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56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0693400" cy="7561263"/>
  <p:notesSz cx="6797675" cy="9926638"/>
  <p:defaultTextStyle>
    <a:defPPr>
      <a:defRPr lang="cs-CZ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381">
          <p15:clr>
            <a:srgbClr val="A4A3A4"/>
          </p15:clr>
        </p15:guide>
        <p15:guide id="2" pos="336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04" d="100"/>
          <a:sy n="104" d="100"/>
        </p:scale>
        <p:origin x="1356" y="108"/>
      </p:cViewPr>
      <p:guideLst>
        <p:guide orient="horz" pos="2381"/>
        <p:guide pos="3368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C81D14C-5566-445D-BD74-763B41037513}" type="datetimeFigureOut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1030288" y="1241425"/>
            <a:ext cx="473710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76788"/>
            <a:ext cx="5438775" cy="39084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DD68CE-66E3-4B61-B1C6-4A829A625939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740625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obrázek snímk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Zástupný symbol pro poznámky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DD68CE-66E3-4B61-B1C6-4A829A625939}" type="slidenum">
              <a:rPr lang="cs-CZ" smtClean="0"/>
              <a:t>2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1812246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délník 16"/>
          <p:cNvSpPr/>
          <p:nvPr/>
        </p:nvSpPr>
        <p:spPr>
          <a:xfrm>
            <a:off x="0" y="0"/>
            <a:ext cx="10693400" cy="7561263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4" name="Obdélník 13"/>
          <p:cNvSpPr/>
          <p:nvPr/>
        </p:nvSpPr>
        <p:spPr>
          <a:xfrm>
            <a:off x="0" y="1887568"/>
            <a:ext cx="10693400" cy="1890000"/>
          </a:xfrm>
          <a:prstGeom prst="rect">
            <a:avLst/>
          </a:prstGeom>
          <a:solidFill>
            <a:srgbClr val="E0003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pPr marL="1165225" fontAlgn="auto">
              <a:spcBef>
                <a:spcPts val="0"/>
              </a:spcBef>
              <a:spcAft>
                <a:spcPts val="0"/>
              </a:spcAft>
              <a:defRPr/>
            </a:pPr>
            <a:endParaRPr lang="cs-CZ" sz="2800" dirty="0">
              <a:latin typeface="Clara Sans" pitchFamily="50" charset="0"/>
            </a:endParaRPr>
          </a:p>
        </p:txBody>
      </p:sp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1602284" y="2024330"/>
            <a:ext cx="8289110" cy="1503745"/>
          </a:xfrm>
        </p:spPr>
        <p:txBody>
          <a:bodyPr/>
          <a:lstStyle>
            <a:lvl1pPr marL="0" indent="0" algn="l">
              <a:defRPr sz="4400">
                <a:solidFill>
                  <a:schemeClr val="bg1"/>
                </a:solidFill>
                <a:latin typeface="Clara Sans" pitchFamily="50" charset="0"/>
              </a:defRPr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602284" y="3957618"/>
            <a:ext cx="8640960" cy="720080"/>
          </a:xfrm>
        </p:spPr>
        <p:txBody>
          <a:bodyPr/>
          <a:lstStyle>
            <a:lvl1pPr marL="0" indent="0" algn="l">
              <a:buNone/>
              <a:defRPr sz="24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/>
              <a:t>Kliknutím lze upravit styl předlohy.</a:t>
            </a:r>
            <a:endParaRPr lang="cs-CZ" dirty="0"/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861E5E6D-9964-443D-8A1A-2F174139E21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Clara Sans" pitchFamily="50" charset="0"/>
              </a:defRPr>
            </a:lvl1pPr>
          </a:lstStyle>
          <a:p>
            <a:pPr>
              <a:defRPr/>
            </a:pPr>
            <a:fld id="{9251B02E-AEA4-4A25-B995-7FBC9F8D11D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sp>
        <p:nvSpPr>
          <p:cNvPr id="8" name="Obdélník 7"/>
          <p:cNvSpPr/>
          <p:nvPr/>
        </p:nvSpPr>
        <p:spPr>
          <a:xfrm>
            <a:off x="0" y="0"/>
            <a:ext cx="3030538" cy="126035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pic>
        <p:nvPicPr>
          <p:cNvPr id="9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140" y="212887"/>
            <a:ext cx="3973746" cy="1017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Obrázek 9"/>
          <p:cNvPicPr/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430913" y="6228903"/>
            <a:ext cx="4610100" cy="63817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904276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71A390B-2DF6-4A98-8CD3-57C620926EC6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5E80E49-5BFC-4E79-BF4D-A767D26BC07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133625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7752716" y="1044327"/>
            <a:ext cx="2406015" cy="5710054"/>
          </a:xfrm>
        </p:spPr>
        <p:txBody>
          <a:bodyPr vert="eaVert"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534670" y="1044327"/>
            <a:ext cx="7039822" cy="5710054"/>
          </a:xfrm>
        </p:spPr>
        <p:txBody>
          <a:bodyPr vert="eaVert"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BE73E3-272C-49D3-A172-02F9E4E9562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254864-5606-4A31-B3E2-746352118BF3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427460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731325" y="180231"/>
            <a:ext cx="7427088" cy="662917"/>
          </a:xfrm>
        </p:spPr>
        <p:txBody>
          <a:bodyPr/>
          <a:lstStyle>
            <a:lvl1pPr>
              <a:defRPr sz="3600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534988" y="1187532"/>
            <a:ext cx="9623425" cy="5567281"/>
          </a:xfrm>
        </p:spPr>
        <p:txBody>
          <a:bodyPr/>
          <a:lstStyle/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  <a:endParaRPr lang="cs-CZ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391129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44705" y="4858813"/>
            <a:ext cx="9089390" cy="1501751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844705" y="3204786"/>
            <a:ext cx="9089390" cy="1654026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78E90E3-EF82-41EA-9CBB-69D0C1CE9A68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6C60EE9-DB36-4AC0-93AC-EAF55A4D2F9E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7729833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534670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435812" y="1764296"/>
            <a:ext cx="4722918" cy="499008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8BEF439-A903-4BAB-BE0E-D1DEB9C70BCB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25203F-6002-47B2-BA6E-0944EEA5321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8588734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522164" y="1188343"/>
            <a:ext cx="4724775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34671" y="1980431"/>
            <a:ext cx="4724775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5444605" y="1188343"/>
            <a:ext cx="4726631" cy="705367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5432100" y="1980431"/>
            <a:ext cx="4726631" cy="477394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7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3A1EA3-E2BC-48E8-A352-50577628A881}" type="datetime1">
              <a:rPr lang="cs-CZ" smtClean="0"/>
              <a:t>23.02.2019</a:t>
            </a:fld>
            <a:endParaRPr lang="cs-CZ"/>
          </a:p>
        </p:txBody>
      </p:sp>
      <p:sp>
        <p:nvSpPr>
          <p:cNvPr id="8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744537-99EA-4D2E-83BE-317CA3E7C59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366853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F245D-D6AC-44C9-87B3-4C6EEA36FB51}" type="datetime1">
              <a:rPr lang="cs-CZ" smtClean="0"/>
              <a:t>23.02.2019</a:t>
            </a:fld>
            <a:endParaRPr lang="cs-CZ"/>
          </a:p>
        </p:txBody>
      </p:sp>
      <p:sp>
        <p:nvSpPr>
          <p:cNvPr id="4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C53024-765D-4A8F-A60F-9D142B3F1564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790941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E81568-6828-4203-9B7C-12AC327FE14E}" type="datetime1">
              <a:rPr lang="cs-CZ" smtClean="0"/>
              <a:t>23.02.2019</a:t>
            </a:fld>
            <a:endParaRPr lang="cs-CZ"/>
          </a:p>
        </p:txBody>
      </p:sp>
      <p:sp>
        <p:nvSpPr>
          <p:cNvPr id="3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74965D-B6FC-48F4-BDEB-A25D835DCF79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409468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534672" y="972318"/>
            <a:ext cx="3518055" cy="60994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4180822" y="301052"/>
            <a:ext cx="5977908" cy="6453328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/>
              <a:t>Kliknutím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534672" y="1582266"/>
            <a:ext cx="3518055" cy="5172114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348B92B-E7FC-4C9D-A25B-8D733F1B7F04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4235B1B-A23A-4D82-B975-BDB1401989B8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60363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2095981" y="5292884"/>
            <a:ext cx="6416040" cy="624855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/>
              <a:t>Kliknutím lze upravit styl.</a:t>
            </a:r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2095981" y="972319"/>
            <a:ext cx="6416040" cy="4240052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cs-CZ" noProof="0"/>
              <a:t>Kliknutím na ikonu přidáte obrázek.</a:t>
            </a:r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2095981" y="5917739"/>
            <a:ext cx="6416040" cy="88739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/>
              <a:t>Kliknutím lze upravit styly předlohy textu.</a:t>
            </a:r>
          </a:p>
        </p:txBody>
      </p:sp>
      <p:sp>
        <p:nvSpPr>
          <p:cNvPr id="5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806EB7-D81F-404B-ACAE-5954E4C5B005}" type="datetime1">
              <a:rPr lang="cs-CZ" smtClean="0"/>
              <a:t>23.02.2019</a:t>
            </a:fld>
            <a:endParaRPr lang="cs-CZ"/>
          </a:p>
        </p:txBody>
      </p:sp>
      <p:sp>
        <p:nvSpPr>
          <p:cNvPr id="6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E20E438-300D-426D-956D-FF05AA67C7E2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9505037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délník 1"/>
          <p:cNvSpPr/>
          <p:nvPr/>
        </p:nvSpPr>
        <p:spPr>
          <a:xfrm>
            <a:off x="0" y="996333"/>
            <a:ext cx="10693400" cy="656493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cs-CZ"/>
          </a:p>
        </p:txBody>
      </p:sp>
      <p:sp>
        <p:nvSpPr>
          <p:cNvPr id="1026" name="Zástupný symbol pro nadpis 1"/>
          <p:cNvSpPr>
            <a:spLocks noGrp="1"/>
          </p:cNvSpPr>
          <p:nvPr>
            <p:ph type="title"/>
          </p:nvPr>
        </p:nvSpPr>
        <p:spPr bwMode="auto">
          <a:xfrm>
            <a:off x="3030538" y="145125"/>
            <a:ext cx="7488312" cy="719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cs-CZ" dirty="0"/>
          </a:p>
        </p:txBody>
      </p:sp>
      <p:sp>
        <p:nvSpPr>
          <p:cNvPr id="1027" name="Zástupný symbol pro text 2"/>
          <p:cNvSpPr>
            <a:spLocks noGrp="1"/>
          </p:cNvSpPr>
          <p:nvPr>
            <p:ph type="body" idx="1"/>
          </p:nvPr>
        </p:nvSpPr>
        <p:spPr bwMode="auto">
          <a:xfrm>
            <a:off x="534988" y="1260475"/>
            <a:ext cx="9623425" cy="5494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/>
              <a:t>Klepnutím lze upravit styly předlohy textu.</a:t>
            </a:r>
          </a:p>
          <a:p>
            <a:pPr lvl="1"/>
            <a:r>
              <a:rPr lang="cs-CZ"/>
              <a:t>Druhá úroveň</a:t>
            </a:r>
          </a:p>
          <a:p>
            <a:pPr lvl="2"/>
            <a:r>
              <a:rPr lang="cs-CZ"/>
              <a:t>Třetí úroveň</a:t>
            </a:r>
          </a:p>
          <a:p>
            <a:pPr lvl="3"/>
            <a:r>
              <a:rPr lang="cs-CZ"/>
              <a:t>Čtvrtá úroveň</a:t>
            </a:r>
          </a:p>
          <a:p>
            <a:pPr lvl="4"/>
            <a:r>
              <a:rPr lang="cs-CZ"/>
              <a:t>Pátá úroveň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534988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B5044EDA-262F-488C-9A1C-4884F878AF7B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652838" y="7008813"/>
            <a:ext cx="3387725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7662863" y="7008813"/>
            <a:ext cx="2495550" cy="401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Clara Sans" pitchFamily="50" charset="0"/>
              </a:defRPr>
            </a:lvl1pPr>
          </a:lstStyle>
          <a:p>
            <a:pPr>
              <a:defRPr/>
            </a:pPr>
            <a:fld id="{C0EA4A2D-1AC4-4A39-9436-83225DB5FE6C}" type="slidenum">
              <a:rPr lang="cs-CZ" smtClean="0"/>
              <a:pPr>
                <a:defRPr/>
              </a:pPr>
              <a:t>‹#›</a:t>
            </a:fld>
            <a:endParaRPr lang="cs-CZ"/>
          </a:p>
        </p:txBody>
      </p:sp>
      <p:pic>
        <p:nvPicPr>
          <p:cNvPr id="1031" name="Picture 2" descr="I:\Mayna\!!_práce\RadkaF\JU České Budějovice\PPT prezentace\Podklady\HlavPapir Ekonomická fakulta.jpg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2124" y="216823"/>
            <a:ext cx="2376264" cy="6086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1233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57" r:id="rId1"/>
    <p:sldLayoutId id="2147483758" r:id="rId2"/>
    <p:sldLayoutId id="2147483759" r:id="rId3"/>
    <p:sldLayoutId id="2147483760" r:id="rId4"/>
    <p:sldLayoutId id="2147483761" r:id="rId5"/>
    <p:sldLayoutId id="2147483762" r:id="rId6"/>
    <p:sldLayoutId id="2147483763" r:id="rId7"/>
    <p:sldLayoutId id="2147483764" r:id="rId8"/>
    <p:sldLayoutId id="2147483765" r:id="rId9"/>
    <p:sldLayoutId id="2147483766" r:id="rId10"/>
    <p:sldLayoutId id="2147483767" r:id="rId11"/>
  </p:sldLayoutIdLst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  <p:hf hdr="0" ftr="0"/>
  <p:txStyles>
    <p:titleStyle>
      <a:lvl1pPr algn="r" rtl="0" eaLnBrk="1" fontAlgn="base" hangingPunct="1">
        <a:spcBef>
          <a:spcPct val="0"/>
        </a:spcBef>
        <a:spcAft>
          <a:spcPct val="0"/>
        </a:spcAft>
        <a:defRPr sz="2800" kern="1200">
          <a:solidFill>
            <a:schemeClr val="tx2"/>
          </a:solidFill>
          <a:latin typeface="Clara Sans" pitchFamily="50" charset="0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Clara Sans" pitchFamily="50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Clara Sans" pitchFamily="50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http://www.bookboon.com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cs-CZ" dirty="0"/>
              <a:t>Cestovka - </a:t>
            </a:r>
            <a:r>
              <a:rPr lang="cs-CZ" dirty="0" err="1"/>
              <a:t>Introduction</a:t>
            </a:r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cs-CZ" dirty="0"/>
              <a:t>Business Simulator</a:t>
            </a:r>
          </a:p>
          <a:p>
            <a:r>
              <a:rPr lang="cs-CZ" dirty="0"/>
              <a:t>Ing. Viktor Vojtko, Ph.D. (2019)</a:t>
            </a:r>
          </a:p>
        </p:txBody>
      </p:sp>
    </p:spTree>
    <p:extLst>
      <p:ext uri="{BB962C8B-B14F-4D97-AF65-F5344CB8AC3E}">
        <p14:creationId xmlns:p14="http://schemas.microsoft.com/office/powerpoint/2010/main" val="35272150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Why</a:t>
            </a:r>
            <a:r>
              <a:rPr lang="cs-CZ" dirty="0"/>
              <a:t> </a:t>
            </a:r>
            <a:r>
              <a:rPr lang="cs-CZ" dirty="0" err="1"/>
              <a:t>this</a:t>
            </a:r>
            <a:r>
              <a:rPr lang="cs-CZ" dirty="0"/>
              <a:t> </a:t>
            </a:r>
            <a:r>
              <a:rPr lang="cs-CZ" dirty="0" err="1"/>
              <a:t>simulation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/>
              <a:t>Synthesis</a:t>
            </a:r>
            <a:r>
              <a:rPr lang="cs-CZ" sz="3600" dirty="0"/>
              <a:t> </a:t>
            </a:r>
            <a:r>
              <a:rPr lang="cs-CZ" sz="3600" dirty="0" err="1"/>
              <a:t>of</a:t>
            </a:r>
            <a:r>
              <a:rPr lang="en-US" sz="3600" dirty="0"/>
              <a:t> knowledge from </a:t>
            </a:r>
            <a:r>
              <a:rPr lang="cs-CZ" sz="3600" dirty="0" err="1"/>
              <a:t>different</a:t>
            </a:r>
            <a:r>
              <a:rPr lang="cs-CZ" sz="3600" dirty="0"/>
              <a:t> </a:t>
            </a:r>
            <a:r>
              <a:rPr lang="en-US" sz="3600" dirty="0"/>
              <a:t>subjects</a:t>
            </a:r>
          </a:p>
          <a:p>
            <a:r>
              <a:rPr lang="en-US" sz="3600" dirty="0"/>
              <a:t>Practical application of acquired knowledge</a:t>
            </a:r>
            <a:r>
              <a:rPr lang="cs-CZ" sz="3600" dirty="0"/>
              <a:t> </a:t>
            </a:r>
          </a:p>
          <a:p>
            <a:r>
              <a:rPr lang="cs-CZ" sz="3600" dirty="0"/>
              <a:t>S</a:t>
            </a:r>
            <a:r>
              <a:rPr lang="en-US" sz="3600" dirty="0" err="1"/>
              <a:t>olving</a:t>
            </a:r>
            <a:r>
              <a:rPr lang="en-US" sz="3600" dirty="0"/>
              <a:t> </a:t>
            </a: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cs-CZ" sz="3600" dirty="0" err="1"/>
              <a:t>real</a:t>
            </a:r>
            <a:r>
              <a:rPr lang="cs-CZ" sz="3600" dirty="0"/>
              <a:t> business </a:t>
            </a:r>
            <a:r>
              <a:rPr lang="en-US" sz="3600" dirty="0"/>
              <a:t>problems</a:t>
            </a:r>
          </a:p>
          <a:p>
            <a:r>
              <a:rPr lang="en-US" sz="3600" dirty="0"/>
              <a:t>Obtaining basic teamwork</a:t>
            </a:r>
            <a:r>
              <a:rPr lang="cs-CZ" sz="3600" dirty="0"/>
              <a:t> </a:t>
            </a:r>
            <a:r>
              <a:rPr lang="cs-CZ" sz="3600" dirty="0" err="1"/>
              <a:t>skills</a:t>
            </a:r>
            <a:endParaRPr lang="en-US" sz="3600" dirty="0"/>
          </a:p>
          <a:p>
            <a:r>
              <a:rPr lang="cs-CZ" sz="3600" dirty="0" err="1"/>
              <a:t>Understanding</a:t>
            </a:r>
            <a:r>
              <a:rPr lang="en-US" sz="3600" dirty="0"/>
              <a:t> your </a:t>
            </a:r>
            <a:br>
              <a:rPr lang="cs-CZ" sz="3600" dirty="0"/>
            </a:br>
            <a:r>
              <a:rPr lang="en-US" sz="3600" dirty="0"/>
              <a:t>own limits</a:t>
            </a:r>
            <a:r>
              <a:rPr lang="cs-CZ" sz="3600" dirty="0"/>
              <a:t>, </a:t>
            </a:r>
            <a:r>
              <a:rPr lang="en-US" sz="3600" dirty="0"/>
              <a:t>knowledge </a:t>
            </a:r>
            <a:br>
              <a:rPr lang="cs-CZ" sz="3600" dirty="0"/>
            </a:br>
            <a:r>
              <a:rPr lang="en-US" sz="3600" dirty="0"/>
              <a:t>and skills</a:t>
            </a:r>
            <a:endParaRPr lang="cs-CZ" sz="3600" dirty="0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26CC4F1-5057-4CD5-A5C6-D728C577C984}" type="datetime1">
              <a:rPr lang="cs-CZ" smtClean="0"/>
              <a:t>23.02.2019</a:t>
            </a:fld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2</a:t>
            </a:fld>
            <a:endParaRPr lang="cs-CZ"/>
          </a:p>
        </p:txBody>
      </p:sp>
      <p:pic>
        <p:nvPicPr>
          <p:cNvPr id="1026" name="Picture 2" descr="https://lh6.googleusercontent.com/E-ySFLeQJE63QloVRmwz-xZbEfTiW5rpuxsJGSoLjQ0rX22KfqhFqerpm3lGn-wffBgVeD1Z3G4aODGSPBXnjMZ01pv8n8U3DIVceDQDJkrQx3q-MuCQOU-xCk-mObjxrSfcLEG1bQ">
            <a:extLst>
              <a:ext uri="{FF2B5EF4-FFF2-40B4-BE49-F238E27FC236}">
                <a16:creationId xmlns:a16="http://schemas.microsoft.com/office/drawing/2014/main" id="{C45220F5-4A05-4F6C-BED6-9B1632A6FA6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0339" y="4048619"/>
            <a:ext cx="4438073" cy="296019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751862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640F9CFF-D561-4225-8E90-F9E4CBE8AE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What</a:t>
            </a:r>
            <a:r>
              <a:rPr lang="cs-CZ" dirty="0"/>
              <a:t> </a:t>
            </a:r>
            <a:r>
              <a:rPr lang="cs-CZ" dirty="0" err="1"/>
              <a:t>is</a:t>
            </a:r>
            <a:r>
              <a:rPr lang="cs-CZ" dirty="0"/>
              <a:t> </a:t>
            </a:r>
            <a:r>
              <a:rPr lang="cs-CZ" dirty="0" err="1"/>
              <a:t>expected</a:t>
            </a:r>
            <a:r>
              <a:rPr lang="cs-CZ" dirty="0"/>
              <a:t> </a:t>
            </a:r>
            <a:r>
              <a:rPr lang="cs-CZ" dirty="0" err="1"/>
              <a:t>from</a:t>
            </a:r>
            <a:r>
              <a:rPr lang="cs-CZ" dirty="0"/>
              <a:t> </a:t>
            </a:r>
            <a:r>
              <a:rPr lang="cs-CZ" dirty="0" err="1"/>
              <a:t>managers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9A134B2C-2EE7-4678-89D2-09D0755C19F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/>
              <a:t>Hard </a:t>
            </a:r>
            <a:r>
              <a:rPr lang="cs-CZ" sz="3600" dirty="0" err="1"/>
              <a:t>competence</a:t>
            </a:r>
            <a:r>
              <a:rPr lang="cs-CZ" sz="3600" dirty="0"/>
              <a:t> (</a:t>
            </a:r>
            <a:r>
              <a:rPr lang="cs-CZ" sz="3600" dirty="0" err="1"/>
              <a:t>skills</a:t>
            </a:r>
            <a:r>
              <a:rPr lang="cs-CZ" sz="3600" dirty="0"/>
              <a:t>)</a:t>
            </a:r>
          </a:p>
          <a:p>
            <a:pPr lvl="1"/>
            <a:r>
              <a:rPr lang="cs-CZ" dirty="0" err="1"/>
              <a:t>Expertise</a:t>
            </a:r>
            <a:endParaRPr lang="cs-CZ" dirty="0"/>
          </a:p>
          <a:p>
            <a:pPr lvl="1"/>
            <a:r>
              <a:rPr lang="en-US" dirty="0"/>
              <a:t>Working with information and ICT</a:t>
            </a:r>
          </a:p>
          <a:p>
            <a:r>
              <a:rPr lang="en-US" sz="3600" dirty="0"/>
              <a:t>Soft </a:t>
            </a:r>
            <a:r>
              <a:rPr lang="cs-CZ" sz="3600" dirty="0"/>
              <a:t>c</a:t>
            </a:r>
            <a:r>
              <a:rPr lang="en-US" sz="3600" dirty="0" err="1"/>
              <a:t>ompetence</a:t>
            </a:r>
            <a:endParaRPr lang="en-US" sz="3600" dirty="0"/>
          </a:p>
          <a:p>
            <a:pPr lvl="1"/>
            <a:r>
              <a:rPr lang="en-US" dirty="0"/>
              <a:t>Communication (negotiation, presentation,</a:t>
            </a:r>
            <a:r>
              <a:rPr lang="cs-CZ" dirty="0"/>
              <a:t> </a:t>
            </a:r>
            <a:r>
              <a:rPr lang="cs-CZ" dirty="0" err="1"/>
              <a:t>languages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Teamwork</a:t>
            </a:r>
          </a:p>
          <a:p>
            <a:pPr lvl="1"/>
            <a:r>
              <a:rPr lang="en-US" dirty="0"/>
              <a:t>Thinking (analytical, creative, problem solving)</a:t>
            </a:r>
          </a:p>
          <a:p>
            <a:pPr lvl="1"/>
            <a:r>
              <a:rPr lang="en-US" dirty="0"/>
              <a:t>Self-reflection (knowing what I know and do not know) and discipline</a:t>
            </a:r>
          </a:p>
          <a:p>
            <a:pPr lvl="1"/>
            <a:r>
              <a:rPr lang="en-US" dirty="0"/>
              <a:t>Willingness and ability to learn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F91504DA-D350-4AD3-A74A-C1379AF708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32BFE7EC-998C-4D18-8C4B-C84E8E07FF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3</a:t>
            </a:fld>
            <a:endParaRPr lang="cs-CZ"/>
          </a:p>
        </p:txBody>
      </p:sp>
      <p:pic>
        <p:nvPicPr>
          <p:cNvPr id="2050" name="Picture 2" descr="https://lh5.googleusercontent.com/Q4quTSEdepVHl-diOYmccZxRwcXSFhZ4XwWD_h-JlOF3T5aZnFN2i48VQREsOSj6NubxYDEQzAp1dN1J7Z7PQB7Lu4FHtOJZ7pi6V7SSxImg-cGvBp2p_hjWINCelREWB_hz0jaLLA">
            <a:extLst>
              <a:ext uri="{FF2B5EF4-FFF2-40B4-BE49-F238E27FC236}">
                <a16:creationId xmlns:a16="http://schemas.microsoft.com/office/drawing/2014/main" id="{D3C30921-6C10-4DA4-9D26-656567B003C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4137" y="1187532"/>
            <a:ext cx="2724275" cy="21177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78221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332CE19A-CED3-4435-B55D-37F2C632093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04655" y="180231"/>
            <a:ext cx="7553758" cy="662917"/>
          </a:xfrm>
        </p:spPr>
        <p:txBody>
          <a:bodyPr/>
          <a:lstStyle/>
          <a:p>
            <a:r>
              <a:rPr lang="cs-CZ" dirty="0" err="1"/>
              <a:t>How</a:t>
            </a:r>
            <a:r>
              <a:rPr lang="cs-CZ" dirty="0"/>
              <a:t> are </a:t>
            </a:r>
            <a:r>
              <a:rPr lang="cs-CZ" dirty="0" err="1"/>
              <a:t>we</a:t>
            </a:r>
            <a:r>
              <a:rPr lang="cs-CZ" dirty="0"/>
              <a:t> </a:t>
            </a:r>
            <a:r>
              <a:rPr lang="cs-CZ" dirty="0" err="1"/>
              <a:t>going</a:t>
            </a:r>
            <a:r>
              <a:rPr lang="cs-CZ" dirty="0"/>
              <a:t> to </a:t>
            </a:r>
            <a:r>
              <a:rPr lang="cs-CZ" dirty="0" err="1"/>
              <a:t>develop</a:t>
            </a:r>
            <a:r>
              <a:rPr lang="cs-CZ" dirty="0"/>
              <a:t> </a:t>
            </a:r>
            <a:r>
              <a:rPr lang="cs-CZ" dirty="0" err="1"/>
              <a:t>the</a:t>
            </a:r>
            <a:r>
              <a:rPr lang="cs-CZ" dirty="0"/>
              <a:t> </a:t>
            </a:r>
            <a:r>
              <a:rPr lang="cs-CZ" dirty="0" err="1"/>
              <a:t>skills</a:t>
            </a:r>
            <a:r>
              <a:rPr lang="cs-CZ" dirty="0"/>
              <a:t>?</a:t>
            </a:r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3FAC4DE8-8769-4342-B229-02BE3DB537C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dirty="0" err="1"/>
              <a:t>Complex</a:t>
            </a:r>
            <a:r>
              <a:rPr lang="cs-CZ" dirty="0"/>
              <a:t> case study</a:t>
            </a:r>
          </a:p>
          <a:p>
            <a:pPr lvl="1"/>
            <a:r>
              <a:rPr lang="cs-CZ" dirty="0" err="1"/>
              <a:t>Managing</a:t>
            </a:r>
            <a:r>
              <a:rPr lang="cs-CZ" dirty="0"/>
              <a:t> a tour </a:t>
            </a:r>
            <a:r>
              <a:rPr lang="cs-CZ" dirty="0" err="1"/>
              <a:t>operator</a:t>
            </a:r>
            <a:endParaRPr lang="cs-CZ" dirty="0"/>
          </a:p>
          <a:p>
            <a:pPr lvl="1"/>
            <a:r>
              <a:rPr lang="cs-CZ" dirty="0"/>
              <a:t>2 </a:t>
            </a:r>
            <a:r>
              <a:rPr lang="cs-CZ" dirty="0" err="1"/>
              <a:t>years</a:t>
            </a:r>
            <a:r>
              <a:rPr lang="cs-CZ" dirty="0"/>
              <a:t> </a:t>
            </a:r>
            <a:r>
              <a:rPr lang="cs-CZ" dirty="0" err="1"/>
              <a:t>simulation</a:t>
            </a:r>
            <a:endParaRPr lang="cs-CZ" dirty="0"/>
          </a:p>
          <a:p>
            <a:r>
              <a:rPr lang="cs-CZ" dirty="0" err="1"/>
              <a:t>Teamwork</a:t>
            </a:r>
            <a:endParaRPr lang="cs-CZ" dirty="0"/>
          </a:p>
          <a:p>
            <a:pPr lvl="1"/>
            <a:r>
              <a:rPr lang="cs-CZ" dirty="0" err="1"/>
              <a:t>Clear</a:t>
            </a:r>
            <a:r>
              <a:rPr lang="cs-CZ" dirty="0"/>
              <a:t> </a:t>
            </a:r>
            <a:r>
              <a:rPr lang="cs-CZ" dirty="0" err="1"/>
              <a:t>roles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team </a:t>
            </a:r>
            <a:r>
              <a:rPr lang="cs-CZ" dirty="0" err="1"/>
              <a:t>members</a:t>
            </a:r>
            <a:endParaRPr lang="cs-CZ" dirty="0"/>
          </a:p>
          <a:p>
            <a:pPr lvl="1"/>
            <a:r>
              <a:rPr lang="cs-CZ" dirty="0" err="1"/>
              <a:t>Planning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</a:t>
            </a:r>
            <a:r>
              <a:rPr lang="cs-CZ" dirty="0" err="1"/>
              <a:t>meetings</a:t>
            </a:r>
            <a:r>
              <a:rPr lang="cs-CZ" dirty="0"/>
              <a:t>, </a:t>
            </a:r>
            <a:br>
              <a:rPr lang="cs-CZ" dirty="0"/>
            </a:br>
            <a:r>
              <a:rPr lang="cs-CZ" dirty="0" err="1"/>
              <a:t>minutes</a:t>
            </a:r>
            <a:r>
              <a:rPr lang="cs-CZ" dirty="0"/>
              <a:t> </a:t>
            </a:r>
            <a:r>
              <a:rPr lang="cs-CZ" dirty="0" err="1"/>
              <a:t>of</a:t>
            </a:r>
            <a:r>
              <a:rPr lang="cs-CZ" dirty="0"/>
              <a:t> meeting</a:t>
            </a:r>
          </a:p>
          <a:p>
            <a:r>
              <a:rPr lang="cs-CZ" dirty="0" err="1"/>
              <a:t>Final</a:t>
            </a:r>
            <a:r>
              <a:rPr lang="cs-CZ" dirty="0"/>
              <a:t> </a:t>
            </a:r>
            <a:r>
              <a:rPr lang="cs-CZ" dirty="0" err="1"/>
              <a:t>presentation</a:t>
            </a:r>
            <a:endParaRPr lang="cs-CZ" dirty="0"/>
          </a:p>
          <a:p>
            <a:pPr lvl="1"/>
            <a:r>
              <a:rPr lang="cs-CZ" dirty="0"/>
              <a:t>Performance </a:t>
            </a:r>
            <a:r>
              <a:rPr lang="cs-CZ" dirty="0" err="1"/>
              <a:t>analysis</a:t>
            </a:r>
            <a:endParaRPr lang="cs-CZ" dirty="0"/>
          </a:p>
          <a:p>
            <a:pPr lvl="1"/>
            <a:r>
              <a:rPr lang="cs-CZ" dirty="0" err="1"/>
              <a:t>Self-reflections</a:t>
            </a:r>
            <a:endParaRPr lang="cs-CZ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156CA4A5-5CCA-4A96-A4FB-8340E68C2F5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DE1A6591-8282-44A4-9C6D-C84F3BFF7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4</a:t>
            </a:fld>
            <a:endParaRPr lang="cs-CZ"/>
          </a:p>
        </p:txBody>
      </p:sp>
      <p:pic>
        <p:nvPicPr>
          <p:cNvPr id="3074" name="Picture 2" descr="https://lh4.googleusercontent.com/InRBNuhydxo_aEfaC-6FRTRNhfOEwf8kWiFQoCO9sdjSYieV06bFmVXcvnl8-SJurot2z0eT2y_bgsWAOWwX9TZZBhEglpBK1dzUac4uPIowjdmSRyWxeYicasaxYnp19RXJM8UY6w">
            <a:extLst>
              <a:ext uri="{FF2B5EF4-FFF2-40B4-BE49-F238E27FC236}">
                <a16:creationId xmlns:a16="http://schemas.microsoft.com/office/drawing/2014/main" id="{C4B85799-9133-4730-81A7-0A353BC715B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3071"/>
          <a:stretch/>
        </p:blipFill>
        <p:spPr bwMode="auto">
          <a:xfrm>
            <a:off x="6394138" y="2467358"/>
            <a:ext cx="3764274" cy="39063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457762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087AC53B-0441-4460-934F-1DB2D1289E8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Resources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2AE022EF-545D-435F-8B65-CB70E386BCF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cs-CZ" sz="3600" dirty="0" err="1"/>
              <a:t>Provided</a:t>
            </a:r>
            <a:r>
              <a:rPr lang="cs-CZ" sz="3600" dirty="0"/>
              <a:t> </a:t>
            </a:r>
            <a:r>
              <a:rPr lang="cs-CZ" sz="3600" dirty="0" err="1"/>
              <a:t>electronic</a:t>
            </a:r>
            <a:r>
              <a:rPr lang="cs-CZ" sz="3600" dirty="0"/>
              <a:t> </a:t>
            </a:r>
            <a:r>
              <a:rPr lang="cs-CZ" sz="3600" dirty="0" err="1"/>
              <a:t>materials</a:t>
            </a:r>
            <a:endParaRPr lang="cs-CZ" sz="3600" dirty="0"/>
          </a:p>
          <a:p>
            <a:r>
              <a:rPr lang="cs-CZ" sz="3600" dirty="0"/>
              <a:t>Notes </a:t>
            </a:r>
            <a:r>
              <a:rPr lang="cs-CZ" sz="3600" dirty="0" err="1"/>
              <a:t>from</a:t>
            </a:r>
            <a:r>
              <a:rPr lang="cs-CZ" sz="3600" dirty="0"/>
              <a:t> </a:t>
            </a:r>
            <a:r>
              <a:rPr lang="cs-CZ" sz="3600" dirty="0" err="1"/>
              <a:t>previous</a:t>
            </a:r>
            <a:r>
              <a:rPr lang="cs-CZ" sz="3600" dirty="0"/>
              <a:t> </a:t>
            </a:r>
            <a:r>
              <a:rPr lang="cs-CZ" sz="3600" dirty="0" err="1"/>
              <a:t>subjects</a:t>
            </a:r>
            <a:r>
              <a:rPr lang="cs-CZ" sz="3600" dirty="0"/>
              <a:t> </a:t>
            </a:r>
          </a:p>
          <a:p>
            <a:pPr lvl="1"/>
            <a:r>
              <a:rPr lang="cs-CZ" dirty="0"/>
              <a:t>Business </a:t>
            </a:r>
            <a:r>
              <a:rPr lang="cs-CZ" dirty="0" err="1"/>
              <a:t>Economics</a:t>
            </a:r>
            <a:endParaRPr lang="cs-CZ" dirty="0"/>
          </a:p>
          <a:p>
            <a:pPr lvl="1"/>
            <a:r>
              <a:rPr lang="cs-CZ" dirty="0" err="1"/>
              <a:t>Microeconomics</a:t>
            </a:r>
            <a:endParaRPr lang="cs-CZ" dirty="0"/>
          </a:p>
          <a:p>
            <a:pPr lvl="1"/>
            <a:r>
              <a:rPr lang="cs-CZ" dirty="0" err="1"/>
              <a:t>Accounting</a:t>
            </a:r>
            <a:endParaRPr lang="cs-CZ" dirty="0"/>
          </a:p>
          <a:p>
            <a:pPr lvl="1"/>
            <a:r>
              <a:rPr lang="cs-CZ" dirty="0"/>
              <a:t>Marketing</a:t>
            </a:r>
          </a:p>
          <a:p>
            <a:pPr lvl="1"/>
            <a:r>
              <a:rPr lang="cs-CZ" dirty="0"/>
              <a:t>Management</a:t>
            </a:r>
          </a:p>
          <a:p>
            <a:pPr lvl="1"/>
            <a:r>
              <a:rPr lang="cs-CZ" dirty="0" err="1"/>
              <a:t>Tourism</a:t>
            </a:r>
            <a:endParaRPr lang="cs-CZ" dirty="0"/>
          </a:p>
          <a:p>
            <a:r>
              <a:rPr lang="cs-CZ" sz="3600" dirty="0" err="1"/>
              <a:t>Consultations</a:t>
            </a:r>
            <a:r>
              <a:rPr lang="cs-CZ" sz="3600" dirty="0"/>
              <a:t> </a:t>
            </a:r>
            <a:r>
              <a:rPr lang="cs-CZ" sz="3600" dirty="0" err="1"/>
              <a:t>with</a:t>
            </a:r>
            <a:r>
              <a:rPr lang="cs-CZ" sz="3600" dirty="0"/>
              <a:t> game </a:t>
            </a:r>
            <a:r>
              <a:rPr lang="cs-CZ" sz="3600" dirty="0" err="1"/>
              <a:t>leaders</a:t>
            </a:r>
            <a:endParaRPr lang="cs-CZ" sz="3600" dirty="0"/>
          </a:p>
          <a:p>
            <a:r>
              <a:rPr lang="cs-CZ" sz="3600" dirty="0" err="1"/>
              <a:t>Additional</a:t>
            </a:r>
            <a:r>
              <a:rPr lang="cs-CZ" sz="3600" dirty="0"/>
              <a:t> </a:t>
            </a:r>
            <a:r>
              <a:rPr lang="cs-CZ" sz="3600" dirty="0" err="1"/>
              <a:t>resources</a:t>
            </a:r>
            <a:r>
              <a:rPr lang="cs-CZ" sz="3600" dirty="0"/>
              <a:t> </a:t>
            </a:r>
            <a:r>
              <a:rPr lang="cs-CZ" dirty="0"/>
              <a:t>(</a:t>
            </a:r>
            <a:r>
              <a:rPr lang="cs-CZ" dirty="0">
                <a:hlinkClick r:id="rId2"/>
              </a:rPr>
              <a:t>www.bookboon.com</a:t>
            </a:r>
            <a:r>
              <a:rPr lang="cs-CZ" dirty="0"/>
              <a:t>)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38817E0A-F8F6-4AE4-AC38-4D923FBFC0F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C191F636-859E-49FE-A48D-E82F9CA15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5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827299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55FE8A75-20FE-4492-B8E6-3088672BC5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err="1"/>
              <a:t>Our</a:t>
            </a:r>
            <a:r>
              <a:rPr lang="cs-CZ" dirty="0"/>
              <a:t> </a:t>
            </a:r>
            <a:r>
              <a:rPr lang="cs-CZ" dirty="0" err="1"/>
              <a:t>plan</a:t>
            </a:r>
            <a:endParaRPr lang="cs-CZ" dirty="0"/>
          </a:p>
        </p:txBody>
      </p:sp>
      <p:sp>
        <p:nvSpPr>
          <p:cNvPr id="3" name="Zástupný symbol pro obsah 2">
            <a:extLst>
              <a:ext uri="{FF2B5EF4-FFF2-40B4-BE49-F238E27FC236}">
                <a16:creationId xmlns:a16="http://schemas.microsoft.com/office/drawing/2014/main" id="{FF2774EC-8C0E-4C49-8549-CA00E5373C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z="3600" dirty="0"/>
              <a:t>Introduction, </a:t>
            </a:r>
            <a:r>
              <a:rPr lang="cs-CZ" sz="3600" dirty="0"/>
              <a:t>establishment </a:t>
            </a:r>
            <a:br>
              <a:rPr lang="cs-CZ" sz="3600" dirty="0"/>
            </a:br>
            <a:r>
              <a:rPr lang="cs-CZ" sz="3600" dirty="0" err="1"/>
              <a:t>of</a:t>
            </a:r>
            <a:r>
              <a:rPr lang="cs-CZ" sz="3600" dirty="0"/>
              <a:t> </a:t>
            </a:r>
            <a:r>
              <a:rPr lang="en-US" sz="3600" dirty="0"/>
              <a:t>team</a:t>
            </a:r>
            <a:r>
              <a:rPr lang="cs-CZ" sz="3600" dirty="0"/>
              <a:t>s</a:t>
            </a:r>
            <a:r>
              <a:rPr lang="en-US" sz="3600" dirty="0"/>
              <a:t> (1st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cs-CZ" sz="3600" dirty="0"/>
              <a:t>S</a:t>
            </a:r>
            <a:r>
              <a:rPr lang="en-US" sz="3600" dirty="0" err="1"/>
              <a:t>ituation</a:t>
            </a:r>
            <a:r>
              <a:rPr lang="en-US" sz="3600" dirty="0"/>
              <a:t> </a:t>
            </a:r>
            <a:r>
              <a:rPr lang="cs-CZ" sz="3600" dirty="0"/>
              <a:t>a</a:t>
            </a:r>
            <a:r>
              <a:rPr lang="en-US" sz="3600" dirty="0" err="1"/>
              <a:t>nalysis</a:t>
            </a:r>
            <a:r>
              <a:rPr lang="en-US" sz="3600" dirty="0"/>
              <a:t> (2nd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en-US" sz="3600" dirty="0"/>
              <a:t>Setting goals, strategic and financial plan</a:t>
            </a:r>
            <a:r>
              <a:rPr lang="cs-CZ" sz="3600" dirty="0"/>
              <a:t> </a:t>
            </a:r>
            <a:r>
              <a:rPr lang="cs-CZ" sz="3600" dirty="0" err="1"/>
              <a:t>development</a:t>
            </a:r>
            <a:r>
              <a:rPr lang="en-US" sz="3600" dirty="0"/>
              <a:t> (3rd - 5th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cs-CZ" sz="3600" dirty="0" err="1"/>
              <a:t>Making</a:t>
            </a:r>
            <a:r>
              <a:rPr lang="cs-CZ" sz="3600" dirty="0"/>
              <a:t> and </a:t>
            </a:r>
            <a:r>
              <a:rPr lang="cs-CZ" sz="3600" dirty="0" err="1"/>
              <a:t>entering</a:t>
            </a:r>
            <a:r>
              <a:rPr lang="cs-CZ" sz="3600" dirty="0"/>
              <a:t> </a:t>
            </a:r>
            <a:r>
              <a:rPr lang="cs-CZ" sz="3600" dirty="0" err="1"/>
              <a:t>decisions</a:t>
            </a:r>
            <a:r>
              <a:rPr lang="en-US" sz="3600" dirty="0"/>
              <a:t> in</a:t>
            </a:r>
            <a:r>
              <a:rPr lang="cs-CZ" sz="3600" dirty="0"/>
              <a:t>to</a:t>
            </a:r>
            <a:r>
              <a:rPr lang="en-US" sz="3600" dirty="0"/>
              <a:t> a computer simulator and analysis of </a:t>
            </a:r>
            <a:r>
              <a:rPr lang="cs-CZ" sz="3600" dirty="0" err="1"/>
              <a:t>results</a:t>
            </a:r>
            <a:r>
              <a:rPr lang="en-US" sz="3600" dirty="0"/>
              <a:t> (6</a:t>
            </a:r>
            <a:r>
              <a:rPr lang="cs-CZ" sz="3600" dirty="0" err="1"/>
              <a:t>th</a:t>
            </a:r>
            <a:r>
              <a:rPr lang="cs-CZ" sz="3600" dirty="0"/>
              <a:t> </a:t>
            </a:r>
            <a:r>
              <a:rPr lang="en-US" sz="3600" dirty="0"/>
              <a:t>–</a:t>
            </a:r>
            <a:r>
              <a:rPr lang="cs-CZ" sz="3600" dirty="0"/>
              <a:t> </a:t>
            </a:r>
            <a:r>
              <a:rPr lang="en-US" sz="3600" dirty="0"/>
              <a:t>8</a:t>
            </a:r>
            <a:r>
              <a:rPr lang="cs-CZ" sz="3600" dirty="0" err="1"/>
              <a:t>th</a:t>
            </a:r>
            <a:r>
              <a:rPr lang="en-US" sz="3600" dirty="0"/>
              <a:t> </a:t>
            </a:r>
            <a:r>
              <a:rPr lang="en-US" sz="3600" dirty="0" err="1"/>
              <a:t>sem</a:t>
            </a:r>
            <a:r>
              <a:rPr lang="cs-CZ" sz="3600" dirty="0" err="1"/>
              <a:t>inar</a:t>
            </a:r>
            <a:r>
              <a:rPr lang="en-US" sz="3600" dirty="0"/>
              <a:t>)</a:t>
            </a:r>
          </a:p>
          <a:p>
            <a:r>
              <a:rPr lang="en-US" sz="3600" dirty="0"/>
              <a:t>Final </a:t>
            </a:r>
            <a:r>
              <a:rPr lang="cs-CZ" sz="3600" dirty="0"/>
              <a:t>p</a:t>
            </a:r>
            <a:r>
              <a:rPr lang="en-US" sz="3600" dirty="0" err="1"/>
              <a:t>resentations</a:t>
            </a:r>
            <a:r>
              <a:rPr lang="en-US" sz="3600" dirty="0"/>
              <a:t> (9th - 10th sem.)</a:t>
            </a:r>
            <a:endParaRPr lang="cs-CZ" sz="3600" dirty="0"/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594B6EC7-1655-43D8-86B6-918D60B79D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98935BB1-277D-4DAA-A3BB-1A6E96D0022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6</a:t>
            </a:fld>
            <a:endParaRPr lang="cs-CZ"/>
          </a:p>
        </p:txBody>
      </p:sp>
      <p:pic>
        <p:nvPicPr>
          <p:cNvPr id="4098" name="Picture 2" descr="https://lh5.googleusercontent.com/0k-0JsvmbxgKru6cOtTcCqFCuPtb5NDRqW_Nter1GHsgvmP4vUz8TGbye7e47tfWc7ssCgH8xulSe4KFDZU1rJiQD8l5ePjnqQU1pgoBKNfJpb-ihQGo0lLy7h1zYcbfP1x8LYJH1w">
            <a:extLst>
              <a:ext uri="{FF2B5EF4-FFF2-40B4-BE49-F238E27FC236}">
                <a16:creationId xmlns:a16="http://schemas.microsoft.com/office/drawing/2014/main" id="{901EE70B-597D-4CB0-B426-DFFFFB6320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60147" y="1283150"/>
            <a:ext cx="2208502" cy="16409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7447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>
            <a:extLst>
              <a:ext uri="{FF2B5EF4-FFF2-40B4-BE49-F238E27FC236}">
                <a16:creationId xmlns:a16="http://schemas.microsoft.com/office/drawing/2014/main" id="{27236092-D28F-455F-8AF2-01C085B662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/>
              <a:t>Simulator interface</a:t>
            </a:r>
          </a:p>
        </p:txBody>
      </p:sp>
      <p:sp>
        <p:nvSpPr>
          <p:cNvPr id="4" name="Zástupný symbol pro datum 3">
            <a:extLst>
              <a:ext uri="{FF2B5EF4-FFF2-40B4-BE49-F238E27FC236}">
                <a16:creationId xmlns:a16="http://schemas.microsoft.com/office/drawing/2014/main" id="{2E280C1A-6EE7-446E-A2AC-14BB5FC44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863D660-356F-4B7B-9477-B5CEBBE7ED6F}" type="datetime1">
              <a:rPr lang="cs-CZ" smtClean="0"/>
              <a:t>23.02.2019</a:t>
            </a:fld>
            <a:endParaRPr lang="cs-CZ"/>
          </a:p>
        </p:txBody>
      </p:sp>
      <p:sp>
        <p:nvSpPr>
          <p:cNvPr id="5" name="Zástupný symbol pro číslo snímku 4">
            <a:extLst>
              <a:ext uri="{FF2B5EF4-FFF2-40B4-BE49-F238E27FC236}">
                <a16:creationId xmlns:a16="http://schemas.microsoft.com/office/drawing/2014/main" id="{5D781B44-8F2C-418D-94AE-0D2373B2DE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05B7347-35A8-416A-A6BF-14F7C64C136A}" type="slidenum">
              <a:rPr lang="cs-CZ" smtClean="0"/>
              <a:pPr>
                <a:defRPr/>
              </a:pPr>
              <a:t>7</a:t>
            </a:fld>
            <a:endParaRPr lang="cs-CZ"/>
          </a:p>
        </p:txBody>
      </p:sp>
      <p:pic>
        <p:nvPicPr>
          <p:cNvPr id="5122" name="Picture 2" descr="https://lh6.googleusercontent.com/7TcnBTmT5vYrgTHoongtBgb9JeQ9mLdFsiOxPugO6kwXWRVhTtSRMtYNuwQqutCukq8jgsV5TAyRrmlUYbamQlVgTOvajv2UXxVXxC9DFAkUwRYaRpGW-UWedPYQL2rmXuXS_NdCBRI">
            <a:extLst>
              <a:ext uri="{FF2B5EF4-FFF2-40B4-BE49-F238E27FC236}">
                <a16:creationId xmlns:a16="http://schemas.microsoft.com/office/drawing/2014/main" id="{25817A15-0E11-445F-A6C5-901878E887A7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84463" y="1913731"/>
            <a:ext cx="5324475" cy="411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28074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600">
        <p14:gallery dir="l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JU_OPVVV">
  <a:themeElements>
    <a:clrScheme name="JU">
      <a:dk1>
        <a:srgbClr val="151515"/>
      </a:dk1>
      <a:lt1>
        <a:sysClr val="window" lastClr="FFFFFF"/>
      </a:lt1>
      <a:dk2>
        <a:srgbClr val="E00034"/>
      </a:dk2>
      <a:lt2>
        <a:srgbClr val="D8D8D8"/>
      </a:lt2>
      <a:accent1>
        <a:srgbClr val="E00034"/>
      </a:accent1>
      <a:accent2>
        <a:srgbClr val="E98300"/>
      </a:accent2>
      <a:accent3>
        <a:srgbClr val="007D57"/>
      </a:accent3>
      <a:accent4>
        <a:srgbClr val="9C5FB5"/>
      </a:accent4>
      <a:accent5>
        <a:srgbClr val="5BBBB7"/>
      </a:accent5>
      <a:accent6>
        <a:srgbClr val="D10074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JU_OPVVV" id="{308B95AC-FC2F-4F17-80AD-0B8665254CCB}" vid="{353A2476-A1C0-4E71-97AE-34FA5EB80CF7}"/>
    </a:ext>
  </a:extLst>
</a:theme>
</file>

<file path=ppt/theme/theme2.xml><?xml version="1.0" encoding="utf-8"?>
<a:theme xmlns:a="http://schemas.openxmlformats.org/drawingml/2006/main" name="Motiv Office">
  <a:themeElements>
    <a:clrScheme name="Kancelář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Default Theme</Template>
  <TotalTime>32</TotalTime>
  <Words>177</Words>
  <Application>Microsoft Office PowerPoint</Application>
  <PresentationFormat>Vlastní</PresentationFormat>
  <Paragraphs>60</Paragraphs>
  <Slides>7</Slides>
  <Notes>1</Notes>
  <HiddenSlides>0</HiddenSlides>
  <MMClips>0</MMClips>
  <ScaleCrop>false</ScaleCrop>
  <HeadingPairs>
    <vt:vector size="6" baseType="variant">
      <vt:variant>
        <vt:lpstr>Použitá písma</vt:lpstr>
      </vt:variant>
      <vt:variant>
        <vt:i4>3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7</vt:i4>
      </vt:variant>
    </vt:vector>
  </HeadingPairs>
  <TitlesOfParts>
    <vt:vector size="11" baseType="lpstr">
      <vt:lpstr>Arial</vt:lpstr>
      <vt:lpstr>Calibri</vt:lpstr>
      <vt:lpstr>Clara Sans</vt:lpstr>
      <vt:lpstr>JU_OPVVV</vt:lpstr>
      <vt:lpstr>Cestovka - Introduction</vt:lpstr>
      <vt:lpstr>Why this simulation?</vt:lpstr>
      <vt:lpstr>What is expected from managers?</vt:lpstr>
      <vt:lpstr>How are we going to develop the skills?</vt:lpstr>
      <vt:lpstr>Resources</vt:lpstr>
      <vt:lpstr>Our plan</vt:lpstr>
      <vt:lpstr>Simulator interface</vt:lpstr>
    </vt:vector>
  </TitlesOfParts>
  <Company>HP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Prezentace aplikace PowerPoint</dc:title>
  <dc:creator>Ing. Tomáš Lysenko-Chvíla</dc:creator>
  <cp:lastModifiedBy>Vojtko Viktor</cp:lastModifiedBy>
  <cp:revision>5</cp:revision>
  <dcterms:created xsi:type="dcterms:W3CDTF">2017-07-17T18:52:59Z</dcterms:created>
  <dcterms:modified xsi:type="dcterms:W3CDTF">2019-02-23T12:03:56Z</dcterms:modified>
</cp:coreProperties>
</file>