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2" d="100"/>
          <a:sy n="62" d="100"/>
        </p:scale>
        <p:origin x="1120" y="8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05.02.2021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05.02.2021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05.02.2021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05.02.2021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05.02.2021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05.02.2021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05.02.2021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05.02.2021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05.02.2021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05.02.2021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05.02.2021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05.02.2021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05.02.2021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oleObject" Target="../embeddings/oleObject2.bin"/><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3.bin"/><Relationship Id="rId4" Type="http://schemas.openxmlformats.org/officeDocument/2006/relationships/image" Target="../media/image10.emf"/></Relationships>
</file>

<file path=ppt/slides/_rels/slide17.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wmf"/><Relationship Id="rId5" Type="http://schemas.openxmlformats.org/officeDocument/2006/relationships/oleObject" Target="../embeddings/oleObject5.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7.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5.emf"/></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7.wmf"/></Relationships>
</file>

<file path=ppt/slides/_rels/slide22.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9.wmf"/><Relationship Id="rId5" Type="http://schemas.openxmlformats.org/officeDocument/2006/relationships/oleObject" Target="../embeddings/oleObject11.bin"/><Relationship Id="rId4" Type="http://schemas.openxmlformats.org/officeDocument/2006/relationships/image" Target="../media/image18.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1.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3.wmf"/><Relationship Id="rId5" Type="http://schemas.openxmlformats.org/officeDocument/2006/relationships/oleObject" Target="../embeddings/oleObject15.bin"/><Relationship Id="rId4" Type="http://schemas.openxmlformats.org/officeDocument/2006/relationships/image" Target="../media/image22.wmf"/></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err="1" smtClean="0">
                <a:latin typeface="+mn-lt"/>
              </a:rPr>
              <a:t>Classification</a:t>
            </a:r>
            <a:r>
              <a:rPr lang="cs-CZ" smtClean="0">
                <a:latin typeface="+mn-lt"/>
              </a:rPr>
              <a:t> </a:t>
            </a:r>
            <a:r>
              <a:rPr lang="cs-CZ" err="1" smtClean="0">
                <a:latin typeface="+mn-lt"/>
              </a:rPr>
              <a:t>methods</a:t>
            </a:r>
            <a:endParaRPr lang="cs-CZ">
              <a:latin typeface="+mn-lt"/>
            </a:endParaRP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37716" y="180231"/>
            <a:ext cx="8065214" cy="662917"/>
          </a:xfrm>
        </p:spPr>
        <p:txBody>
          <a:bodyPr/>
          <a:lstStyle/>
          <a:p>
            <a:r>
              <a:rPr lang="en-US">
                <a:latin typeface="+mn-lt"/>
              </a:rPr>
              <a:t>Quality evaluation of classification </a:t>
            </a:r>
            <a:r>
              <a:rPr lang="en-US" smtClean="0">
                <a:latin typeface="+mn-lt"/>
              </a:rPr>
              <a:t>models</a:t>
            </a:r>
            <a:endParaRPr lang="cs-CZ"/>
          </a:p>
        </p:txBody>
      </p:sp>
      <p:sp>
        <p:nvSpPr>
          <p:cNvPr id="3" name="Zástupný symbol pro obsah 2"/>
          <p:cNvSpPr>
            <a:spLocks noGrp="1"/>
          </p:cNvSpPr>
          <p:nvPr>
            <p:ph idx="1"/>
          </p:nvPr>
        </p:nvSpPr>
        <p:spPr/>
        <p:txBody>
          <a:bodyPr/>
          <a:lstStyle/>
          <a:p>
            <a:r>
              <a:rPr lang="en-US" sz="2800" smtClean="0">
                <a:latin typeface="+mn-lt"/>
              </a:rPr>
              <a:t>The </a:t>
            </a:r>
            <a:r>
              <a:rPr lang="en-US" sz="2800">
                <a:latin typeface="+mn-lt"/>
              </a:rPr>
              <a:t>probability of misclassification of units of unknown </a:t>
            </a:r>
            <a:r>
              <a:rPr lang="cs-CZ" sz="2800" err="1" smtClean="0">
                <a:latin typeface="+mn-lt"/>
              </a:rPr>
              <a:t>group</a:t>
            </a:r>
            <a:r>
              <a:rPr lang="en-US" sz="2800" smtClean="0">
                <a:latin typeface="+mn-lt"/>
              </a:rPr>
              <a:t> </a:t>
            </a:r>
            <a:r>
              <a:rPr lang="en-US" sz="2800">
                <a:latin typeface="+mn-lt"/>
              </a:rPr>
              <a:t>is important information about the quality of the classifier used.</a:t>
            </a:r>
          </a:p>
          <a:p>
            <a:r>
              <a:rPr lang="en-US" sz="2800" b="1" err="1" smtClean="0">
                <a:latin typeface="+mn-lt"/>
              </a:rPr>
              <a:t>Resubstitution</a:t>
            </a:r>
            <a:r>
              <a:rPr lang="cs-CZ" sz="2800" smtClean="0">
                <a:latin typeface="+mn-lt"/>
              </a:rPr>
              <a:t>: </a:t>
            </a:r>
            <a:r>
              <a:rPr lang="en-US" sz="2800" smtClean="0">
                <a:latin typeface="+mn-lt"/>
              </a:rPr>
              <a:t>The </a:t>
            </a:r>
            <a:r>
              <a:rPr lang="en-US" sz="2800">
                <a:latin typeface="+mn-lt"/>
              </a:rPr>
              <a:t>classifier is used to classify the units on the basis of which it was obtained.</a:t>
            </a:r>
          </a:p>
          <a:p>
            <a:r>
              <a:rPr lang="en-US" sz="2800" b="1">
                <a:latin typeface="+mn-lt"/>
              </a:rPr>
              <a:t>File </a:t>
            </a:r>
            <a:r>
              <a:rPr lang="cs-CZ" sz="2800" b="1" err="1" smtClean="0">
                <a:latin typeface="+mn-lt"/>
              </a:rPr>
              <a:t>splitting</a:t>
            </a:r>
            <a:r>
              <a:rPr lang="cs-CZ" sz="2800" smtClean="0">
                <a:latin typeface="+mn-lt"/>
              </a:rPr>
              <a:t>: </a:t>
            </a:r>
            <a:r>
              <a:rPr lang="en-US" sz="2800" smtClean="0">
                <a:latin typeface="+mn-lt"/>
              </a:rPr>
              <a:t>Based </a:t>
            </a:r>
            <a:r>
              <a:rPr lang="en-US" sz="2800">
                <a:latin typeface="+mn-lt"/>
              </a:rPr>
              <a:t>on one part of this file, a classifier is derived and the data in its second part are used to determine how well the units are classified.</a:t>
            </a:r>
          </a:p>
          <a:p>
            <a:r>
              <a:rPr lang="en-US" sz="2800" b="1" smtClean="0">
                <a:latin typeface="+mn-lt"/>
              </a:rPr>
              <a:t>Cross-v</a:t>
            </a:r>
            <a:r>
              <a:rPr lang="cs-CZ" sz="2800" b="1" err="1" smtClean="0">
                <a:latin typeface="+mn-lt"/>
              </a:rPr>
              <a:t>alidation</a:t>
            </a:r>
            <a:r>
              <a:rPr lang="cs-CZ" sz="2800" smtClean="0">
                <a:latin typeface="+mn-lt"/>
              </a:rPr>
              <a:t>: </a:t>
            </a:r>
            <a:r>
              <a:rPr lang="en-US" sz="2800" smtClean="0">
                <a:latin typeface="+mn-lt"/>
              </a:rPr>
              <a:t>The </a:t>
            </a:r>
            <a:r>
              <a:rPr lang="en-US" sz="2800">
                <a:latin typeface="+mn-lt"/>
              </a:rPr>
              <a:t>data file is divided into </a:t>
            </a:r>
            <a:r>
              <a:rPr lang="en-US" sz="2800" i="1">
                <a:latin typeface="+mn-lt"/>
              </a:rPr>
              <a:t>k</a:t>
            </a:r>
            <a:r>
              <a:rPr lang="en-US" sz="2800">
                <a:latin typeface="+mn-lt"/>
              </a:rPr>
              <a:t> subsets of roughly the same size. The classifier is estimated </a:t>
            </a:r>
            <a:r>
              <a:rPr lang="en-US" sz="2800" i="1">
                <a:latin typeface="+mn-lt"/>
              </a:rPr>
              <a:t>k</a:t>
            </a:r>
            <a:r>
              <a:rPr lang="en-US" sz="2800">
                <a:latin typeface="+mn-lt"/>
              </a:rPr>
              <a:t> times, one subset is omitted each time and the efficiency of the classifier is verified</a:t>
            </a:r>
            <a:r>
              <a:rPr lang="en-US" sz="2800" smtClean="0">
                <a:latin typeface="+mn-lt"/>
              </a:rPr>
              <a:t>.</a:t>
            </a:r>
            <a:r>
              <a:rPr lang="cs-CZ" sz="2800" smtClean="0">
                <a:latin typeface="+mn-lt"/>
              </a:rPr>
              <a:t> </a:t>
            </a:r>
            <a:r>
              <a:rPr lang="en-US" sz="2800" smtClean="0">
                <a:latin typeface="+mn-lt"/>
              </a:rPr>
              <a:t>A </a:t>
            </a:r>
            <a:r>
              <a:rPr lang="en-US" sz="2800">
                <a:latin typeface="+mn-lt"/>
              </a:rPr>
              <a:t>special case of cross-verification is the so-called </a:t>
            </a:r>
            <a:r>
              <a:rPr lang="en-US" sz="2800" smtClean="0">
                <a:latin typeface="+mn-lt"/>
              </a:rPr>
              <a:t>jackknife, </a:t>
            </a:r>
            <a:r>
              <a:rPr lang="en-US" sz="2800">
                <a:latin typeface="+mn-lt"/>
              </a:rPr>
              <a:t>where the number of subsets is equal to the size of the </a:t>
            </a:r>
            <a:r>
              <a:rPr lang="cs-CZ" sz="2800" smtClean="0">
                <a:latin typeface="+mn-lt"/>
              </a:rPr>
              <a:t>sample</a:t>
            </a:r>
            <a:r>
              <a:rPr lang="en-US" sz="2800" smtClean="0">
                <a:latin typeface="+mn-lt"/>
              </a:rPr>
              <a:t>.</a:t>
            </a:r>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29001637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err="1" smtClean="0">
                <a:latin typeface="+mn-lt"/>
              </a:rPr>
              <a:t>Classification</a:t>
            </a:r>
            <a:r>
              <a:rPr lang="cs-CZ" smtClean="0">
                <a:latin typeface="+mn-lt"/>
              </a:rPr>
              <a:t> matrix</a:t>
            </a:r>
            <a:endParaRPr lang="cs-CZ">
              <a:latin typeface="+mn-lt"/>
            </a:endParaRPr>
          </a:p>
        </p:txBody>
      </p:sp>
      <p:sp>
        <p:nvSpPr>
          <p:cNvPr id="3" name="Zástupný symbol pro obsah 2"/>
          <p:cNvSpPr>
            <a:spLocks noGrp="1"/>
          </p:cNvSpPr>
          <p:nvPr>
            <p:ph idx="1"/>
          </p:nvPr>
        </p:nvSpPr>
        <p:spPr>
          <a:xfrm>
            <a:off x="534988" y="3390472"/>
            <a:ext cx="9623425" cy="3852809"/>
          </a:xfrm>
        </p:spPr>
        <p:txBody>
          <a:bodyPr/>
          <a:lstStyle/>
          <a:p>
            <a:r>
              <a:rPr lang="en-GB" sz="2400" i="1">
                <a:latin typeface="+mn-lt"/>
              </a:rPr>
              <a:t>TP</a:t>
            </a:r>
            <a:r>
              <a:rPr lang="en-GB" sz="2400">
                <a:latin typeface="+mn-lt"/>
              </a:rPr>
              <a:t> (True Positives) – observations that are in fact positive and the classification rule have correctly classified them as positive.</a:t>
            </a:r>
            <a:endParaRPr lang="cs-CZ" sz="2400">
              <a:latin typeface="+mn-lt"/>
            </a:endParaRPr>
          </a:p>
          <a:p>
            <a:r>
              <a:rPr lang="en-GB" sz="2400" i="1">
                <a:latin typeface="+mn-lt"/>
              </a:rPr>
              <a:t>FN</a:t>
            </a:r>
            <a:r>
              <a:rPr lang="en-GB" sz="2400">
                <a:latin typeface="+mn-lt"/>
              </a:rPr>
              <a:t> (False Negatives) – observations that are actually positive and classification rule classified them among the negative.</a:t>
            </a:r>
            <a:endParaRPr lang="cs-CZ" sz="2400">
              <a:latin typeface="+mn-lt"/>
            </a:endParaRPr>
          </a:p>
          <a:p>
            <a:r>
              <a:rPr lang="en-GB" sz="2400" i="1">
                <a:latin typeface="+mn-lt"/>
              </a:rPr>
              <a:t>FP</a:t>
            </a:r>
            <a:r>
              <a:rPr lang="en-GB" sz="2400">
                <a:latin typeface="+mn-lt"/>
              </a:rPr>
              <a:t> (False Positives) – observations that are in fact negative and the classification rule classified them as positive.</a:t>
            </a:r>
            <a:endParaRPr lang="cs-CZ" sz="2400">
              <a:latin typeface="+mn-lt"/>
            </a:endParaRPr>
          </a:p>
          <a:p>
            <a:r>
              <a:rPr lang="en-GB" sz="2400" i="1">
                <a:latin typeface="+mn-lt"/>
              </a:rPr>
              <a:t>TN</a:t>
            </a:r>
            <a:r>
              <a:rPr lang="en-GB" sz="2400">
                <a:latin typeface="+mn-lt"/>
              </a:rPr>
              <a:t> (True Negatives) – observations that are actually negative and classification rule correctly classified them among the negative</a:t>
            </a:r>
            <a:r>
              <a:rPr lang="en-GB" sz="2400" smtClean="0">
                <a:latin typeface="+mn-lt"/>
              </a:rPr>
              <a:t>.</a:t>
            </a:r>
            <a:endParaRPr lang="cs-CZ" sz="2400" smtClean="0">
              <a:latin typeface="+mn-lt"/>
            </a:endParaRPr>
          </a:p>
          <a:p>
            <a:r>
              <a:rPr lang="sv-SE" sz="2400">
                <a:latin typeface="+mn-lt"/>
              </a:rPr>
              <a:t>hit </a:t>
            </a:r>
            <a:r>
              <a:rPr lang="sv-SE" sz="2400" smtClean="0">
                <a:latin typeface="+mn-lt"/>
              </a:rPr>
              <a:t>ratio </a:t>
            </a:r>
            <a:r>
              <a:rPr lang="sv-SE" sz="2400">
                <a:latin typeface="+mn-lt"/>
              </a:rPr>
              <a:t>= (TP + TN) / n</a:t>
            </a:r>
            <a:endParaRPr lang="cs-CZ" sz="24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graphicFrame>
        <p:nvGraphicFramePr>
          <p:cNvPr id="8" name="Tabulka 7"/>
          <p:cNvGraphicFramePr>
            <a:graphicFrameLocks noGrp="1"/>
          </p:cNvGraphicFramePr>
          <p:nvPr>
            <p:extLst>
              <p:ext uri="{D42A27DB-BD31-4B8C-83A1-F6EECF244321}">
                <p14:modId xmlns:p14="http://schemas.microsoft.com/office/powerpoint/2010/main" val="3858457538"/>
              </p:ext>
            </p:extLst>
          </p:nvPr>
        </p:nvGraphicFramePr>
        <p:xfrm>
          <a:off x="867167" y="1354810"/>
          <a:ext cx="8965203" cy="1665790"/>
        </p:xfrm>
        <a:graphic>
          <a:graphicData uri="http://schemas.openxmlformats.org/drawingml/2006/table">
            <a:tbl>
              <a:tblPr firstRow="1" firstCol="1" lastRow="1" lastCol="1" bandRow="1" bandCol="1">
                <a:tableStyleId>{5C22544A-7EE6-4342-B048-85BDC9FD1C3A}</a:tableStyleId>
              </a:tblPr>
              <a:tblGrid>
                <a:gridCol w="2241301">
                  <a:extLst>
                    <a:ext uri="{9D8B030D-6E8A-4147-A177-3AD203B41FA5}">
                      <a16:colId xmlns:a16="http://schemas.microsoft.com/office/drawing/2014/main" val="2495169097"/>
                    </a:ext>
                  </a:extLst>
                </a:gridCol>
                <a:gridCol w="2428076">
                  <a:extLst>
                    <a:ext uri="{9D8B030D-6E8A-4147-A177-3AD203B41FA5}">
                      <a16:colId xmlns:a16="http://schemas.microsoft.com/office/drawing/2014/main" val="2320084434"/>
                    </a:ext>
                  </a:extLst>
                </a:gridCol>
                <a:gridCol w="2428076">
                  <a:extLst>
                    <a:ext uri="{9D8B030D-6E8A-4147-A177-3AD203B41FA5}">
                      <a16:colId xmlns:a16="http://schemas.microsoft.com/office/drawing/2014/main" val="1505905787"/>
                    </a:ext>
                  </a:extLst>
                </a:gridCol>
                <a:gridCol w="1867750">
                  <a:extLst>
                    <a:ext uri="{9D8B030D-6E8A-4147-A177-3AD203B41FA5}">
                      <a16:colId xmlns:a16="http://schemas.microsoft.com/office/drawing/2014/main" val="1342227015"/>
                    </a:ext>
                  </a:extLst>
                </a:gridCol>
              </a:tblGrid>
              <a:tr h="333158">
                <a:tc rowSpan="2">
                  <a:txBody>
                    <a:bodyPr/>
                    <a:lstStyle/>
                    <a:p>
                      <a:pPr algn="ctr">
                        <a:spcBef>
                          <a:spcPts val="600"/>
                        </a:spcBef>
                        <a:spcAft>
                          <a:spcPts val="0"/>
                        </a:spcAft>
                      </a:pPr>
                      <a:r>
                        <a:rPr lang="cs-CZ" sz="2000">
                          <a:effectLst/>
                          <a:latin typeface="+mn-lt"/>
                        </a:rPr>
                        <a:t>Real group</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ctr">
                        <a:spcBef>
                          <a:spcPts val="600"/>
                        </a:spcBef>
                        <a:spcAft>
                          <a:spcPts val="0"/>
                        </a:spcAft>
                      </a:pPr>
                      <a:r>
                        <a:rPr lang="cs-CZ" sz="2000">
                          <a:effectLst/>
                          <a:latin typeface="+mn-lt"/>
                        </a:rPr>
                        <a:t>Classification as</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hMerge="1">
                  <a:txBody>
                    <a:bodyPr/>
                    <a:lstStyle/>
                    <a:p>
                      <a:endParaRPr lang="cs-CZ"/>
                    </a:p>
                  </a:txBody>
                  <a:tcPr/>
                </a:tc>
                <a:tc rowSpan="2">
                  <a:txBody>
                    <a:bodyPr/>
                    <a:lstStyle/>
                    <a:p>
                      <a:pPr algn="ctr">
                        <a:spcBef>
                          <a:spcPts val="600"/>
                        </a:spcBef>
                        <a:spcAft>
                          <a:spcPts val="0"/>
                        </a:spcAft>
                      </a:pPr>
                      <a:r>
                        <a:rPr lang="cs-CZ" sz="2000">
                          <a:effectLst/>
                          <a:latin typeface="+mn-lt"/>
                        </a:rPr>
                        <a:t>Total</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19326797"/>
                  </a:ext>
                </a:extLst>
              </a:tr>
              <a:tr h="333158">
                <a:tc vMerge="1">
                  <a:txBody>
                    <a:bodyPr/>
                    <a:lstStyle/>
                    <a:p>
                      <a:endParaRPr lang="cs-CZ"/>
                    </a:p>
                  </a:txBody>
                  <a:tcPr/>
                </a:tc>
                <a:tc>
                  <a:txBody>
                    <a:bodyPr/>
                    <a:lstStyle/>
                    <a:p>
                      <a:pPr algn="ctr">
                        <a:spcBef>
                          <a:spcPts val="600"/>
                        </a:spcBef>
                        <a:spcAft>
                          <a:spcPts val="0"/>
                        </a:spcAft>
                      </a:pPr>
                      <a:r>
                        <a:rPr lang="cs-CZ" sz="2000">
                          <a:effectLst/>
                          <a:latin typeface="+mn-lt"/>
                        </a:rPr>
                        <a:t>1</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0</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vMerge="1">
                  <a:txBody>
                    <a:bodyPr/>
                    <a:lstStyle/>
                    <a:p>
                      <a:endParaRPr lang="cs-CZ"/>
                    </a:p>
                  </a:txBody>
                  <a:tcPr/>
                </a:tc>
                <a:extLst>
                  <a:ext uri="{0D108BD9-81ED-4DB2-BD59-A6C34878D82A}">
                    <a16:rowId xmlns:a16="http://schemas.microsoft.com/office/drawing/2014/main" val="1423501701"/>
                  </a:ext>
                </a:extLst>
              </a:tr>
              <a:tr h="333158">
                <a:tc>
                  <a:txBody>
                    <a:bodyPr/>
                    <a:lstStyle/>
                    <a:p>
                      <a:pPr algn="ctr">
                        <a:spcBef>
                          <a:spcPts val="600"/>
                        </a:spcBef>
                        <a:spcAft>
                          <a:spcPts val="0"/>
                        </a:spcAft>
                      </a:pPr>
                      <a:r>
                        <a:rPr lang="cs-CZ" sz="2000">
                          <a:effectLst/>
                          <a:latin typeface="+mn-lt"/>
                        </a:rPr>
                        <a:t>1</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TP</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FN</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TP + FN</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53860438"/>
                  </a:ext>
                </a:extLst>
              </a:tr>
              <a:tr h="333158">
                <a:tc>
                  <a:txBody>
                    <a:bodyPr/>
                    <a:lstStyle/>
                    <a:p>
                      <a:pPr algn="ctr">
                        <a:spcBef>
                          <a:spcPts val="600"/>
                        </a:spcBef>
                        <a:spcAft>
                          <a:spcPts val="0"/>
                        </a:spcAft>
                      </a:pPr>
                      <a:r>
                        <a:rPr lang="cs-CZ" sz="2000">
                          <a:effectLst/>
                          <a:latin typeface="+mn-lt"/>
                        </a:rPr>
                        <a:t>0</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FP</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TN</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FP + TN</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40245582"/>
                  </a:ext>
                </a:extLst>
              </a:tr>
              <a:tr h="333158">
                <a:tc>
                  <a:txBody>
                    <a:bodyPr/>
                    <a:lstStyle/>
                    <a:p>
                      <a:pPr algn="ctr">
                        <a:spcBef>
                          <a:spcPts val="600"/>
                        </a:spcBef>
                        <a:spcAft>
                          <a:spcPts val="0"/>
                        </a:spcAft>
                      </a:pPr>
                      <a:r>
                        <a:rPr lang="cs-CZ" sz="2000">
                          <a:effectLst/>
                          <a:latin typeface="+mn-lt"/>
                        </a:rPr>
                        <a:t>Total</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TP + FP</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FN + TN</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spcAft>
                          <a:spcPts val="0"/>
                        </a:spcAft>
                      </a:pPr>
                      <a:r>
                        <a:rPr lang="cs-CZ" sz="2000">
                          <a:effectLst/>
                          <a:latin typeface="+mn-lt"/>
                        </a:rPr>
                        <a:t>n</a:t>
                      </a:r>
                      <a:endParaRPr lang="cs-CZ" sz="2000">
                        <a:solidFill>
                          <a:srgbClr val="4F4F4F"/>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11705097"/>
                  </a:ext>
                </a:extLst>
              </a:tr>
            </a:tbl>
          </a:graphicData>
        </a:graphic>
      </p:graphicFrame>
    </p:spTree>
    <p:extLst>
      <p:ext uri="{BB962C8B-B14F-4D97-AF65-F5344CB8AC3E}">
        <p14:creationId xmlns:p14="http://schemas.microsoft.com/office/powerpoint/2010/main" val="19140221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latin typeface="+mn-lt"/>
              </a:rPr>
              <a:t>ROC </a:t>
            </a:r>
            <a:r>
              <a:rPr lang="cs-CZ" err="1" smtClean="0">
                <a:latin typeface="+mn-lt"/>
              </a:rPr>
              <a:t>curves</a:t>
            </a:r>
            <a:endParaRPr lang="cs-CZ">
              <a:latin typeface="+mn-lt"/>
            </a:endParaRPr>
          </a:p>
        </p:txBody>
      </p:sp>
      <p:sp>
        <p:nvSpPr>
          <p:cNvPr id="3" name="Zástupný symbol pro obsah 2"/>
          <p:cNvSpPr>
            <a:spLocks noGrp="1"/>
          </p:cNvSpPr>
          <p:nvPr>
            <p:ph idx="1"/>
          </p:nvPr>
        </p:nvSpPr>
        <p:spPr/>
        <p:txBody>
          <a:bodyPr/>
          <a:lstStyle/>
          <a:p>
            <a:r>
              <a:rPr lang="en-GB" sz="2800" smtClean="0">
                <a:latin typeface="+mn-lt"/>
              </a:rPr>
              <a:t>graphical </a:t>
            </a:r>
            <a:r>
              <a:rPr lang="en-GB" sz="2800">
                <a:latin typeface="+mn-lt"/>
              </a:rPr>
              <a:t>representation and evaluation of </a:t>
            </a:r>
            <a:r>
              <a:rPr lang="en-GB" sz="2800" smtClean="0">
                <a:latin typeface="+mn-lt"/>
              </a:rPr>
              <a:t>classifiers</a:t>
            </a:r>
            <a:endParaRPr lang="cs-CZ" sz="2800" smtClean="0">
              <a:latin typeface="+mn-lt"/>
            </a:endParaRPr>
          </a:p>
          <a:p>
            <a:r>
              <a:rPr lang="cs-CZ" sz="2800" smtClean="0">
                <a:latin typeface="+mn-lt"/>
              </a:rPr>
              <a:t>ROC</a:t>
            </a:r>
            <a:r>
              <a:rPr lang="en-GB" sz="2800" smtClean="0">
                <a:latin typeface="+mn-lt"/>
              </a:rPr>
              <a:t> </a:t>
            </a:r>
            <a:r>
              <a:rPr lang="en-GB" sz="2800">
                <a:latin typeface="+mn-lt"/>
              </a:rPr>
              <a:t>curves correlate sensitivity and false positivity</a:t>
            </a:r>
            <a:r>
              <a:rPr lang="en-GB" sz="2800" smtClean="0">
                <a:latin typeface="+mn-lt"/>
              </a:rPr>
              <a:t>.</a:t>
            </a:r>
            <a:endParaRPr lang="cs-CZ" sz="2800" smtClean="0">
              <a:latin typeface="+mn-lt"/>
            </a:endParaRPr>
          </a:p>
          <a:p>
            <a:r>
              <a:rPr lang="en-GB" sz="2800" smtClean="0">
                <a:latin typeface="+mn-lt"/>
              </a:rPr>
              <a:t>Sensitivity </a:t>
            </a:r>
            <a:r>
              <a:rPr lang="en-GB" sz="2800">
                <a:latin typeface="+mn-lt"/>
              </a:rPr>
              <a:t>(</a:t>
            </a:r>
            <a:r>
              <a:rPr lang="en-GB" sz="2800" i="1">
                <a:latin typeface="+mn-lt"/>
              </a:rPr>
              <a:t>Se</a:t>
            </a:r>
            <a:r>
              <a:rPr lang="en-GB" sz="2800">
                <a:latin typeface="+mn-lt"/>
              </a:rPr>
              <a:t>) – relative frequency of correct classification of positive cases, </a:t>
            </a:r>
            <a:r>
              <a:rPr lang="en-GB" sz="2800" i="1">
                <a:latin typeface="+mn-lt"/>
              </a:rPr>
              <a:t>Se</a:t>
            </a:r>
            <a:r>
              <a:rPr lang="en-GB" sz="2800">
                <a:latin typeface="+mn-lt"/>
              </a:rPr>
              <a:t> = </a:t>
            </a:r>
            <a:r>
              <a:rPr lang="en-GB" sz="2800" i="1">
                <a:latin typeface="+mn-lt"/>
              </a:rPr>
              <a:t>TP</a:t>
            </a:r>
            <a:r>
              <a:rPr lang="en-GB" sz="2800">
                <a:latin typeface="+mn-lt"/>
              </a:rPr>
              <a:t> / (</a:t>
            </a:r>
            <a:r>
              <a:rPr lang="en-GB" sz="2800" i="1">
                <a:latin typeface="+mn-lt"/>
              </a:rPr>
              <a:t>TP</a:t>
            </a:r>
            <a:r>
              <a:rPr lang="en-GB" sz="2800">
                <a:latin typeface="+mn-lt"/>
              </a:rPr>
              <a:t> + </a:t>
            </a:r>
            <a:r>
              <a:rPr lang="en-GB" sz="2800" i="1">
                <a:latin typeface="+mn-lt"/>
              </a:rPr>
              <a:t>FN</a:t>
            </a:r>
            <a:r>
              <a:rPr lang="en-GB" sz="2800">
                <a:latin typeface="+mn-lt"/>
              </a:rPr>
              <a:t>)</a:t>
            </a:r>
            <a:endParaRPr lang="cs-CZ" sz="2800">
              <a:latin typeface="+mn-lt"/>
            </a:endParaRPr>
          </a:p>
          <a:p>
            <a:r>
              <a:rPr lang="en-GB" sz="2800" err="1">
                <a:latin typeface="+mn-lt"/>
              </a:rPr>
              <a:t>Specifity</a:t>
            </a:r>
            <a:r>
              <a:rPr lang="en-GB" sz="2800">
                <a:latin typeface="+mn-lt"/>
              </a:rPr>
              <a:t> (</a:t>
            </a:r>
            <a:r>
              <a:rPr lang="en-GB" sz="2800" i="1" err="1">
                <a:latin typeface="+mn-lt"/>
              </a:rPr>
              <a:t>Sp</a:t>
            </a:r>
            <a:r>
              <a:rPr lang="en-GB" sz="2800">
                <a:latin typeface="+mn-lt"/>
              </a:rPr>
              <a:t>) – relative frequency of the correct classification of negative cases, </a:t>
            </a:r>
            <a:r>
              <a:rPr lang="en-GB" sz="2800" i="1" err="1">
                <a:latin typeface="+mn-lt"/>
              </a:rPr>
              <a:t>Sp</a:t>
            </a:r>
            <a:r>
              <a:rPr lang="en-GB" sz="2800">
                <a:latin typeface="+mn-lt"/>
              </a:rPr>
              <a:t> = </a:t>
            </a:r>
            <a:r>
              <a:rPr lang="en-GB" sz="2800" i="1">
                <a:latin typeface="+mn-lt"/>
              </a:rPr>
              <a:t>TN</a:t>
            </a:r>
            <a:r>
              <a:rPr lang="en-GB" sz="2800">
                <a:latin typeface="+mn-lt"/>
              </a:rPr>
              <a:t> / (</a:t>
            </a:r>
            <a:r>
              <a:rPr lang="en-GB" sz="2800" i="1">
                <a:latin typeface="+mn-lt"/>
              </a:rPr>
              <a:t>FP</a:t>
            </a:r>
            <a:r>
              <a:rPr lang="en-GB" sz="2800">
                <a:latin typeface="+mn-lt"/>
              </a:rPr>
              <a:t> + </a:t>
            </a:r>
            <a:r>
              <a:rPr lang="en-GB" sz="2800" i="1">
                <a:latin typeface="+mn-lt"/>
              </a:rPr>
              <a:t>TN</a:t>
            </a:r>
            <a:r>
              <a:rPr lang="en-GB" sz="2800">
                <a:latin typeface="+mn-lt"/>
              </a:rPr>
              <a:t>)</a:t>
            </a:r>
            <a:endParaRPr lang="cs-CZ" sz="2800">
              <a:latin typeface="+mn-lt"/>
            </a:endParaRPr>
          </a:p>
          <a:p>
            <a:r>
              <a:rPr lang="en-GB" sz="2800">
                <a:latin typeface="+mn-lt"/>
              </a:rPr>
              <a:t>False negative rate (</a:t>
            </a:r>
            <a:r>
              <a:rPr lang="en-GB" sz="2800" i="1" err="1">
                <a:latin typeface="+mn-lt"/>
              </a:rPr>
              <a:t>FNr</a:t>
            </a:r>
            <a:r>
              <a:rPr lang="en-GB" sz="2800">
                <a:latin typeface="+mn-lt"/>
              </a:rPr>
              <a:t> = 1 – </a:t>
            </a:r>
            <a:r>
              <a:rPr lang="en-GB" sz="2800" i="1">
                <a:latin typeface="+mn-lt"/>
              </a:rPr>
              <a:t>Se</a:t>
            </a:r>
            <a:r>
              <a:rPr lang="en-GB" sz="2800">
                <a:latin typeface="+mn-lt"/>
              </a:rPr>
              <a:t>) – relative frequency of incorrectly classified positive cases, </a:t>
            </a:r>
            <a:r>
              <a:rPr lang="en-GB" sz="2800" i="1" err="1">
                <a:latin typeface="+mn-lt"/>
              </a:rPr>
              <a:t>FNr</a:t>
            </a:r>
            <a:r>
              <a:rPr lang="en-GB" sz="2800">
                <a:latin typeface="+mn-lt"/>
              </a:rPr>
              <a:t> = </a:t>
            </a:r>
            <a:r>
              <a:rPr lang="en-GB" sz="2800" i="1">
                <a:latin typeface="+mn-lt"/>
              </a:rPr>
              <a:t>FN</a:t>
            </a:r>
            <a:r>
              <a:rPr lang="en-GB" sz="2800">
                <a:latin typeface="+mn-lt"/>
              </a:rPr>
              <a:t> / (</a:t>
            </a:r>
            <a:r>
              <a:rPr lang="en-GB" sz="2800" i="1">
                <a:latin typeface="+mn-lt"/>
              </a:rPr>
              <a:t>TP</a:t>
            </a:r>
            <a:r>
              <a:rPr lang="en-GB" sz="2800">
                <a:latin typeface="+mn-lt"/>
              </a:rPr>
              <a:t> + </a:t>
            </a:r>
            <a:r>
              <a:rPr lang="en-GB" sz="2800" i="1">
                <a:latin typeface="+mn-lt"/>
              </a:rPr>
              <a:t>FN</a:t>
            </a:r>
            <a:r>
              <a:rPr lang="en-GB" sz="2800">
                <a:latin typeface="+mn-lt"/>
              </a:rPr>
              <a:t>)</a:t>
            </a:r>
            <a:endParaRPr lang="cs-CZ" sz="2800">
              <a:latin typeface="+mn-lt"/>
            </a:endParaRPr>
          </a:p>
          <a:p>
            <a:r>
              <a:rPr lang="en-GB" sz="2800">
                <a:latin typeface="+mn-lt"/>
              </a:rPr>
              <a:t>False positive rate (</a:t>
            </a:r>
            <a:r>
              <a:rPr lang="en-GB" sz="2800" i="1" err="1">
                <a:latin typeface="+mn-lt"/>
              </a:rPr>
              <a:t>FPr</a:t>
            </a:r>
            <a:r>
              <a:rPr lang="en-GB" sz="2800">
                <a:latin typeface="+mn-lt"/>
              </a:rPr>
              <a:t> = 1 – </a:t>
            </a:r>
            <a:r>
              <a:rPr lang="en-GB" sz="2800" i="1" err="1">
                <a:latin typeface="+mn-lt"/>
              </a:rPr>
              <a:t>Sp</a:t>
            </a:r>
            <a:r>
              <a:rPr lang="en-GB" sz="2800">
                <a:latin typeface="+mn-lt"/>
              </a:rPr>
              <a:t>) – relative frequency of incorrectly classified negative cases, </a:t>
            </a:r>
            <a:r>
              <a:rPr lang="en-GB" sz="2800" i="1" err="1">
                <a:latin typeface="+mn-lt"/>
              </a:rPr>
              <a:t>FPr</a:t>
            </a:r>
            <a:r>
              <a:rPr lang="en-GB" sz="2800">
                <a:latin typeface="+mn-lt"/>
              </a:rPr>
              <a:t> = </a:t>
            </a:r>
            <a:r>
              <a:rPr lang="en-GB" sz="2800" i="1">
                <a:latin typeface="+mn-lt"/>
              </a:rPr>
              <a:t>FP</a:t>
            </a:r>
            <a:r>
              <a:rPr lang="en-GB" sz="2800">
                <a:latin typeface="+mn-lt"/>
              </a:rPr>
              <a:t> / (</a:t>
            </a:r>
            <a:r>
              <a:rPr lang="en-GB" sz="2800" i="1">
                <a:latin typeface="+mn-lt"/>
              </a:rPr>
              <a:t>FP</a:t>
            </a:r>
            <a:r>
              <a:rPr lang="en-GB" sz="2800">
                <a:latin typeface="+mn-lt"/>
              </a:rPr>
              <a:t> + </a:t>
            </a:r>
            <a:r>
              <a:rPr lang="en-GB" sz="2800" i="1">
                <a:latin typeface="+mn-lt"/>
              </a:rPr>
              <a:t>TN</a:t>
            </a:r>
            <a:r>
              <a:rPr lang="en-GB" sz="2800" smtClean="0">
                <a:latin typeface="+mn-lt"/>
              </a:rPr>
              <a:t>)</a:t>
            </a:r>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1215293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latin typeface="+mn-lt"/>
              </a:rPr>
              <a:t>ROC </a:t>
            </a:r>
            <a:r>
              <a:rPr lang="cs-CZ" err="1" smtClean="0">
                <a:latin typeface="+mn-lt"/>
              </a:rPr>
              <a:t>curves</a:t>
            </a:r>
            <a:endParaRPr lang="cs-CZ">
              <a:latin typeface="+mn-lt"/>
            </a:endParaRPr>
          </a:p>
        </p:txBody>
      </p:sp>
      <p:sp>
        <p:nvSpPr>
          <p:cNvPr id="3" name="Zástupný symbol pro obsah 2"/>
          <p:cNvSpPr>
            <a:spLocks noGrp="1"/>
          </p:cNvSpPr>
          <p:nvPr>
            <p:ph idx="1"/>
          </p:nvPr>
        </p:nvSpPr>
        <p:spPr>
          <a:xfrm>
            <a:off x="534988" y="5223175"/>
            <a:ext cx="9623425" cy="1802082"/>
          </a:xfrm>
        </p:spPr>
        <p:txBody>
          <a:bodyPr/>
          <a:lstStyle/>
          <a:p>
            <a:r>
              <a:rPr lang="en-US" sz="2800" smtClean="0">
                <a:latin typeface="+mn-lt"/>
              </a:rPr>
              <a:t>Area </a:t>
            </a:r>
            <a:r>
              <a:rPr lang="en-US" sz="2800">
                <a:latin typeface="+mn-lt"/>
              </a:rPr>
              <a:t>Under the ROC Curve, AUC</a:t>
            </a:r>
          </a:p>
          <a:p>
            <a:pPr lvl="1"/>
            <a:r>
              <a:rPr lang="en-US" sz="2400">
                <a:latin typeface="+mn-lt"/>
              </a:rPr>
              <a:t>numerical characteristic of the ROC curve</a:t>
            </a:r>
          </a:p>
          <a:p>
            <a:pPr lvl="1"/>
            <a:r>
              <a:rPr lang="en-US" sz="2400">
                <a:latin typeface="+mn-lt"/>
              </a:rPr>
              <a:t>comparison of several ROC curves</a:t>
            </a:r>
            <a:endParaRPr lang="cs-CZ" sz="24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pic>
        <p:nvPicPr>
          <p:cNvPr id="6" name="obrázek 18"/>
          <p:cNvPicPr/>
          <p:nvPr/>
        </p:nvPicPr>
        <p:blipFill>
          <a:blip r:embed="rId2">
            <a:extLst>
              <a:ext uri="{28A0092B-C50C-407E-A947-70E740481C1C}">
                <a14:useLocalDpi xmlns:a14="http://schemas.microsoft.com/office/drawing/2010/main" val="0"/>
              </a:ext>
            </a:extLst>
          </a:blip>
          <a:srcRect/>
          <a:stretch>
            <a:fillRect/>
          </a:stretch>
        </p:blipFill>
        <p:spPr bwMode="auto">
          <a:xfrm>
            <a:off x="2311685" y="1181527"/>
            <a:ext cx="4120230" cy="4041647"/>
          </a:xfrm>
          <a:prstGeom prst="rect">
            <a:avLst/>
          </a:prstGeom>
          <a:noFill/>
          <a:ln>
            <a:noFill/>
          </a:ln>
        </p:spPr>
      </p:pic>
    </p:spTree>
    <p:extLst>
      <p:ext uri="{BB962C8B-B14F-4D97-AF65-F5344CB8AC3E}">
        <p14:creationId xmlns:p14="http://schemas.microsoft.com/office/powerpoint/2010/main" val="736176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err="1" smtClean="0">
                <a:latin typeface="+mn-lt"/>
              </a:rPr>
              <a:t>Discriminant</a:t>
            </a:r>
            <a:r>
              <a:rPr lang="cs-CZ" smtClean="0">
                <a:latin typeface="+mn-lt"/>
              </a:rPr>
              <a:t> </a:t>
            </a:r>
            <a:r>
              <a:rPr lang="cs-CZ" err="1" smtClean="0">
                <a:latin typeface="+mn-lt"/>
              </a:rPr>
              <a:t>analysis</a:t>
            </a:r>
            <a:endParaRPr lang="cs-CZ">
              <a:latin typeface="+mn-lt"/>
            </a:endParaRPr>
          </a:p>
        </p:txBody>
      </p:sp>
      <p:sp>
        <p:nvSpPr>
          <p:cNvPr id="3" name="Zástupný symbol pro obsah 2"/>
          <p:cNvSpPr>
            <a:spLocks noGrp="1"/>
          </p:cNvSpPr>
          <p:nvPr>
            <p:ph idx="1"/>
          </p:nvPr>
        </p:nvSpPr>
        <p:spPr/>
        <p:txBody>
          <a:bodyPr/>
          <a:lstStyle/>
          <a:p>
            <a:r>
              <a:rPr lang="en-US" sz="2800">
                <a:latin typeface="+mn-lt"/>
              </a:rPr>
              <a:t>Relationship between a group of quantitative and one alternative or multivalued nominal variable.</a:t>
            </a:r>
          </a:p>
          <a:p>
            <a:r>
              <a:rPr lang="en-US" sz="2800" smtClean="0">
                <a:latin typeface="+mn-lt"/>
              </a:rPr>
              <a:t>The </a:t>
            </a:r>
            <a:r>
              <a:rPr lang="en-US" sz="2800">
                <a:latin typeface="+mn-lt"/>
              </a:rPr>
              <a:t>effort of classification discriminant analysis is to quantify the value of the discriminant function by which the object is </a:t>
            </a:r>
            <a:r>
              <a:rPr lang="cs-CZ" sz="2800" err="1" smtClean="0">
                <a:latin typeface="+mn-lt"/>
              </a:rPr>
              <a:t>classficated</a:t>
            </a:r>
            <a:r>
              <a:rPr lang="en-US" sz="2800" smtClean="0">
                <a:latin typeface="+mn-lt"/>
              </a:rPr>
              <a:t> </a:t>
            </a:r>
            <a:r>
              <a:rPr lang="en-US" sz="2800">
                <a:latin typeface="+mn-lt"/>
              </a:rPr>
              <a:t>in the group. The values of the discrimination function calculated in this way are also used to sort unclassified objects into known groups.</a:t>
            </a:r>
            <a:endParaRPr lang="cs-CZ" sz="2800" smtClean="0">
              <a:latin typeface="+mn-lt"/>
            </a:endParaRPr>
          </a:p>
          <a:p>
            <a:r>
              <a:rPr lang="en-GB" sz="2800" smtClean="0">
                <a:latin typeface="+mn-lt"/>
              </a:rPr>
              <a:t>Discriminant </a:t>
            </a:r>
            <a:r>
              <a:rPr lang="en-GB" sz="2800">
                <a:latin typeface="+mn-lt"/>
              </a:rPr>
              <a:t>analysis is based on </a:t>
            </a:r>
            <a:r>
              <a:rPr lang="en-GB" sz="2800" smtClean="0">
                <a:latin typeface="+mn-lt"/>
              </a:rPr>
              <a:t>several </a:t>
            </a:r>
            <a:r>
              <a:rPr lang="en-GB" sz="2800">
                <a:latin typeface="+mn-lt"/>
              </a:rPr>
              <a:t>assumptions:</a:t>
            </a:r>
            <a:endParaRPr lang="cs-CZ" sz="2800">
              <a:latin typeface="+mn-lt"/>
            </a:endParaRPr>
          </a:p>
          <a:p>
            <a:pPr lvl="1"/>
            <a:r>
              <a:rPr lang="en-GB" sz="2000">
                <a:latin typeface="+mn-lt"/>
              </a:rPr>
              <a:t>the dataset is divided into groups, each observation belonging to exactly one group;</a:t>
            </a:r>
            <a:endParaRPr lang="cs-CZ" sz="2000">
              <a:latin typeface="+mn-lt"/>
            </a:endParaRPr>
          </a:p>
          <a:p>
            <a:pPr lvl="1"/>
            <a:r>
              <a:rPr lang="en-GB" sz="2000">
                <a:latin typeface="+mn-lt"/>
              </a:rPr>
              <a:t>the distribution of the observed variables is multidimensional normal;</a:t>
            </a:r>
            <a:endParaRPr lang="cs-CZ" sz="2000">
              <a:latin typeface="+mn-lt"/>
            </a:endParaRPr>
          </a:p>
          <a:p>
            <a:pPr lvl="1"/>
            <a:r>
              <a:rPr lang="en-GB" sz="2000">
                <a:latin typeface="+mn-lt"/>
              </a:rPr>
              <a:t>the a priori probabilities and costs of misclassification are known;</a:t>
            </a:r>
            <a:endParaRPr lang="cs-CZ" sz="2000">
              <a:latin typeface="+mn-lt"/>
            </a:endParaRPr>
          </a:p>
          <a:p>
            <a:pPr lvl="1"/>
            <a:r>
              <a:rPr lang="en-GB" sz="2000">
                <a:latin typeface="+mn-lt"/>
              </a:rPr>
              <a:t>for linear discriminant analysis, the covariance matrices in the groups are equal;</a:t>
            </a:r>
            <a:endParaRPr lang="cs-CZ" sz="2000">
              <a:latin typeface="+mn-lt"/>
            </a:endParaRPr>
          </a:p>
          <a:p>
            <a:pPr lvl="1"/>
            <a:r>
              <a:rPr lang="en-GB" sz="2000">
                <a:latin typeface="+mn-lt"/>
              </a:rPr>
              <a:t>individual variables are not mutually correlated</a:t>
            </a:r>
            <a:r>
              <a:rPr lang="en-GB" sz="2000" smtClean="0">
                <a:latin typeface="+mn-lt"/>
              </a:rPr>
              <a:t>.</a:t>
            </a:r>
            <a:endParaRPr lang="cs-CZ" sz="20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7856771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err="1" smtClean="0">
                <a:latin typeface="+mn-lt"/>
              </a:rPr>
              <a:t>Univariate</a:t>
            </a:r>
            <a:r>
              <a:rPr lang="cs-CZ" smtClean="0">
                <a:latin typeface="+mn-lt"/>
              </a:rPr>
              <a:t> </a:t>
            </a:r>
            <a:r>
              <a:rPr lang="cs-CZ" err="1" smtClean="0">
                <a:latin typeface="+mn-lt"/>
              </a:rPr>
              <a:t>discriminant</a:t>
            </a:r>
            <a:r>
              <a:rPr lang="cs-CZ" smtClean="0">
                <a:latin typeface="+mn-lt"/>
              </a:rPr>
              <a:t> </a:t>
            </a:r>
            <a:r>
              <a:rPr lang="cs-CZ" err="1" smtClean="0">
                <a:latin typeface="+mn-lt"/>
              </a:rPr>
              <a:t>analysis</a:t>
            </a:r>
            <a:endParaRPr lang="cs-CZ">
              <a:latin typeface="+mn-lt"/>
            </a:endParaRPr>
          </a:p>
        </p:txBody>
      </p:sp>
      <p:sp>
        <p:nvSpPr>
          <p:cNvPr id="3" name="Zástupný symbol pro obsah 2"/>
          <p:cNvSpPr>
            <a:spLocks noGrp="1"/>
          </p:cNvSpPr>
          <p:nvPr>
            <p:ph idx="1"/>
          </p:nvPr>
        </p:nvSpPr>
        <p:spPr/>
        <p:txBody>
          <a:bodyPr/>
          <a:lstStyle/>
          <a:p>
            <a:r>
              <a:rPr lang="en-US">
                <a:latin typeface="+mn-lt"/>
              </a:rPr>
              <a:t>Assumptions:</a:t>
            </a:r>
          </a:p>
          <a:p>
            <a:pPr lvl="1"/>
            <a:r>
              <a:rPr lang="en-US" smtClean="0">
                <a:latin typeface="+mn-lt"/>
              </a:rPr>
              <a:t>continuous </a:t>
            </a:r>
            <a:r>
              <a:rPr lang="en-US">
                <a:latin typeface="+mn-lt"/>
              </a:rPr>
              <a:t>variable x, two groups, G</a:t>
            </a:r>
            <a:r>
              <a:rPr lang="en-US" baseline="-25000">
                <a:latin typeface="+mn-lt"/>
              </a:rPr>
              <a:t>1</a:t>
            </a:r>
            <a:r>
              <a:rPr lang="en-US">
                <a:latin typeface="+mn-lt"/>
              </a:rPr>
              <a:t> and G</a:t>
            </a:r>
            <a:r>
              <a:rPr lang="en-US" baseline="-25000">
                <a:latin typeface="+mn-lt"/>
              </a:rPr>
              <a:t>2</a:t>
            </a:r>
          </a:p>
          <a:p>
            <a:pPr lvl="1"/>
            <a:r>
              <a:rPr lang="en-US" smtClean="0">
                <a:latin typeface="+mn-lt"/>
              </a:rPr>
              <a:t>in </a:t>
            </a:r>
            <a:r>
              <a:rPr lang="en-US">
                <a:latin typeface="+mn-lt"/>
              </a:rPr>
              <a:t>group G</a:t>
            </a:r>
            <a:r>
              <a:rPr lang="en-US" baseline="-25000">
                <a:latin typeface="+mn-lt"/>
              </a:rPr>
              <a:t>1</a:t>
            </a:r>
            <a:r>
              <a:rPr lang="en-US">
                <a:latin typeface="+mn-lt"/>
              </a:rPr>
              <a:t> the variable has a normal distribution with a mean value of μ</a:t>
            </a:r>
            <a:r>
              <a:rPr lang="en-US" baseline="-25000">
                <a:latin typeface="+mn-lt"/>
              </a:rPr>
              <a:t>1</a:t>
            </a:r>
            <a:r>
              <a:rPr lang="en-US">
                <a:latin typeface="+mn-lt"/>
              </a:rPr>
              <a:t> and a variance of σ</a:t>
            </a:r>
            <a:r>
              <a:rPr lang="en-US" baseline="-25000">
                <a:latin typeface="+mn-lt"/>
              </a:rPr>
              <a:t>1</a:t>
            </a:r>
            <a:r>
              <a:rPr lang="en-US" baseline="30000">
                <a:latin typeface="+mn-lt"/>
              </a:rPr>
              <a:t>2</a:t>
            </a:r>
          </a:p>
          <a:p>
            <a:endParaRPr lang="cs-CZ" smtClean="0">
              <a:latin typeface="+mn-lt"/>
            </a:endParaRPr>
          </a:p>
          <a:p>
            <a:endParaRPr lang="en-US">
              <a:latin typeface="+mn-lt"/>
            </a:endParaRPr>
          </a:p>
          <a:p>
            <a:pPr lvl="1"/>
            <a:r>
              <a:rPr lang="en-US" smtClean="0">
                <a:latin typeface="+mn-lt"/>
              </a:rPr>
              <a:t>in </a:t>
            </a:r>
            <a:r>
              <a:rPr lang="en-US">
                <a:latin typeface="+mn-lt"/>
              </a:rPr>
              <a:t>group G</a:t>
            </a:r>
            <a:r>
              <a:rPr lang="en-US" baseline="-25000">
                <a:latin typeface="+mn-lt"/>
              </a:rPr>
              <a:t>2</a:t>
            </a:r>
            <a:r>
              <a:rPr lang="en-US">
                <a:latin typeface="+mn-lt"/>
              </a:rPr>
              <a:t> the variable has a normal distribution with a mean value of μ</a:t>
            </a:r>
            <a:r>
              <a:rPr lang="en-US" baseline="-25000">
                <a:latin typeface="+mn-lt"/>
              </a:rPr>
              <a:t>2</a:t>
            </a:r>
            <a:r>
              <a:rPr lang="en-US">
                <a:latin typeface="+mn-lt"/>
              </a:rPr>
              <a:t> and a variance of σ</a:t>
            </a:r>
            <a:r>
              <a:rPr lang="en-US" baseline="-25000">
                <a:latin typeface="+mn-lt"/>
              </a:rPr>
              <a:t>2</a:t>
            </a:r>
            <a:r>
              <a:rPr lang="en-US" baseline="30000">
                <a:latin typeface="+mn-lt"/>
              </a:rPr>
              <a:t>2</a:t>
            </a:r>
            <a:endParaRPr lang="cs-CZ" baseline="300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
        <p:nvSpPr>
          <p:cNvPr id="6" name="Rectangle 2"/>
          <p:cNvSpPr>
            <a:spLocks noChangeArrowheads="1"/>
          </p:cNvSpPr>
          <p:nvPr/>
        </p:nvSpPr>
        <p:spPr bwMode="auto">
          <a:xfrm>
            <a:off x="1547050" y="3308279"/>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506817270"/>
              </p:ext>
            </p:extLst>
          </p:nvPr>
        </p:nvGraphicFramePr>
        <p:xfrm>
          <a:off x="1547050" y="3308279"/>
          <a:ext cx="2368550" cy="857250"/>
        </p:xfrm>
        <a:graphic>
          <a:graphicData uri="http://schemas.openxmlformats.org/presentationml/2006/ole">
            <mc:AlternateContent xmlns:mc="http://schemas.openxmlformats.org/markup-compatibility/2006">
              <mc:Choice xmlns:v="urn:schemas-microsoft-com:vml" Requires="v">
                <p:oleObj spid="_x0000_s2083" name="Equation" r:id="rId3" imgW="2374900" imgH="863600" progId="Equation.DSMT4">
                  <p:embed/>
                </p:oleObj>
              </mc:Choice>
              <mc:Fallback>
                <p:oleObj name="Equation" r:id="rId3" imgW="2374900" imgH="8636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050" y="3308279"/>
                        <a:ext cx="2368550"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4"/>
          <p:cNvSpPr>
            <a:spLocks noChangeArrowheads="1"/>
          </p:cNvSpPr>
          <p:nvPr/>
        </p:nvSpPr>
        <p:spPr bwMode="auto">
          <a:xfrm>
            <a:off x="1547050" y="5468939"/>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9" name="Objekt 8"/>
          <p:cNvGraphicFramePr>
            <a:graphicFrameLocks noChangeAspect="1"/>
          </p:cNvGraphicFramePr>
          <p:nvPr>
            <p:extLst>
              <p:ext uri="{D42A27DB-BD31-4B8C-83A1-F6EECF244321}">
                <p14:modId xmlns:p14="http://schemas.microsoft.com/office/powerpoint/2010/main" val="4144948104"/>
              </p:ext>
            </p:extLst>
          </p:nvPr>
        </p:nvGraphicFramePr>
        <p:xfrm>
          <a:off x="1547050" y="5468939"/>
          <a:ext cx="2400300" cy="857250"/>
        </p:xfrm>
        <a:graphic>
          <a:graphicData uri="http://schemas.openxmlformats.org/presentationml/2006/ole">
            <mc:AlternateContent xmlns:mc="http://schemas.openxmlformats.org/markup-compatibility/2006">
              <mc:Choice xmlns:v="urn:schemas-microsoft-com:vml" Requires="v">
                <p:oleObj spid="_x0000_s2084" name="Equation" r:id="rId5" imgW="2400300" imgH="863600" progId="Equation.DSMT4">
                  <p:embed/>
                </p:oleObj>
              </mc:Choice>
              <mc:Fallback>
                <p:oleObj name="Equation" r:id="rId5" imgW="2400300" imgH="8636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050" y="5468939"/>
                        <a:ext cx="2400300"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1097837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err="1">
                <a:latin typeface="+mn-lt"/>
              </a:rPr>
              <a:t>Univariate</a:t>
            </a:r>
            <a:r>
              <a:rPr lang="cs-CZ">
                <a:latin typeface="+mn-lt"/>
              </a:rPr>
              <a:t> </a:t>
            </a:r>
            <a:r>
              <a:rPr lang="cs-CZ" err="1">
                <a:latin typeface="+mn-lt"/>
              </a:rPr>
              <a:t>discriminant</a:t>
            </a:r>
            <a:r>
              <a:rPr lang="cs-CZ">
                <a:latin typeface="+mn-lt"/>
              </a:rPr>
              <a:t> </a:t>
            </a:r>
            <a:r>
              <a:rPr lang="cs-CZ" err="1">
                <a:latin typeface="+mn-lt"/>
              </a:rPr>
              <a:t>analysis</a:t>
            </a:r>
            <a:endParaRPr lang="cs-CZ">
              <a:latin typeface="+mn-lt"/>
            </a:endParaRPr>
          </a:p>
        </p:txBody>
      </p:sp>
      <p:sp>
        <p:nvSpPr>
          <p:cNvPr id="3" name="Zástupný symbol pro obsah 2"/>
          <p:cNvSpPr>
            <a:spLocks noGrp="1"/>
          </p:cNvSpPr>
          <p:nvPr>
            <p:ph idx="1"/>
          </p:nvPr>
        </p:nvSpPr>
        <p:spPr>
          <a:xfrm>
            <a:off x="534989" y="4492437"/>
            <a:ext cx="4550719" cy="1641235"/>
          </a:xfrm>
        </p:spPr>
        <p:txBody>
          <a:bodyPr/>
          <a:lstStyle/>
          <a:p>
            <a:pPr marL="0" indent="0">
              <a:buNone/>
            </a:pPr>
            <a:r>
              <a:rPr lang="en-US" sz="2800">
                <a:latin typeface="+mn-lt"/>
              </a:rPr>
              <a:t>Using the discrimination rule, the object x will be included in the group G</a:t>
            </a:r>
            <a:r>
              <a:rPr lang="en-US" sz="2800" baseline="-25000">
                <a:latin typeface="+mn-lt"/>
              </a:rPr>
              <a:t>1</a:t>
            </a:r>
            <a:r>
              <a:rPr lang="en-US" sz="2800">
                <a:latin typeface="+mn-lt"/>
              </a:rPr>
              <a:t> if </a:t>
            </a:r>
            <a:r>
              <a:rPr lang="en-US" sz="2800" smtClean="0">
                <a:latin typeface="+mn-lt"/>
              </a:rPr>
              <a:t>f</a:t>
            </a:r>
            <a:r>
              <a:rPr lang="en-US" sz="2800" baseline="-25000" smtClean="0">
                <a:latin typeface="+mn-lt"/>
              </a:rPr>
              <a:t>1</a:t>
            </a:r>
            <a:r>
              <a:rPr lang="en-US" sz="2800" smtClean="0">
                <a:latin typeface="+mn-lt"/>
              </a:rPr>
              <a:t>(x)</a:t>
            </a:r>
            <a:r>
              <a:rPr lang="cs-CZ" sz="2800" smtClean="0">
                <a:latin typeface="+mn-lt"/>
              </a:rPr>
              <a:t> </a:t>
            </a:r>
            <a:r>
              <a:rPr lang="en-US" sz="2800" smtClean="0">
                <a:latin typeface="+mn-lt"/>
              </a:rPr>
              <a:t>&gt; f</a:t>
            </a:r>
            <a:r>
              <a:rPr lang="en-US" sz="2800" baseline="-25000" smtClean="0">
                <a:latin typeface="+mn-lt"/>
              </a:rPr>
              <a:t>2</a:t>
            </a:r>
            <a:r>
              <a:rPr lang="en-US" sz="2800" smtClean="0">
                <a:latin typeface="+mn-lt"/>
              </a:rPr>
              <a:t>(x</a:t>
            </a:r>
            <a:r>
              <a:rPr lang="en-US" sz="2800">
                <a:latin typeface="+mn-lt"/>
              </a:rPr>
              <a:t>)</a:t>
            </a:r>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pic>
        <p:nvPicPr>
          <p:cNvPr id="6" name="obrázek 5"/>
          <p:cNvPicPr/>
          <p:nvPr/>
        </p:nvPicPr>
        <p:blipFill>
          <a:blip r:embed="rId3">
            <a:extLst>
              <a:ext uri="{28A0092B-C50C-407E-A947-70E740481C1C}">
                <a14:useLocalDpi xmlns:a14="http://schemas.microsoft.com/office/drawing/2010/main" val="0"/>
              </a:ext>
            </a:extLst>
          </a:blip>
          <a:srcRect/>
          <a:stretch>
            <a:fillRect/>
          </a:stretch>
        </p:blipFill>
        <p:spPr bwMode="auto">
          <a:xfrm>
            <a:off x="616741" y="1187333"/>
            <a:ext cx="4160741" cy="3297459"/>
          </a:xfrm>
          <a:prstGeom prst="rect">
            <a:avLst/>
          </a:prstGeom>
          <a:noFill/>
          <a:ln>
            <a:noFill/>
          </a:ln>
        </p:spPr>
      </p:pic>
      <p:pic>
        <p:nvPicPr>
          <p:cNvPr id="7" name="obrázek 6"/>
          <p:cNvPicPr/>
          <p:nvPr/>
        </p:nvPicPr>
        <p:blipFill>
          <a:blip r:embed="rId4">
            <a:extLst>
              <a:ext uri="{28A0092B-C50C-407E-A947-70E740481C1C}">
                <a14:useLocalDpi xmlns:a14="http://schemas.microsoft.com/office/drawing/2010/main" val="0"/>
              </a:ext>
            </a:extLst>
          </a:blip>
          <a:srcRect/>
          <a:stretch>
            <a:fillRect/>
          </a:stretch>
        </p:blipFill>
        <p:spPr bwMode="auto">
          <a:xfrm>
            <a:off x="5866836" y="1194977"/>
            <a:ext cx="4160741" cy="3297460"/>
          </a:xfrm>
          <a:prstGeom prst="rect">
            <a:avLst/>
          </a:prstGeom>
          <a:noFill/>
          <a:ln>
            <a:noFill/>
          </a:ln>
        </p:spPr>
      </p:pic>
      <p:sp>
        <p:nvSpPr>
          <p:cNvPr id="8" name="Rectangle 2"/>
          <p:cNvSpPr>
            <a:spLocks noChangeArrowheads="1"/>
          </p:cNvSpPr>
          <p:nvPr/>
        </p:nvSpPr>
        <p:spPr bwMode="auto">
          <a:xfrm>
            <a:off x="955497" y="663575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9" name="Objekt 8"/>
          <p:cNvGraphicFramePr>
            <a:graphicFrameLocks noChangeAspect="1"/>
          </p:cNvGraphicFramePr>
          <p:nvPr>
            <p:extLst>
              <p:ext uri="{D42A27DB-BD31-4B8C-83A1-F6EECF244321}">
                <p14:modId xmlns:p14="http://schemas.microsoft.com/office/powerpoint/2010/main" val="3779590236"/>
              </p:ext>
            </p:extLst>
          </p:nvPr>
        </p:nvGraphicFramePr>
        <p:xfrm>
          <a:off x="933348" y="6141317"/>
          <a:ext cx="3162300" cy="774700"/>
        </p:xfrm>
        <a:graphic>
          <a:graphicData uri="http://schemas.openxmlformats.org/presentationml/2006/ole">
            <mc:AlternateContent xmlns:mc="http://schemas.openxmlformats.org/markup-compatibility/2006">
              <mc:Choice xmlns:v="urn:schemas-microsoft-com:vml" Requires="v">
                <p:oleObj spid="_x0000_s3089" name="Equation" r:id="rId5" imgW="3162300" imgH="774700" progId="Equation.DSMT4">
                  <p:embed/>
                </p:oleObj>
              </mc:Choice>
              <mc:Fallback>
                <p:oleObj name="Equation" r:id="rId5" imgW="3162300" imgH="774700"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3348" y="6141317"/>
                        <a:ext cx="31623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Obdélník 9"/>
          <p:cNvSpPr/>
          <p:nvPr/>
        </p:nvSpPr>
        <p:spPr>
          <a:xfrm>
            <a:off x="5866836" y="4484793"/>
            <a:ext cx="4516491" cy="1384995"/>
          </a:xfrm>
          <a:prstGeom prst="rect">
            <a:avLst/>
          </a:prstGeom>
        </p:spPr>
        <p:txBody>
          <a:bodyPr wrap="square">
            <a:spAutoFit/>
          </a:bodyPr>
          <a:lstStyle/>
          <a:p>
            <a:r>
              <a:rPr lang="cs-CZ" sz="2800" err="1">
                <a:latin typeface="+mn-lt"/>
              </a:rPr>
              <a:t>If</a:t>
            </a:r>
            <a:r>
              <a:rPr lang="cs-CZ" sz="2800">
                <a:latin typeface="+mn-lt"/>
              </a:rPr>
              <a:t> σ</a:t>
            </a:r>
            <a:r>
              <a:rPr lang="cs-CZ" sz="2800" baseline="-25000">
                <a:latin typeface="+mn-lt"/>
              </a:rPr>
              <a:t>1</a:t>
            </a:r>
            <a:r>
              <a:rPr lang="cs-CZ" sz="2800" baseline="30000">
                <a:latin typeface="+mn-lt"/>
              </a:rPr>
              <a:t>2</a:t>
            </a:r>
            <a:r>
              <a:rPr lang="cs-CZ" sz="2800">
                <a:latin typeface="+mn-lt"/>
              </a:rPr>
              <a:t> = σ</a:t>
            </a:r>
            <a:r>
              <a:rPr lang="cs-CZ" sz="2800" baseline="-25000">
                <a:latin typeface="+mn-lt"/>
              </a:rPr>
              <a:t>2</a:t>
            </a:r>
            <a:r>
              <a:rPr lang="cs-CZ" sz="2800" baseline="30000">
                <a:latin typeface="+mn-lt"/>
              </a:rPr>
              <a:t>2</a:t>
            </a:r>
            <a:r>
              <a:rPr lang="cs-CZ" sz="2800">
                <a:latin typeface="+mn-lt"/>
              </a:rPr>
              <a:t>, </a:t>
            </a:r>
            <a:r>
              <a:rPr lang="cs-CZ" sz="2800" err="1">
                <a:latin typeface="+mn-lt"/>
              </a:rPr>
              <a:t>then</a:t>
            </a:r>
            <a:r>
              <a:rPr lang="cs-CZ" sz="2800">
                <a:latin typeface="+mn-lt"/>
              </a:rPr>
              <a:t> </a:t>
            </a:r>
            <a:r>
              <a:rPr lang="cs-CZ" sz="2800" err="1" smtClean="0">
                <a:latin typeface="+mn-lt"/>
              </a:rPr>
              <a:t>for</a:t>
            </a:r>
            <a:endParaRPr lang="cs-CZ" sz="2800" smtClean="0">
              <a:latin typeface="+mn-lt"/>
            </a:endParaRPr>
          </a:p>
          <a:p>
            <a:r>
              <a:rPr lang="cs-CZ" sz="2800" smtClean="0">
                <a:latin typeface="+mn-lt"/>
              </a:rPr>
              <a:t>|x </a:t>
            </a:r>
            <a:r>
              <a:rPr lang="cs-CZ" sz="2800">
                <a:latin typeface="+mn-lt"/>
              </a:rPr>
              <a:t>−</a:t>
            </a:r>
            <a:r>
              <a:rPr lang="cs-CZ" sz="2800" smtClean="0">
                <a:latin typeface="+mn-lt"/>
              </a:rPr>
              <a:t>μ</a:t>
            </a:r>
            <a:r>
              <a:rPr lang="cs-CZ" sz="2800" baseline="-25000" smtClean="0">
                <a:latin typeface="+mn-lt"/>
              </a:rPr>
              <a:t>2</a:t>
            </a:r>
            <a:r>
              <a:rPr lang="cs-CZ" sz="2800" smtClean="0">
                <a:latin typeface="+mn-lt"/>
              </a:rPr>
              <a:t>| </a:t>
            </a:r>
            <a:r>
              <a:rPr lang="cs-CZ" sz="2800">
                <a:latin typeface="+mn-lt"/>
              </a:rPr>
              <a:t>&gt; </a:t>
            </a:r>
            <a:r>
              <a:rPr lang="cs-CZ" sz="2800" smtClean="0">
                <a:latin typeface="+mn-lt"/>
              </a:rPr>
              <a:t>|x </a:t>
            </a:r>
            <a:r>
              <a:rPr lang="cs-CZ" sz="2800">
                <a:latin typeface="+mn-lt"/>
              </a:rPr>
              <a:t>− </a:t>
            </a:r>
            <a:r>
              <a:rPr lang="cs-CZ" sz="2800" smtClean="0">
                <a:latin typeface="+mn-lt"/>
              </a:rPr>
              <a:t>μ</a:t>
            </a:r>
            <a:r>
              <a:rPr lang="cs-CZ" sz="2800" baseline="-25000" smtClean="0">
                <a:latin typeface="+mn-lt"/>
              </a:rPr>
              <a:t>1</a:t>
            </a:r>
            <a:r>
              <a:rPr lang="cs-CZ" sz="2800" smtClean="0">
                <a:latin typeface="+mn-lt"/>
              </a:rPr>
              <a:t>| </a:t>
            </a:r>
            <a:r>
              <a:rPr lang="cs-CZ" sz="2800" err="1">
                <a:latin typeface="+mn-lt"/>
              </a:rPr>
              <a:t>we</a:t>
            </a:r>
            <a:r>
              <a:rPr lang="cs-CZ" sz="2800">
                <a:latin typeface="+mn-lt"/>
              </a:rPr>
              <a:t> </a:t>
            </a:r>
            <a:r>
              <a:rPr lang="cs-CZ" sz="2800" err="1">
                <a:latin typeface="+mn-lt"/>
              </a:rPr>
              <a:t>classify</a:t>
            </a:r>
            <a:r>
              <a:rPr lang="cs-CZ" sz="2800">
                <a:latin typeface="+mn-lt"/>
              </a:rPr>
              <a:t> </a:t>
            </a:r>
            <a:r>
              <a:rPr lang="cs-CZ" sz="2800" err="1">
                <a:latin typeface="+mn-lt"/>
              </a:rPr>
              <a:t>the</a:t>
            </a:r>
            <a:r>
              <a:rPr lang="cs-CZ" sz="2800">
                <a:latin typeface="+mn-lt"/>
              </a:rPr>
              <a:t> </a:t>
            </a:r>
            <a:r>
              <a:rPr lang="cs-CZ" sz="2800" err="1">
                <a:latin typeface="+mn-lt"/>
              </a:rPr>
              <a:t>object</a:t>
            </a:r>
            <a:r>
              <a:rPr lang="cs-CZ" sz="2800">
                <a:latin typeface="+mn-lt"/>
              </a:rPr>
              <a:t> </a:t>
            </a:r>
            <a:r>
              <a:rPr lang="cs-CZ" sz="2800" err="1">
                <a:latin typeface="+mn-lt"/>
              </a:rPr>
              <a:t>into</a:t>
            </a:r>
            <a:r>
              <a:rPr lang="cs-CZ" sz="2800">
                <a:latin typeface="+mn-lt"/>
              </a:rPr>
              <a:t> </a:t>
            </a:r>
            <a:r>
              <a:rPr lang="cs-CZ" sz="2800" err="1">
                <a:latin typeface="+mn-lt"/>
              </a:rPr>
              <a:t>group</a:t>
            </a:r>
            <a:r>
              <a:rPr lang="cs-CZ" sz="2800">
                <a:latin typeface="+mn-lt"/>
              </a:rPr>
              <a:t> G</a:t>
            </a:r>
            <a:r>
              <a:rPr lang="cs-CZ" sz="2800" baseline="-25000">
                <a:latin typeface="+mn-lt"/>
              </a:rPr>
              <a:t>1</a:t>
            </a:r>
            <a:r>
              <a:rPr lang="cs-CZ" sz="2800">
                <a:latin typeface="+mn-lt"/>
              </a:rPr>
              <a:t>.</a:t>
            </a:r>
          </a:p>
        </p:txBody>
      </p:sp>
    </p:spTree>
    <p:extLst>
      <p:ext uri="{BB962C8B-B14F-4D97-AF65-F5344CB8AC3E}">
        <p14:creationId xmlns:p14="http://schemas.microsoft.com/office/powerpoint/2010/main" val="42387284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err="1" smtClean="0">
                <a:latin typeface="+mn-lt"/>
              </a:rPr>
              <a:t>Multivariate</a:t>
            </a:r>
            <a:r>
              <a:rPr lang="cs-CZ" smtClean="0">
                <a:latin typeface="+mn-lt"/>
              </a:rPr>
              <a:t> discriminant </a:t>
            </a:r>
            <a:r>
              <a:rPr lang="cs-CZ" err="1" smtClean="0">
                <a:latin typeface="+mn-lt"/>
              </a:rPr>
              <a:t>analysis</a:t>
            </a:r>
            <a:endParaRPr lang="cs-CZ">
              <a:latin typeface="+mn-lt"/>
            </a:endParaRPr>
          </a:p>
        </p:txBody>
      </p:sp>
      <p:sp>
        <p:nvSpPr>
          <p:cNvPr id="3" name="Zástupný symbol pro obsah 2"/>
          <p:cNvSpPr>
            <a:spLocks noGrp="1"/>
          </p:cNvSpPr>
          <p:nvPr>
            <p:ph idx="1"/>
          </p:nvPr>
        </p:nvSpPr>
        <p:spPr/>
        <p:txBody>
          <a:bodyPr/>
          <a:lstStyle/>
          <a:p>
            <a:pPr marL="0" indent="0">
              <a:buNone/>
            </a:pPr>
            <a:r>
              <a:rPr lang="en-US" sz="2800" smtClean="0">
                <a:latin typeface="+mn-lt"/>
              </a:rPr>
              <a:t>The </a:t>
            </a:r>
            <a:r>
              <a:rPr lang="cs-CZ" sz="2800" smtClean="0">
                <a:latin typeface="+mn-lt"/>
              </a:rPr>
              <a:t>dataset</a:t>
            </a:r>
            <a:r>
              <a:rPr lang="en-US" sz="2800" smtClean="0">
                <a:latin typeface="+mn-lt"/>
              </a:rPr>
              <a:t> </a:t>
            </a:r>
            <a:r>
              <a:rPr lang="en-US" sz="2800">
                <a:latin typeface="+mn-lt"/>
              </a:rPr>
              <a:t>is divided into two groups, the distribution of a multidimensional random variable X in two groups is multidimensional normal with vectors of mean values μ</a:t>
            </a:r>
            <a:r>
              <a:rPr lang="en-US" sz="2800" baseline="-25000">
                <a:latin typeface="+mn-lt"/>
              </a:rPr>
              <a:t>1</a:t>
            </a:r>
            <a:r>
              <a:rPr lang="en-US" sz="2800">
                <a:latin typeface="+mn-lt"/>
              </a:rPr>
              <a:t> and μ</a:t>
            </a:r>
            <a:r>
              <a:rPr lang="en-US" sz="2800" baseline="-25000">
                <a:latin typeface="+mn-lt"/>
              </a:rPr>
              <a:t>2</a:t>
            </a:r>
            <a:r>
              <a:rPr lang="en-US" sz="2800">
                <a:latin typeface="+mn-lt"/>
              </a:rPr>
              <a:t> and identical covariance matrices Σ. The density </a:t>
            </a:r>
            <a:r>
              <a:rPr lang="en-US" sz="2800" smtClean="0">
                <a:latin typeface="+mn-lt"/>
              </a:rPr>
              <a:t>f</a:t>
            </a:r>
            <a:r>
              <a:rPr lang="en-US" sz="2800" baseline="-25000" smtClean="0">
                <a:latin typeface="+mn-lt"/>
              </a:rPr>
              <a:t>i</a:t>
            </a:r>
            <a:r>
              <a:rPr lang="en-US" sz="2800" smtClean="0">
                <a:latin typeface="+mn-lt"/>
              </a:rPr>
              <a:t>(x</a:t>
            </a:r>
            <a:r>
              <a:rPr lang="en-US" sz="2800">
                <a:latin typeface="+mn-lt"/>
              </a:rPr>
              <a:t>) of a random sample X for the group </a:t>
            </a:r>
            <a:r>
              <a:rPr lang="en-US" sz="2800" smtClean="0">
                <a:latin typeface="+mn-lt"/>
              </a:rPr>
              <a:t>g, </a:t>
            </a:r>
            <a:r>
              <a:rPr lang="en-US" sz="2800">
                <a:latin typeface="+mn-lt"/>
              </a:rPr>
              <a:t>where </a:t>
            </a:r>
            <a:r>
              <a:rPr lang="en-US" sz="2800" err="1">
                <a:latin typeface="+mn-lt"/>
              </a:rPr>
              <a:t>i</a:t>
            </a:r>
            <a:r>
              <a:rPr lang="en-US" sz="2800">
                <a:latin typeface="+mn-lt"/>
              </a:rPr>
              <a:t> = 1, 2, is</a:t>
            </a:r>
          </a:p>
          <a:p>
            <a:pPr marL="0" indent="0">
              <a:buNone/>
            </a:pPr>
            <a:r>
              <a:rPr lang="en-US" sz="2800">
                <a:latin typeface="+mn-lt"/>
              </a:rPr>
              <a:t> </a:t>
            </a:r>
            <a:endParaRPr lang="cs-CZ" sz="2800" smtClean="0">
              <a:latin typeface="+mn-lt"/>
            </a:endParaRPr>
          </a:p>
          <a:p>
            <a:pPr marL="0" indent="0">
              <a:buNone/>
            </a:pPr>
            <a:endParaRPr lang="en-US" sz="2800">
              <a:latin typeface="+mn-lt"/>
            </a:endParaRPr>
          </a:p>
          <a:p>
            <a:pPr marL="0" indent="0">
              <a:buNone/>
            </a:pPr>
            <a:r>
              <a:rPr lang="en-US" sz="2800">
                <a:latin typeface="+mn-lt"/>
              </a:rPr>
              <a:t>If</a:t>
            </a:r>
          </a:p>
          <a:p>
            <a:pPr marL="0" indent="0">
              <a:buNone/>
            </a:pPr>
            <a:endParaRPr lang="cs-CZ" sz="2800" smtClean="0">
              <a:latin typeface="+mn-lt"/>
            </a:endParaRPr>
          </a:p>
          <a:p>
            <a:pPr marL="0" indent="0">
              <a:buNone/>
            </a:pPr>
            <a:r>
              <a:rPr lang="en-US" sz="2800" smtClean="0">
                <a:latin typeface="+mn-lt"/>
              </a:rPr>
              <a:t>the </a:t>
            </a:r>
            <a:r>
              <a:rPr lang="en-US" sz="2800">
                <a:latin typeface="+mn-lt"/>
              </a:rPr>
              <a:t>classified unit is closer to the first group, otherwise it is closer to the second group.</a:t>
            </a:r>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3769930109"/>
              </p:ext>
            </p:extLst>
          </p:nvPr>
        </p:nvGraphicFramePr>
        <p:xfrm>
          <a:off x="1273995" y="3495146"/>
          <a:ext cx="5207000" cy="755650"/>
        </p:xfrm>
        <a:graphic>
          <a:graphicData uri="http://schemas.openxmlformats.org/presentationml/2006/ole">
            <mc:AlternateContent xmlns:mc="http://schemas.openxmlformats.org/markup-compatibility/2006">
              <mc:Choice xmlns:v="urn:schemas-microsoft-com:vml" Requires="v">
                <p:oleObj spid="_x0000_s4153" name="Equation" r:id="rId3" imgW="5207000" imgH="762000" progId="Equation.DSMT4">
                  <p:embed/>
                </p:oleObj>
              </mc:Choice>
              <mc:Fallback>
                <p:oleObj name="Equation" r:id="rId3" imgW="5207000" imgH="7620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3995" y="3495146"/>
                        <a:ext cx="5207000" cy="755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kt 8"/>
          <p:cNvGraphicFramePr>
            <a:graphicFrameLocks noChangeAspect="1"/>
          </p:cNvGraphicFramePr>
          <p:nvPr>
            <p:extLst>
              <p:ext uri="{D42A27DB-BD31-4B8C-83A1-F6EECF244321}">
                <p14:modId xmlns:p14="http://schemas.microsoft.com/office/powerpoint/2010/main" val="3474844777"/>
              </p:ext>
            </p:extLst>
          </p:nvPr>
        </p:nvGraphicFramePr>
        <p:xfrm>
          <a:off x="1273995" y="4567522"/>
          <a:ext cx="4756150" cy="609600"/>
        </p:xfrm>
        <a:graphic>
          <a:graphicData uri="http://schemas.openxmlformats.org/presentationml/2006/ole">
            <mc:AlternateContent xmlns:mc="http://schemas.openxmlformats.org/markup-compatibility/2006">
              <mc:Choice xmlns:v="urn:schemas-microsoft-com:vml" Requires="v">
                <p:oleObj spid="_x0000_s4154" name="Equation" r:id="rId5" imgW="4749800" imgH="609600" progId="Equation.DSMT4">
                  <p:embed/>
                </p:oleObj>
              </mc:Choice>
              <mc:Fallback>
                <p:oleObj name="Equation" r:id="rId5" imgW="4749800" imgH="6096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3995" y="4567522"/>
                        <a:ext cx="475615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kt 10"/>
          <p:cNvGraphicFramePr>
            <a:graphicFrameLocks noChangeAspect="1"/>
          </p:cNvGraphicFramePr>
          <p:nvPr>
            <p:extLst>
              <p:ext uri="{D42A27DB-BD31-4B8C-83A1-F6EECF244321}">
                <p14:modId xmlns:p14="http://schemas.microsoft.com/office/powerpoint/2010/main" val="2600174063"/>
              </p:ext>
            </p:extLst>
          </p:nvPr>
        </p:nvGraphicFramePr>
        <p:xfrm>
          <a:off x="1273995" y="6581952"/>
          <a:ext cx="1746250" cy="349250"/>
        </p:xfrm>
        <a:graphic>
          <a:graphicData uri="http://schemas.openxmlformats.org/presentationml/2006/ole">
            <mc:AlternateContent xmlns:mc="http://schemas.openxmlformats.org/markup-compatibility/2006">
              <mc:Choice xmlns:v="urn:schemas-microsoft-com:vml" Requires="v">
                <p:oleObj spid="_x0000_s4155" name="Equation" r:id="rId7" imgW="1752600" imgH="355600" progId="Equation.DSMT4">
                  <p:embed/>
                </p:oleObj>
              </mc:Choice>
              <mc:Fallback>
                <p:oleObj name="Equation" r:id="rId7" imgW="1752600" imgH="35560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73995" y="6581952"/>
                        <a:ext cx="1746250"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8"/>
          <p:cNvSpPr>
            <a:spLocks noChangeArrowheads="1"/>
          </p:cNvSpPr>
          <p:nvPr/>
        </p:nvSpPr>
        <p:spPr bwMode="auto">
          <a:xfrm>
            <a:off x="3759252" y="6432267"/>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3" name="Objekt 12"/>
          <p:cNvGraphicFramePr>
            <a:graphicFrameLocks noChangeAspect="1"/>
          </p:cNvGraphicFramePr>
          <p:nvPr>
            <p:extLst>
              <p:ext uri="{D42A27DB-BD31-4B8C-83A1-F6EECF244321}">
                <p14:modId xmlns:p14="http://schemas.microsoft.com/office/powerpoint/2010/main" val="3454586261"/>
              </p:ext>
            </p:extLst>
          </p:nvPr>
        </p:nvGraphicFramePr>
        <p:xfrm>
          <a:off x="3759252" y="6432267"/>
          <a:ext cx="2546350" cy="609600"/>
        </p:xfrm>
        <a:graphic>
          <a:graphicData uri="http://schemas.openxmlformats.org/presentationml/2006/ole">
            <mc:AlternateContent xmlns:mc="http://schemas.openxmlformats.org/markup-compatibility/2006">
              <mc:Choice xmlns:v="urn:schemas-microsoft-com:vml" Requires="v">
                <p:oleObj spid="_x0000_s4156" name="Equation" r:id="rId9" imgW="2540000" imgH="609600" progId="Equation.DSMT4">
                  <p:embed/>
                </p:oleObj>
              </mc:Choice>
              <mc:Fallback>
                <p:oleObj name="Equation" r:id="rId9" imgW="2540000" imgH="60960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59252" y="6432267"/>
                        <a:ext cx="254635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666600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atin typeface="+mn-lt"/>
              </a:rPr>
              <a:t>Multivariate </a:t>
            </a:r>
            <a:r>
              <a:rPr lang="cs-CZ">
                <a:latin typeface="+mn-lt"/>
              </a:rPr>
              <a:t>discriminant </a:t>
            </a:r>
            <a:r>
              <a:rPr lang="cs-CZ" smtClean="0">
                <a:latin typeface="+mn-lt"/>
              </a:rPr>
              <a:t>analysis</a:t>
            </a:r>
            <a:br>
              <a:rPr lang="cs-CZ" smtClean="0">
                <a:latin typeface="+mn-lt"/>
              </a:rPr>
            </a:br>
            <a:r>
              <a:rPr lang="cs-CZ" smtClean="0">
                <a:latin typeface="+mn-lt"/>
              </a:rPr>
              <a:t>example</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1094421731"/>
              </p:ext>
            </p:extLst>
          </p:nvPr>
        </p:nvGraphicFramePr>
        <p:xfrm>
          <a:off x="965771" y="1109609"/>
          <a:ext cx="7972746" cy="6185602"/>
        </p:xfrm>
        <a:graphic>
          <a:graphicData uri="http://schemas.openxmlformats.org/presentationml/2006/ole">
            <mc:AlternateContent xmlns:mc="http://schemas.openxmlformats.org/markup-compatibility/2006">
              <mc:Choice xmlns:v="urn:schemas-microsoft-com:vml" Requires="v">
                <p:oleObj spid="_x0000_s5134" name="Document" r:id="rId3" imgW="5840815" imgH="4523159" progId="Word.Document.8">
                  <p:embed/>
                </p:oleObj>
              </mc:Choice>
              <mc:Fallback>
                <p:oleObj name="Document" r:id="rId3" imgW="5840815" imgH="4523159" progId="Word.Documen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771" y="1109609"/>
                        <a:ext cx="7972746" cy="6185602"/>
                      </a:xfrm>
                      <a:prstGeom prst="rect">
                        <a:avLst/>
                      </a:prstGeom>
                      <a:noFill/>
                    </p:spPr>
                  </p:pic>
                </p:oleObj>
              </mc:Fallback>
            </mc:AlternateContent>
          </a:graphicData>
        </a:graphic>
      </p:graphicFrame>
    </p:spTree>
    <p:extLst>
      <p:ext uri="{BB962C8B-B14F-4D97-AF65-F5344CB8AC3E}">
        <p14:creationId xmlns:p14="http://schemas.microsoft.com/office/powerpoint/2010/main" val="38129848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atin typeface="+mn-lt"/>
              </a:rPr>
              <a:t>Multivariate </a:t>
            </a:r>
            <a:r>
              <a:rPr lang="cs-CZ">
                <a:latin typeface="+mn-lt"/>
              </a:rPr>
              <a:t>discriminant </a:t>
            </a:r>
            <a:r>
              <a:rPr lang="cs-CZ" smtClean="0">
                <a:latin typeface="+mn-lt"/>
              </a:rPr>
              <a:t>analysis</a:t>
            </a:r>
            <a:br>
              <a:rPr lang="cs-CZ" smtClean="0">
                <a:latin typeface="+mn-lt"/>
              </a:rPr>
            </a:br>
            <a:r>
              <a:rPr lang="cs-CZ" smtClean="0">
                <a:latin typeface="+mn-lt"/>
              </a:rPr>
              <a:t>example</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
        <p:nvSpPr>
          <p:cNvPr id="3" name="Obdélník 2"/>
          <p:cNvSpPr/>
          <p:nvPr/>
        </p:nvSpPr>
        <p:spPr>
          <a:xfrm>
            <a:off x="1162351" y="1157089"/>
            <a:ext cx="5019323" cy="369332"/>
          </a:xfrm>
          <a:prstGeom prst="rect">
            <a:avLst/>
          </a:prstGeom>
        </p:spPr>
        <p:txBody>
          <a:bodyPr wrap="none">
            <a:spAutoFit/>
          </a:bodyPr>
          <a:lstStyle/>
          <a:p>
            <a:r>
              <a:rPr lang="cs-CZ">
                <a:latin typeface="DejaVu Serif Condensed" panose="02060606050605020204" pitchFamily="18" charset="0"/>
                <a:ea typeface="Times New Roman" panose="02020603050405020304" pitchFamily="18" charset="0"/>
                <a:cs typeface="Times New Roman" panose="02020603050405020304" pitchFamily="18" charset="0"/>
              </a:rPr>
              <a:t>Z = </a:t>
            </a:r>
            <a:r>
              <a:rPr lang="cs-CZ">
                <a:latin typeface="DejaVu Serif Condensed" panose="02060606050605020204" pitchFamily="18" charset="0"/>
                <a:ea typeface="Times New Roman" panose="02020603050405020304" pitchFamily="18" charset="0"/>
                <a:cs typeface="Arial" panose="020B0604020202020204" pitchFamily="34" charset="0"/>
              </a:rPr>
              <a:t>13,32089 ROA − 4,709 ZADL + 2,619333</a:t>
            </a:r>
            <a:endParaRPr lang="cs-CZ"/>
          </a:p>
        </p:txBody>
      </p:sp>
      <p:pic>
        <p:nvPicPr>
          <p:cNvPr id="6" name="obrázek 13" descr="prez 7 - příklad"/>
          <p:cNvPicPr/>
          <p:nvPr/>
        </p:nvPicPr>
        <p:blipFill>
          <a:blip r:embed="rId2">
            <a:extLst>
              <a:ext uri="{28A0092B-C50C-407E-A947-70E740481C1C}">
                <a14:useLocalDpi xmlns:a14="http://schemas.microsoft.com/office/drawing/2010/main" val="0"/>
              </a:ext>
            </a:extLst>
          </a:blip>
          <a:srcRect l="15115" b="13226"/>
          <a:stretch>
            <a:fillRect/>
          </a:stretch>
        </p:blipFill>
        <p:spPr bwMode="auto">
          <a:xfrm>
            <a:off x="1952244" y="1526421"/>
            <a:ext cx="6051325" cy="5788779"/>
          </a:xfrm>
          <a:prstGeom prst="rect">
            <a:avLst/>
          </a:prstGeom>
          <a:noFill/>
          <a:ln>
            <a:noFill/>
          </a:ln>
        </p:spPr>
      </p:pic>
    </p:spTree>
    <p:extLst>
      <p:ext uri="{BB962C8B-B14F-4D97-AF65-F5344CB8AC3E}">
        <p14:creationId xmlns:p14="http://schemas.microsoft.com/office/powerpoint/2010/main" val="18159453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atin typeface="+mn-lt"/>
              </a:rPr>
              <a:t>Early </a:t>
            </a:r>
            <a:r>
              <a:rPr lang="cs-CZ" err="1">
                <a:latin typeface="+mn-lt"/>
              </a:rPr>
              <a:t>warning</a:t>
            </a:r>
            <a:r>
              <a:rPr lang="cs-CZ">
                <a:latin typeface="+mn-lt"/>
              </a:rPr>
              <a:t> model</a:t>
            </a:r>
            <a:endParaRPr lang="cs-CZ">
              <a:latin typeface="+mn-lt"/>
            </a:endParaRPr>
          </a:p>
        </p:txBody>
      </p:sp>
      <p:sp>
        <p:nvSpPr>
          <p:cNvPr id="3" name="Zástupný symbol pro obsah 2"/>
          <p:cNvSpPr>
            <a:spLocks noGrp="1"/>
          </p:cNvSpPr>
          <p:nvPr>
            <p:ph idx="1"/>
          </p:nvPr>
        </p:nvSpPr>
        <p:spPr/>
        <p:txBody>
          <a:bodyPr/>
          <a:lstStyle/>
          <a:p>
            <a:r>
              <a:rPr lang="en-US" smtClean="0">
                <a:latin typeface="+mn-lt"/>
              </a:rPr>
              <a:t>Hypothesis</a:t>
            </a:r>
            <a:r>
              <a:rPr lang="en-US">
                <a:latin typeface="+mn-lt"/>
              </a:rPr>
              <a:t>:</a:t>
            </a:r>
          </a:p>
          <a:p>
            <a:pPr lvl="1"/>
            <a:r>
              <a:rPr lang="en-US">
                <a:latin typeface="+mn-lt"/>
              </a:rPr>
              <a:t>According to certain signals that may be reflected in the values of financial ratios, a company's financial difficulties can be identified before they actually occur.</a:t>
            </a:r>
          </a:p>
          <a:p>
            <a:r>
              <a:rPr lang="cs-CZ" err="1" smtClean="0">
                <a:latin typeface="+mn-lt"/>
              </a:rPr>
              <a:t>Aim</a:t>
            </a:r>
            <a:r>
              <a:rPr lang="en-US" smtClean="0">
                <a:latin typeface="+mn-lt"/>
              </a:rPr>
              <a:t>:</a:t>
            </a:r>
            <a:endParaRPr lang="en-US">
              <a:latin typeface="+mn-lt"/>
            </a:endParaRPr>
          </a:p>
          <a:p>
            <a:pPr lvl="1"/>
            <a:r>
              <a:rPr lang="cs-CZ" smtClean="0">
                <a:latin typeface="+mn-lt"/>
              </a:rPr>
              <a:t>To d</a:t>
            </a:r>
            <a:r>
              <a:rPr lang="en-US" err="1" smtClean="0">
                <a:latin typeface="+mn-lt"/>
              </a:rPr>
              <a:t>evelop</a:t>
            </a:r>
            <a:r>
              <a:rPr lang="en-US" smtClean="0">
                <a:latin typeface="+mn-lt"/>
              </a:rPr>
              <a:t> </a:t>
            </a:r>
            <a:r>
              <a:rPr lang="en-US">
                <a:latin typeface="+mn-lt"/>
              </a:rPr>
              <a:t>a model that can </a:t>
            </a:r>
            <a:r>
              <a:rPr lang="cs-CZ" err="1" smtClean="0">
                <a:latin typeface="+mn-lt"/>
              </a:rPr>
              <a:t>produce</a:t>
            </a:r>
            <a:r>
              <a:rPr lang="en-US" smtClean="0">
                <a:latin typeface="+mn-lt"/>
              </a:rPr>
              <a:t> </a:t>
            </a:r>
            <a:r>
              <a:rPr lang="en-US">
                <a:latin typeface="+mn-lt"/>
              </a:rPr>
              <a:t>warning signals well in advance - an early warning model.</a:t>
            </a:r>
          </a:p>
          <a:p>
            <a:r>
              <a:rPr lang="en-US" smtClean="0">
                <a:latin typeface="+mn-lt"/>
              </a:rPr>
              <a:t>The </a:t>
            </a:r>
            <a:r>
              <a:rPr lang="en-US">
                <a:latin typeface="+mn-lt"/>
              </a:rPr>
              <a:t>warning should come in advance so that management can try to avert bankruptcy and protect owners, creditors and business partners from adverse consequences.</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atin typeface="+mn-lt"/>
              </a:rPr>
              <a:t>Multivariate </a:t>
            </a:r>
            <a:r>
              <a:rPr lang="cs-CZ">
                <a:latin typeface="+mn-lt"/>
              </a:rPr>
              <a:t>discriminant </a:t>
            </a:r>
            <a:r>
              <a:rPr lang="cs-CZ" smtClean="0">
                <a:latin typeface="+mn-lt"/>
              </a:rPr>
              <a:t>analysis</a:t>
            </a:r>
            <a:br>
              <a:rPr lang="cs-CZ" smtClean="0">
                <a:latin typeface="+mn-lt"/>
              </a:rPr>
            </a:br>
            <a:r>
              <a:rPr lang="cs-CZ" smtClean="0">
                <a:latin typeface="+mn-lt"/>
              </a:rPr>
              <a:t>example</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graphicFrame>
        <p:nvGraphicFramePr>
          <p:cNvPr id="10" name="Tabulka 9"/>
          <p:cNvGraphicFramePr>
            <a:graphicFrameLocks noGrp="1"/>
          </p:cNvGraphicFramePr>
          <p:nvPr>
            <p:extLst>
              <p:ext uri="{D42A27DB-BD31-4B8C-83A1-F6EECF244321}">
                <p14:modId xmlns:p14="http://schemas.microsoft.com/office/powerpoint/2010/main" val="2695801029"/>
              </p:ext>
            </p:extLst>
          </p:nvPr>
        </p:nvGraphicFramePr>
        <p:xfrm>
          <a:off x="786651" y="1723357"/>
          <a:ext cx="9099551" cy="1219200"/>
        </p:xfrm>
        <a:graphic>
          <a:graphicData uri="http://schemas.openxmlformats.org/drawingml/2006/table">
            <a:tbl>
              <a:tblPr>
                <a:tableStyleId>{5C22544A-7EE6-4342-B048-85BDC9FD1C3A}</a:tableStyleId>
              </a:tblPr>
              <a:tblGrid>
                <a:gridCol w="1798115">
                  <a:extLst>
                    <a:ext uri="{9D8B030D-6E8A-4147-A177-3AD203B41FA5}">
                      <a16:colId xmlns:a16="http://schemas.microsoft.com/office/drawing/2014/main" val="883391264"/>
                    </a:ext>
                  </a:extLst>
                </a:gridCol>
                <a:gridCol w="1798115">
                  <a:extLst>
                    <a:ext uri="{9D8B030D-6E8A-4147-A177-3AD203B41FA5}">
                      <a16:colId xmlns:a16="http://schemas.microsoft.com/office/drawing/2014/main" val="4073827836"/>
                    </a:ext>
                  </a:extLst>
                </a:gridCol>
                <a:gridCol w="1798115">
                  <a:extLst>
                    <a:ext uri="{9D8B030D-6E8A-4147-A177-3AD203B41FA5}">
                      <a16:colId xmlns:a16="http://schemas.microsoft.com/office/drawing/2014/main" val="4188848891"/>
                    </a:ext>
                  </a:extLst>
                </a:gridCol>
                <a:gridCol w="1852603">
                  <a:extLst>
                    <a:ext uri="{9D8B030D-6E8A-4147-A177-3AD203B41FA5}">
                      <a16:colId xmlns:a16="http://schemas.microsoft.com/office/drawing/2014/main" val="693535850"/>
                    </a:ext>
                  </a:extLst>
                </a:gridCol>
                <a:gridCol w="1852603">
                  <a:extLst>
                    <a:ext uri="{9D8B030D-6E8A-4147-A177-3AD203B41FA5}">
                      <a16:colId xmlns:a16="http://schemas.microsoft.com/office/drawing/2014/main" val="4179860244"/>
                    </a:ext>
                  </a:extLst>
                </a:gridCol>
              </a:tblGrid>
              <a:tr h="161925">
                <a:tc rowSpan="2" gridSpan="2">
                  <a:txBody>
                    <a:bodyPr/>
                    <a:lstStyle/>
                    <a:p>
                      <a:pPr algn="ctr">
                        <a:spcAft>
                          <a:spcPts val="300"/>
                        </a:spcAft>
                      </a:pPr>
                      <a:r>
                        <a:rPr lang="cs-CZ" sz="2000" smtClean="0">
                          <a:effectLst/>
                        </a:rPr>
                        <a:t>According to</a:t>
                      </a:r>
                      <a:r>
                        <a:rPr lang="cs-CZ" sz="2000" baseline="0" smtClean="0">
                          <a:effectLst/>
                        </a:rPr>
                        <a:t> </a:t>
                      </a:r>
                      <a:r>
                        <a:rPr lang="cs-CZ" sz="2000" smtClean="0">
                          <a:effectLst/>
                        </a:rPr>
                        <a:t>ROA</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rowSpan="2" hMerge="1">
                  <a:txBody>
                    <a:bodyPr/>
                    <a:lstStyle/>
                    <a:p>
                      <a:endParaRPr lang="cs-CZ"/>
                    </a:p>
                  </a:txBody>
                  <a:tcPr/>
                </a:tc>
                <a:tc gridSpan="2">
                  <a:txBody>
                    <a:bodyPr/>
                    <a:lstStyle/>
                    <a:p>
                      <a:pPr algn="ctr">
                        <a:spcAft>
                          <a:spcPts val="300"/>
                        </a:spcAft>
                      </a:pPr>
                      <a:r>
                        <a:rPr lang="cs-CZ" sz="2000" smtClean="0">
                          <a:effectLst/>
                        </a:rPr>
                        <a:t>Estimated group</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hMerge="1">
                  <a:txBody>
                    <a:bodyPr/>
                    <a:lstStyle/>
                    <a:p>
                      <a:endParaRPr lang="cs-CZ"/>
                    </a:p>
                  </a:txBody>
                  <a:tcPr/>
                </a:tc>
                <a:tc>
                  <a:txBody>
                    <a:bodyPr/>
                    <a:lstStyle/>
                    <a:p>
                      <a:pPr algn="ctr">
                        <a:spcAft>
                          <a:spcPts val="300"/>
                        </a:spcAft>
                      </a:pPr>
                      <a:r>
                        <a:rPr lang="cs-CZ" sz="2000">
                          <a:effectLst/>
                        </a:rPr>
                        <a:t>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tc>
                <a:extLst>
                  <a:ext uri="{0D108BD9-81ED-4DB2-BD59-A6C34878D82A}">
                    <a16:rowId xmlns:a16="http://schemas.microsoft.com/office/drawing/2014/main" val="3269026126"/>
                  </a:ext>
                </a:extLst>
              </a:tr>
              <a:tr h="161925">
                <a:tc gridSpan="2" vMerge="1">
                  <a:txBody>
                    <a:bodyPr/>
                    <a:lstStyle/>
                    <a:p>
                      <a:endParaRPr lang="cs-CZ"/>
                    </a:p>
                  </a:txBody>
                  <a:tcPr/>
                </a:tc>
                <a:tc hMerge="1" vMerge="1">
                  <a:txBody>
                    <a:bodyPr/>
                    <a:lstStyle/>
                    <a:p>
                      <a:endParaRPr lang="cs-CZ"/>
                    </a:p>
                  </a:txBody>
                  <a:tcPr/>
                </a:tc>
                <a:tc>
                  <a:txBody>
                    <a:bodyPr/>
                    <a:lstStyle/>
                    <a:p>
                      <a:pPr algn="ctr">
                        <a:spcAft>
                          <a:spcPts val="300"/>
                        </a:spcAft>
                      </a:pPr>
                      <a:r>
                        <a:rPr lang="cs-CZ" sz="2000">
                          <a:effectLst/>
                        </a:rPr>
                        <a:t>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NB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3830974081"/>
                  </a:ext>
                </a:extLst>
              </a:tr>
              <a:tr h="161925">
                <a:tc rowSpan="2">
                  <a:txBody>
                    <a:bodyPr/>
                    <a:lstStyle/>
                    <a:p>
                      <a:pPr algn="ctr">
                        <a:spcAft>
                          <a:spcPts val="300"/>
                        </a:spcAft>
                      </a:pPr>
                      <a:r>
                        <a:rPr lang="cs-CZ" sz="2000" smtClean="0">
                          <a:effectLst/>
                        </a:rPr>
                        <a:t>Real group</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42</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3</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2895107615"/>
                  </a:ext>
                </a:extLst>
              </a:tr>
              <a:tr h="161925">
                <a:tc vMerge="1">
                  <a:txBody>
                    <a:bodyPr/>
                    <a:lstStyle/>
                    <a:p>
                      <a:endParaRPr lang="cs-CZ"/>
                    </a:p>
                  </a:txBody>
                  <a:tcPr/>
                </a:tc>
                <a:tc>
                  <a:txBody>
                    <a:bodyPr/>
                    <a:lstStyle/>
                    <a:p>
                      <a:pPr algn="ctr">
                        <a:spcAft>
                          <a:spcPts val="300"/>
                        </a:spcAft>
                      </a:pPr>
                      <a:r>
                        <a:rPr lang="cs-CZ" sz="2000">
                          <a:effectLst/>
                        </a:rPr>
                        <a:t>NB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6</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39</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hit = 90 %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457844655"/>
                  </a:ext>
                </a:extLst>
              </a:tr>
            </a:tbl>
          </a:graphicData>
        </a:graphic>
      </p:graphicFrame>
      <p:graphicFrame>
        <p:nvGraphicFramePr>
          <p:cNvPr id="11" name="Tabulka 10"/>
          <p:cNvGraphicFramePr>
            <a:graphicFrameLocks noGrp="1"/>
          </p:cNvGraphicFramePr>
          <p:nvPr>
            <p:extLst>
              <p:ext uri="{D42A27DB-BD31-4B8C-83A1-F6EECF244321}">
                <p14:modId xmlns:p14="http://schemas.microsoft.com/office/powerpoint/2010/main" val="546870731"/>
              </p:ext>
            </p:extLst>
          </p:nvPr>
        </p:nvGraphicFramePr>
        <p:xfrm>
          <a:off x="786651" y="3482241"/>
          <a:ext cx="9099551" cy="1219200"/>
        </p:xfrm>
        <a:graphic>
          <a:graphicData uri="http://schemas.openxmlformats.org/drawingml/2006/table">
            <a:tbl>
              <a:tblPr>
                <a:tableStyleId>{5C22544A-7EE6-4342-B048-85BDC9FD1C3A}</a:tableStyleId>
              </a:tblPr>
              <a:tblGrid>
                <a:gridCol w="1798115">
                  <a:extLst>
                    <a:ext uri="{9D8B030D-6E8A-4147-A177-3AD203B41FA5}">
                      <a16:colId xmlns:a16="http://schemas.microsoft.com/office/drawing/2014/main" val="809241130"/>
                    </a:ext>
                  </a:extLst>
                </a:gridCol>
                <a:gridCol w="1798115">
                  <a:extLst>
                    <a:ext uri="{9D8B030D-6E8A-4147-A177-3AD203B41FA5}">
                      <a16:colId xmlns:a16="http://schemas.microsoft.com/office/drawing/2014/main" val="1835103648"/>
                    </a:ext>
                  </a:extLst>
                </a:gridCol>
                <a:gridCol w="1798115">
                  <a:extLst>
                    <a:ext uri="{9D8B030D-6E8A-4147-A177-3AD203B41FA5}">
                      <a16:colId xmlns:a16="http://schemas.microsoft.com/office/drawing/2014/main" val="329868445"/>
                    </a:ext>
                  </a:extLst>
                </a:gridCol>
                <a:gridCol w="1852603">
                  <a:extLst>
                    <a:ext uri="{9D8B030D-6E8A-4147-A177-3AD203B41FA5}">
                      <a16:colId xmlns:a16="http://schemas.microsoft.com/office/drawing/2014/main" val="384918289"/>
                    </a:ext>
                  </a:extLst>
                </a:gridCol>
                <a:gridCol w="1852603">
                  <a:extLst>
                    <a:ext uri="{9D8B030D-6E8A-4147-A177-3AD203B41FA5}">
                      <a16:colId xmlns:a16="http://schemas.microsoft.com/office/drawing/2014/main" val="4115050444"/>
                    </a:ext>
                  </a:extLst>
                </a:gridCol>
              </a:tblGrid>
              <a:tr h="161925">
                <a:tc rowSpan="2" gridSpan="2">
                  <a:txBody>
                    <a:bodyPr/>
                    <a:lstStyle/>
                    <a:p>
                      <a:pPr algn="ctr">
                        <a:spcAft>
                          <a:spcPts val="300"/>
                        </a:spcAft>
                      </a:pPr>
                      <a:r>
                        <a:rPr lang="cs-CZ" sz="2000" smtClean="0">
                          <a:effectLst/>
                        </a:rPr>
                        <a:t>According to debt</a:t>
                      </a:r>
                      <a:r>
                        <a:rPr lang="cs-CZ" sz="2000" baseline="0" smtClean="0">
                          <a:effectLst/>
                        </a:rPr>
                        <a:t> ratio</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rowSpan="2" hMerge="1">
                  <a:txBody>
                    <a:bodyPr/>
                    <a:lstStyle/>
                    <a:p>
                      <a:endParaRPr lang="cs-CZ"/>
                    </a:p>
                  </a:txBody>
                  <a:tcPr/>
                </a:tc>
                <a:tc gridSpan="2">
                  <a:txBody>
                    <a:bodyPr/>
                    <a:lstStyle/>
                    <a:p>
                      <a:pPr algn="ctr">
                        <a:spcAft>
                          <a:spcPts val="300"/>
                        </a:spcAft>
                      </a:pPr>
                      <a:r>
                        <a:rPr lang="cs-CZ" sz="2000" smtClean="0">
                          <a:effectLst/>
                        </a:rPr>
                        <a:t>Estimated group</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tc>
                <a:tc hMerge="1">
                  <a:txBody>
                    <a:bodyPr/>
                    <a:lstStyle/>
                    <a:p>
                      <a:endParaRPr lang="cs-CZ"/>
                    </a:p>
                  </a:txBody>
                  <a:tcPr/>
                </a:tc>
                <a:tc>
                  <a:txBody>
                    <a:bodyPr/>
                    <a:lstStyle/>
                    <a:p>
                      <a:pPr algn="ctr">
                        <a:spcAft>
                          <a:spcPts val="300"/>
                        </a:spcAft>
                      </a:pPr>
                      <a:r>
                        <a:rPr lang="cs-CZ" sz="2000">
                          <a:effectLst/>
                        </a:rPr>
                        <a:t>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1229238986"/>
                  </a:ext>
                </a:extLst>
              </a:tr>
              <a:tr h="161925">
                <a:tc gridSpan="2" vMerge="1">
                  <a:txBody>
                    <a:bodyPr/>
                    <a:lstStyle/>
                    <a:p>
                      <a:endParaRPr lang="cs-CZ"/>
                    </a:p>
                  </a:txBody>
                  <a:tcPr/>
                </a:tc>
                <a:tc hMerge="1" vMerge="1">
                  <a:txBody>
                    <a:bodyPr/>
                    <a:lstStyle/>
                    <a:p>
                      <a:endParaRPr lang="cs-CZ"/>
                    </a:p>
                  </a:txBody>
                  <a:tcPr/>
                </a:tc>
                <a:tc>
                  <a:txBody>
                    <a:bodyPr/>
                    <a:lstStyle/>
                    <a:p>
                      <a:pPr algn="ctr">
                        <a:spcAft>
                          <a:spcPts val="300"/>
                        </a:spcAft>
                      </a:pPr>
                      <a:r>
                        <a:rPr lang="cs-CZ" sz="2000">
                          <a:effectLst/>
                        </a:rPr>
                        <a:t>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NB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1040325746"/>
                  </a:ext>
                </a:extLst>
              </a:tr>
              <a:tr h="161925">
                <a:tc rowSpan="2">
                  <a:txBody>
                    <a:bodyPr/>
                    <a:lstStyle/>
                    <a:p>
                      <a:pPr algn="ctr">
                        <a:spcAft>
                          <a:spcPts val="300"/>
                        </a:spcAft>
                      </a:pPr>
                      <a:r>
                        <a:rPr lang="cs-CZ" sz="2000" smtClean="0">
                          <a:effectLst/>
                        </a:rPr>
                        <a:t>Real group</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34</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11</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3749757008"/>
                  </a:ext>
                </a:extLst>
              </a:tr>
              <a:tr h="161925">
                <a:tc vMerge="1">
                  <a:txBody>
                    <a:bodyPr/>
                    <a:lstStyle/>
                    <a:p>
                      <a:endParaRPr lang="cs-CZ"/>
                    </a:p>
                  </a:txBody>
                  <a:tcPr/>
                </a:tc>
                <a:tc>
                  <a:txBody>
                    <a:bodyPr/>
                    <a:lstStyle/>
                    <a:p>
                      <a:pPr algn="ctr">
                        <a:spcAft>
                          <a:spcPts val="300"/>
                        </a:spcAft>
                      </a:pPr>
                      <a:r>
                        <a:rPr lang="cs-CZ" sz="2000">
                          <a:effectLst/>
                        </a:rPr>
                        <a:t>NB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14</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31</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hit = 72,2 %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201056189"/>
                  </a:ext>
                </a:extLst>
              </a:tr>
            </a:tbl>
          </a:graphicData>
        </a:graphic>
      </p:graphicFrame>
      <p:graphicFrame>
        <p:nvGraphicFramePr>
          <p:cNvPr id="14" name="Tabulka 13"/>
          <p:cNvGraphicFramePr>
            <a:graphicFrameLocks noGrp="1"/>
          </p:cNvGraphicFramePr>
          <p:nvPr>
            <p:extLst>
              <p:ext uri="{D42A27DB-BD31-4B8C-83A1-F6EECF244321}">
                <p14:modId xmlns:p14="http://schemas.microsoft.com/office/powerpoint/2010/main" val="2269457826"/>
              </p:ext>
            </p:extLst>
          </p:nvPr>
        </p:nvGraphicFramePr>
        <p:xfrm>
          <a:off x="786651" y="5241125"/>
          <a:ext cx="9099549" cy="1219200"/>
        </p:xfrm>
        <a:graphic>
          <a:graphicData uri="http://schemas.openxmlformats.org/drawingml/2006/table">
            <a:tbl>
              <a:tblPr>
                <a:tableStyleId>{5C22544A-7EE6-4342-B048-85BDC9FD1C3A}</a:tableStyleId>
              </a:tblPr>
              <a:tblGrid>
                <a:gridCol w="1792667">
                  <a:extLst>
                    <a:ext uri="{9D8B030D-6E8A-4147-A177-3AD203B41FA5}">
                      <a16:colId xmlns:a16="http://schemas.microsoft.com/office/drawing/2014/main" val="2513132411"/>
                    </a:ext>
                  </a:extLst>
                </a:gridCol>
                <a:gridCol w="1792667">
                  <a:extLst>
                    <a:ext uri="{9D8B030D-6E8A-4147-A177-3AD203B41FA5}">
                      <a16:colId xmlns:a16="http://schemas.microsoft.com/office/drawing/2014/main" val="125387484"/>
                    </a:ext>
                  </a:extLst>
                </a:gridCol>
                <a:gridCol w="1792667">
                  <a:extLst>
                    <a:ext uri="{9D8B030D-6E8A-4147-A177-3AD203B41FA5}">
                      <a16:colId xmlns:a16="http://schemas.microsoft.com/office/drawing/2014/main" val="1496524999"/>
                    </a:ext>
                  </a:extLst>
                </a:gridCol>
                <a:gridCol w="1860774">
                  <a:extLst>
                    <a:ext uri="{9D8B030D-6E8A-4147-A177-3AD203B41FA5}">
                      <a16:colId xmlns:a16="http://schemas.microsoft.com/office/drawing/2014/main" val="4094820665"/>
                    </a:ext>
                  </a:extLst>
                </a:gridCol>
                <a:gridCol w="1860774">
                  <a:extLst>
                    <a:ext uri="{9D8B030D-6E8A-4147-A177-3AD203B41FA5}">
                      <a16:colId xmlns:a16="http://schemas.microsoft.com/office/drawing/2014/main" val="2384339505"/>
                    </a:ext>
                  </a:extLst>
                </a:gridCol>
              </a:tblGrid>
              <a:tr h="161925">
                <a:tc rowSpan="2" gridSpan="2">
                  <a:txBody>
                    <a:bodyPr/>
                    <a:lstStyle/>
                    <a:p>
                      <a:pPr algn="ctr">
                        <a:spcAft>
                          <a:spcPts val="300"/>
                        </a:spcAft>
                      </a:pPr>
                      <a:r>
                        <a:rPr lang="cs-CZ" sz="2000" smtClean="0">
                          <a:effectLst/>
                        </a:rPr>
                        <a:t>According to ROA and debt ratio</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rowSpan="2" hMerge="1">
                  <a:txBody>
                    <a:bodyPr/>
                    <a:lstStyle/>
                    <a:p>
                      <a:endParaRPr lang="cs-CZ"/>
                    </a:p>
                  </a:txBody>
                  <a:tcPr/>
                </a:tc>
                <a:tc gridSpan="2">
                  <a:txBody>
                    <a:bodyPr/>
                    <a:lstStyle/>
                    <a:p>
                      <a:pPr algn="ctr">
                        <a:spcAft>
                          <a:spcPts val="300"/>
                        </a:spcAft>
                      </a:pPr>
                      <a:r>
                        <a:rPr lang="cs-CZ" sz="2000" smtClean="0">
                          <a:effectLst/>
                        </a:rPr>
                        <a:t>Estimated group</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hMerge="1">
                  <a:txBody>
                    <a:bodyPr/>
                    <a:lstStyle/>
                    <a:p>
                      <a:endParaRPr lang="cs-CZ"/>
                    </a:p>
                  </a:txBody>
                  <a:tcPr/>
                </a:tc>
                <a:tc>
                  <a:txBody>
                    <a:bodyPr/>
                    <a:lstStyle/>
                    <a:p>
                      <a:pPr algn="ctr">
                        <a:spcAft>
                          <a:spcPts val="300"/>
                        </a:spcAft>
                      </a:pPr>
                      <a:r>
                        <a:rPr lang="cs-CZ" sz="2000">
                          <a:effectLst/>
                        </a:rPr>
                        <a:t>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tc>
                <a:extLst>
                  <a:ext uri="{0D108BD9-81ED-4DB2-BD59-A6C34878D82A}">
                    <a16:rowId xmlns:a16="http://schemas.microsoft.com/office/drawing/2014/main" val="527356550"/>
                  </a:ext>
                </a:extLst>
              </a:tr>
              <a:tr h="161925">
                <a:tc gridSpan="2" vMerge="1">
                  <a:txBody>
                    <a:bodyPr/>
                    <a:lstStyle/>
                    <a:p>
                      <a:endParaRPr lang="cs-CZ"/>
                    </a:p>
                  </a:txBody>
                  <a:tcPr/>
                </a:tc>
                <a:tc hMerge="1" vMerge="1">
                  <a:txBody>
                    <a:bodyPr/>
                    <a:lstStyle/>
                    <a:p>
                      <a:endParaRPr lang="cs-CZ"/>
                    </a:p>
                  </a:txBody>
                  <a:tcPr/>
                </a:tc>
                <a:tc>
                  <a:txBody>
                    <a:bodyPr/>
                    <a:lstStyle/>
                    <a:p>
                      <a:pPr algn="ctr">
                        <a:spcAft>
                          <a:spcPts val="300"/>
                        </a:spcAft>
                      </a:pPr>
                      <a:r>
                        <a:rPr lang="cs-CZ" sz="2000">
                          <a:effectLst/>
                        </a:rPr>
                        <a:t>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NB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4108739467"/>
                  </a:ext>
                </a:extLst>
              </a:tr>
              <a:tr h="161925">
                <a:tc rowSpan="2">
                  <a:txBody>
                    <a:bodyPr/>
                    <a:lstStyle/>
                    <a:p>
                      <a:pPr algn="ctr">
                        <a:spcAft>
                          <a:spcPts val="300"/>
                        </a:spcAft>
                      </a:pPr>
                      <a:r>
                        <a:rPr lang="cs-CZ" sz="2000" smtClean="0">
                          <a:effectLst/>
                        </a:rPr>
                        <a:t>Real group</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43</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2</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588654930"/>
                  </a:ext>
                </a:extLst>
              </a:tr>
              <a:tr h="161925">
                <a:tc vMerge="1">
                  <a:txBody>
                    <a:bodyPr/>
                    <a:lstStyle/>
                    <a:p>
                      <a:endParaRPr lang="cs-CZ"/>
                    </a:p>
                  </a:txBody>
                  <a:tcPr/>
                </a:tc>
                <a:tc>
                  <a:txBody>
                    <a:bodyPr/>
                    <a:lstStyle/>
                    <a:p>
                      <a:pPr algn="ctr">
                        <a:spcAft>
                          <a:spcPts val="300"/>
                        </a:spcAft>
                      </a:pPr>
                      <a:r>
                        <a:rPr lang="cs-CZ" sz="2000">
                          <a:effectLst/>
                        </a:rPr>
                        <a:t>NB</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4</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41</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tc>
                  <a:txBody>
                    <a:bodyPr/>
                    <a:lstStyle/>
                    <a:p>
                      <a:pPr algn="ctr">
                        <a:spcAft>
                          <a:spcPts val="300"/>
                        </a:spcAft>
                      </a:pPr>
                      <a:r>
                        <a:rPr lang="cs-CZ" sz="2000">
                          <a:effectLst/>
                        </a:rPr>
                        <a:t>hit = 93,3 %</a:t>
                      </a:r>
                      <a:endParaRPr lang="cs-CZ" sz="1200">
                        <a:effectLst/>
                        <a:latin typeface="DejaVu Serif Condensed" panose="02060606050605020204" pitchFamily="18" charset="0"/>
                        <a:ea typeface="Times New Roman" panose="02020603050405020304" pitchFamily="18" charset="0"/>
                        <a:cs typeface="Times New Roman" panose="02020603050405020304" pitchFamily="18" charset="0"/>
                      </a:endParaRPr>
                    </a:p>
                  </a:txBody>
                  <a:tcPr marL="71755" marR="71755" marT="0" marB="0" anchor="ctr"/>
                </a:tc>
                <a:extLst>
                  <a:ext uri="{0D108BD9-81ED-4DB2-BD59-A6C34878D82A}">
                    <a16:rowId xmlns:a16="http://schemas.microsoft.com/office/drawing/2014/main" val="1031524055"/>
                  </a:ext>
                </a:extLst>
              </a:tr>
            </a:tbl>
          </a:graphicData>
        </a:graphic>
      </p:graphicFrame>
    </p:spTree>
    <p:extLst>
      <p:ext uri="{BB962C8B-B14F-4D97-AF65-F5344CB8AC3E}">
        <p14:creationId xmlns:p14="http://schemas.microsoft.com/office/powerpoint/2010/main" val="40894873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latin typeface="+mn-lt"/>
              </a:rPr>
              <a:t>Multivariate discriminant analysis</a:t>
            </a:r>
            <a:br>
              <a:rPr lang="cs-CZ" smtClean="0">
                <a:latin typeface="+mn-lt"/>
              </a:rPr>
            </a:br>
            <a:r>
              <a:rPr lang="cs-CZ" smtClean="0">
                <a:latin typeface="+mn-lt"/>
              </a:rPr>
              <a:t>A priori probabilities</a:t>
            </a:r>
            <a:endParaRPr lang="cs-CZ">
              <a:latin typeface="+mn-lt"/>
            </a:endParaRPr>
          </a:p>
        </p:txBody>
      </p:sp>
      <p:sp>
        <p:nvSpPr>
          <p:cNvPr id="3" name="Zástupný symbol pro obsah 2"/>
          <p:cNvSpPr>
            <a:spLocks noGrp="1"/>
          </p:cNvSpPr>
          <p:nvPr>
            <p:ph idx="1"/>
          </p:nvPr>
        </p:nvSpPr>
        <p:spPr/>
        <p:txBody>
          <a:bodyPr/>
          <a:lstStyle/>
          <a:p>
            <a:r>
              <a:rPr lang="en-US" sz="2800" smtClean="0">
                <a:latin typeface="+mn-lt"/>
              </a:rPr>
              <a:t>If </a:t>
            </a:r>
            <a:r>
              <a:rPr lang="en-US" sz="2800">
                <a:latin typeface="+mn-lt"/>
              </a:rPr>
              <a:t>one group makes up 100π</a:t>
            </a:r>
            <a:r>
              <a:rPr lang="en-US" sz="2800" baseline="-25000">
                <a:latin typeface="+mn-lt"/>
              </a:rPr>
              <a:t>1</a:t>
            </a:r>
            <a:r>
              <a:rPr lang="en-US" sz="2800">
                <a:latin typeface="+mn-lt"/>
              </a:rPr>
              <a:t>% and the other 100 (1 - π</a:t>
            </a:r>
            <a:r>
              <a:rPr lang="en-US" sz="2800" baseline="-25000">
                <a:latin typeface="+mn-lt"/>
              </a:rPr>
              <a:t>1</a:t>
            </a:r>
            <a:r>
              <a:rPr lang="en-US" sz="2800">
                <a:latin typeface="+mn-lt"/>
              </a:rPr>
              <a:t>)% of the objects of the population, this is important information for the classification of units of </a:t>
            </a:r>
            <a:r>
              <a:rPr lang="en-US" sz="2800">
                <a:latin typeface="+mn-lt"/>
              </a:rPr>
              <a:t>unknown </a:t>
            </a:r>
            <a:r>
              <a:rPr lang="en-US" sz="2800" smtClean="0">
                <a:latin typeface="+mn-lt"/>
              </a:rPr>
              <a:t>g</a:t>
            </a:r>
            <a:r>
              <a:rPr lang="cs-CZ" sz="2800" smtClean="0">
                <a:latin typeface="+mn-lt"/>
              </a:rPr>
              <a:t>roup</a:t>
            </a:r>
            <a:r>
              <a:rPr lang="en-US" sz="2800" smtClean="0">
                <a:latin typeface="+mn-lt"/>
              </a:rPr>
              <a:t> </a:t>
            </a:r>
            <a:r>
              <a:rPr lang="en-US" sz="2800">
                <a:latin typeface="+mn-lt"/>
              </a:rPr>
              <a:t>at a time when we have no other information about them.</a:t>
            </a:r>
          </a:p>
          <a:p>
            <a:r>
              <a:rPr lang="en-US" sz="2800" smtClean="0">
                <a:latin typeface="+mn-lt"/>
              </a:rPr>
              <a:t>An </a:t>
            </a:r>
            <a:r>
              <a:rPr lang="en-US" sz="2800">
                <a:latin typeface="+mn-lt"/>
              </a:rPr>
              <a:t>object of unknown origin will be classified into the group with the highest a posteriori probability</a:t>
            </a:r>
            <a:r>
              <a:rPr lang="en-US" sz="2800">
                <a:latin typeface="+mn-lt"/>
              </a:rPr>
              <a:t>, </a:t>
            </a:r>
            <a:r>
              <a:rPr lang="en-US" sz="2800" smtClean="0">
                <a:latin typeface="+mn-lt"/>
              </a:rPr>
              <a:t>eg </a:t>
            </a:r>
            <a:r>
              <a:rPr lang="en-US" sz="2800">
                <a:latin typeface="+mn-lt"/>
              </a:rPr>
              <a:t>into the 1st group, </a:t>
            </a:r>
            <a:r>
              <a:rPr lang="en-US" sz="2800">
                <a:latin typeface="+mn-lt"/>
              </a:rPr>
              <a:t>if </a:t>
            </a:r>
            <a:r>
              <a:rPr lang="en-US" sz="2800" smtClean="0">
                <a:latin typeface="+mn-lt"/>
              </a:rPr>
              <a:t>π</a:t>
            </a:r>
            <a:r>
              <a:rPr lang="en-US" sz="2800" baseline="-25000" smtClean="0">
                <a:latin typeface="+mn-lt"/>
              </a:rPr>
              <a:t>1</a:t>
            </a:r>
            <a:r>
              <a:rPr lang="en-US" sz="2800" smtClean="0">
                <a:latin typeface="+mn-lt"/>
              </a:rPr>
              <a:t>f</a:t>
            </a:r>
            <a:r>
              <a:rPr lang="en-US" sz="2800" baseline="-25000" smtClean="0">
                <a:latin typeface="+mn-lt"/>
              </a:rPr>
              <a:t>1</a:t>
            </a:r>
            <a:r>
              <a:rPr lang="en-US" sz="2800" smtClean="0">
                <a:latin typeface="+mn-lt"/>
              </a:rPr>
              <a:t>(x)</a:t>
            </a:r>
            <a:r>
              <a:rPr lang="cs-CZ" sz="2800" smtClean="0">
                <a:latin typeface="+mn-lt"/>
              </a:rPr>
              <a:t> </a:t>
            </a:r>
            <a:r>
              <a:rPr lang="en-US" sz="2800" smtClean="0">
                <a:latin typeface="+mn-lt"/>
              </a:rPr>
              <a:t>&gt; π</a:t>
            </a:r>
            <a:r>
              <a:rPr lang="en-US" sz="2800" baseline="-25000" smtClean="0">
                <a:latin typeface="+mn-lt"/>
              </a:rPr>
              <a:t>2</a:t>
            </a:r>
            <a:r>
              <a:rPr lang="en-US" sz="2800" smtClean="0">
                <a:latin typeface="+mn-lt"/>
              </a:rPr>
              <a:t>f</a:t>
            </a:r>
            <a:r>
              <a:rPr lang="en-US" sz="2800" baseline="-25000" smtClean="0">
                <a:latin typeface="+mn-lt"/>
              </a:rPr>
              <a:t>2</a:t>
            </a:r>
            <a:r>
              <a:rPr lang="en-US" sz="2800" smtClean="0">
                <a:latin typeface="+mn-lt"/>
              </a:rPr>
              <a:t>(x</a:t>
            </a:r>
            <a:r>
              <a:rPr lang="en-US" sz="2800">
                <a:latin typeface="+mn-lt"/>
              </a:rPr>
              <a:t>). The classification rule for inclusion in the 1st group is therefore</a:t>
            </a:r>
          </a:p>
          <a:p>
            <a:endParaRPr lang="cs-CZ" sz="2800" smtClean="0">
              <a:latin typeface="+mn-lt"/>
            </a:endParaRPr>
          </a:p>
          <a:p>
            <a:endParaRPr lang="en-US" sz="2800">
              <a:latin typeface="+mn-lt"/>
            </a:endParaRPr>
          </a:p>
          <a:p>
            <a:r>
              <a:rPr lang="en-US" sz="2800">
                <a:latin typeface="+mn-lt"/>
              </a:rPr>
              <a:t>otherwise to the 2nd group.</a:t>
            </a:r>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618927589"/>
              </p:ext>
            </p:extLst>
          </p:nvPr>
        </p:nvGraphicFramePr>
        <p:xfrm>
          <a:off x="1746607" y="4828854"/>
          <a:ext cx="1250950" cy="749300"/>
        </p:xfrm>
        <a:graphic>
          <a:graphicData uri="http://schemas.openxmlformats.org/presentationml/2006/ole">
            <mc:AlternateContent xmlns:mc="http://schemas.openxmlformats.org/markup-compatibility/2006">
              <mc:Choice xmlns:v="urn:schemas-microsoft-com:vml" Requires="v">
                <p:oleObj spid="_x0000_s8204" name="Equation" r:id="rId3" imgW="1244600" imgH="749300" progId="Equation.DSMT4">
                  <p:embed/>
                </p:oleObj>
              </mc:Choice>
              <mc:Fallback>
                <p:oleObj name="Equation" r:id="rId3" imgW="1244600" imgH="7493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6607" y="4828854"/>
                        <a:ext cx="1250950" cy="74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515784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atin typeface="+mn-lt"/>
              </a:rPr>
              <a:t>Multivariate </a:t>
            </a:r>
            <a:r>
              <a:rPr lang="cs-CZ" smtClean="0">
                <a:latin typeface="+mn-lt"/>
              </a:rPr>
              <a:t>discriminant </a:t>
            </a:r>
            <a:r>
              <a:rPr lang="cs-CZ">
                <a:latin typeface="+mn-lt"/>
              </a:rPr>
              <a:t>analysis</a:t>
            </a:r>
            <a:r>
              <a:rPr lang="cs-CZ">
                <a:latin typeface="+mn-lt"/>
              </a:rPr>
              <a:t/>
            </a:r>
            <a:br>
              <a:rPr lang="cs-CZ">
                <a:latin typeface="+mn-lt"/>
              </a:rPr>
            </a:br>
            <a:r>
              <a:rPr lang="cs-CZ" smtClean="0">
                <a:latin typeface="+mn-lt"/>
              </a:rPr>
              <a:t>Loss matrix</a:t>
            </a:r>
            <a:endParaRPr lang="cs-CZ">
              <a:latin typeface="+mn-lt"/>
            </a:endParaRPr>
          </a:p>
        </p:txBody>
      </p:sp>
      <p:sp>
        <p:nvSpPr>
          <p:cNvPr id="3" name="Zástupný symbol pro obsah 2"/>
          <p:cNvSpPr>
            <a:spLocks noGrp="1"/>
          </p:cNvSpPr>
          <p:nvPr>
            <p:ph idx="1"/>
          </p:nvPr>
        </p:nvSpPr>
        <p:spPr>
          <a:xfrm>
            <a:off x="534988" y="1315092"/>
            <a:ext cx="9623425" cy="6246171"/>
          </a:xfrm>
        </p:spPr>
        <p:txBody>
          <a:bodyPr/>
          <a:lstStyle/>
          <a:p>
            <a:r>
              <a:rPr lang="en-GB" sz="2800">
                <a:latin typeface="+mn-lt"/>
              </a:rPr>
              <a:t>The loss may be</a:t>
            </a:r>
            <a:endParaRPr lang="cs-CZ" sz="2800">
              <a:latin typeface="+mn-lt"/>
            </a:endParaRPr>
          </a:p>
          <a:p>
            <a:pPr lvl="1"/>
            <a:r>
              <a:rPr lang="en-GB" sz="2400">
                <a:latin typeface="+mn-lt"/>
              </a:rPr>
              <a:t>zero, with correct classification;</a:t>
            </a:r>
            <a:endParaRPr lang="cs-CZ" sz="2400">
              <a:latin typeface="+mn-lt"/>
            </a:endParaRPr>
          </a:p>
          <a:p>
            <a:pPr lvl="1"/>
            <a:r>
              <a:rPr lang="en-GB" sz="2400">
                <a:latin typeface="+mn-lt"/>
              </a:rPr>
              <a:t>z(1 | 2), if the observation from group 2 is incorrectly classified in group 1;</a:t>
            </a:r>
            <a:endParaRPr lang="cs-CZ" sz="2400">
              <a:latin typeface="+mn-lt"/>
            </a:endParaRPr>
          </a:p>
          <a:p>
            <a:pPr lvl="1"/>
            <a:r>
              <a:rPr lang="en-GB" sz="2400">
                <a:latin typeface="+mn-lt"/>
              </a:rPr>
              <a:t>z(2 | 1), if the observation from group 1 is incorrectly classified in group </a:t>
            </a:r>
            <a:r>
              <a:rPr lang="en-GB" sz="2400">
                <a:latin typeface="+mn-lt"/>
              </a:rPr>
              <a:t>2</a:t>
            </a:r>
            <a:r>
              <a:rPr lang="en-GB" sz="2400" smtClean="0">
                <a:latin typeface="+mn-lt"/>
              </a:rPr>
              <a:t>.</a:t>
            </a:r>
            <a:endParaRPr lang="cs-CZ" sz="2400" smtClean="0">
              <a:latin typeface="+mn-lt"/>
            </a:endParaRPr>
          </a:p>
          <a:p>
            <a:r>
              <a:rPr lang="cs-CZ" sz="2800" smtClean="0">
                <a:latin typeface="+mn-lt"/>
              </a:rPr>
              <a:t>A</a:t>
            </a:r>
            <a:r>
              <a:rPr lang="en-GB" sz="2800" smtClean="0">
                <a:latin typeface="+mn-lt"/>
              </a:rPr>
              <a:t> </a:t>
            </a:r>
            <a:r>
              <a:rPr lang="en-GB" sz="2800">
                <a:latin typeface="+mn-lt"/>
              </a:rPr>
              <a:t>procedure that minimizes the total loss is optimal. The object will be included in the first </a:t>
            </a:r>
            <a:r>
              <a:rPr lang="en-GB" sz="2800">
                <a:latin typeface="+mn-lt"/>
              </a:rPr>
              <a:t>group </a:t>
            </a:r>
            <a:r>
              <a:rPr lang="en-GB" sz="2800" smtClean="0">
                <a:latin typeface="+mn-lt"/>
              </a:rPr>
              <a:t>if</a:t>
            </a:r>
            <a:endParaRPr lang="cs-CZ" sz="2800" smtClean="0">
              <a:latin typeface="+mn-lt"/>
            </a:endParaRPr>
          </a:p>
          <a:p>
            <a:endParaRPr lang="cs-CZ" sz="2800">
              <a:latin typeface="+mn-lt"/>
            </a:endParaRPr>
          </a:p>
          <a:p>
            <a:endParaRPr lang="cs-CZ" sz="2800" smtClean="0">
              <a:latin typeface="+mn-lt"/>
            </a:endParaRPr>
          </a:p>
          <a:p>
            <a:r>
              <a:rPr lang="en-US" sz="2800" smtClean="0">
                <a:latin typeface="+mn-lt"/>
              </a:rPr>
              <a:t>Object </a:t>
            </a:r>
            <a:r>
              <a:rPr lang="en-US" sz="2800">
                <a:latin typeface="+mn-lt"/>
              </a:rPr>
              <a:t>x is </a:t>
            </a:r>
            <a:r>
              <a:rPr lang="en-US" sz="2800">
                <a:latin typeface="+mn-lt"/>
              </a:rPr>
              <a:t>then </a:t>
            </a:r>
            <a:r>
              <a:rPr lang="cs-CZ" sz="2800" smtClean="0">
                <a:latin typeface="+mn-lt"/>
              </a:rPr>
              <a:t>classified </a:t>
            </a:r>
            <a:r>
              <a:rPr lang="en-US" sz="2800" smtClean="0">
                <a:latin typeface="+mn-lt"/>
              </a:rPr>
              <a:t>to </a:t>
            </a:r>
            <a:r>
              <a:rPr lang="en-US" sz="2800">
                <a:latin typeface="+mn-lt"/>
              </a:rPr>
              <a:t>group g</a:t>
            </a:r>
            <a:r>
              <a:rPr lang="en-US" sz="2800" baseline="-25000">
                <a:latin typeface="+mn-lt"/>
              </a:rPr>
              <a:t>1</a:t>
            </a:r>
            <a:r>
              <a:rPr lang="en-US" sz="2800">
                <a:latin typeface="+mn-lt"/>
              </a:rPr>
              <a:t> if</a:t>
            </a:r>
            <a:endParaRPr lang="cs-CZ" sz="2800">
              <a:latin typeface="+mn-lt"/>
            </a:endParaRPr>
          </a:p>
          <a:p>
            <a:pPr lvl="0"/>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22</a:t>
            </a:fld>
            <a:endParaRPr lang="cs-CZ"/>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2946211066"/>
              </p:ext>
            </p:extLst>
          </p:nvPr>
        </p:nvGraphicFramePr>
        <p:xfrm>
          <a:off x="7403164" y="1315092"/>
          <a:ext cx="2463800" cy="793750"/>
        </p:xfrm>
        <a:graphic>
          <a:graphicData uri="http://schemas.openxmlformats.org/presentationml/2006/ole">
            <mc:AlternateContent xmlns:mc="http://schemas.openxmlformats.org/markup-compatibility/2006">
              <mc:Choice xmlns:v="urn:schemas-microsoft-com:vml" Requires="v">
                <p:oleObj spid="_x0000_s9247" name="Equation" r:id="rId3" imgW="2463480" imgH="787320" progId="Equation.DSMT4">
                  <p:embed/>
                </p:oleObj>
              </mc:Choice>
              <mc:Fallback>
                <p:oleObj name="Equation" r:id="rId3" imgW="2463480" imgH="787320" progId="Equation.DSMT4">
                  <p:embed/>
                  <p:pic>
                    <p:nvPicPr>
                      <p:cNvPr id="0" name="Object 1"/>
                      <p:cNvPicPr>
                        <a:picLocks noChangeAspect="1" noChangeArrowheads="1"/>
                      </p:cNvPicPr>
                      <p:nvPr/>
                    </p:nvPicPr>
                    <p:blipFill>
                      <a:blip r:embed="rId4"/>
                      <a:srcRect/>
                      <a:stretch>
                        <a:fillRect/>
                      </a:stretch>
                    </p:blipFill>
                    <p:spPr bwMode="auto">
                      <a:xfrm>
                        <a:off x="7403164" y="1315092"/>
                        <a:ext cx="2463800" cy="793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4"/>
          <p:cNvSpPr>
            <a:spLocks noChangeArrowheads="1"/>
          </p:cNvSpPr>
          <p:nvPr/>
        </p:nvSpPr>
        <p:spPr bwMode="auto">
          <a:xfrm>
            <a:off x="1345914" y="6259513"/>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9" name="Objekt 8"/>
          <p:cNvGraphicFramePr>
            <a:graphicFrameLocks noChangeAspect="1"/>
          </p:cNvGraphicFramePr>
          <p:nvPr>
            <p:extLst>
              <p:ext uri="{D42A27DB-BD31-4B8C-83A1-F6EECF244321}">
                <p14:modId xmlns:p14="http://schemas.microsoft.com/office/powerpoint/2010/main" val="2932326269"/>
              </p:ext>
            </p:extLst>
          </p:nvPr>
        </p:nvGraphicFramePr>
        <p:xfrm>
          <a:off x="1202076" y="4899591"/>
          <a:ext cx="2025650" cy="749300"/>
        </p:xfrm>
        <a:graphic>
          <a:graphicData uri="http://schemas.openxmlformats.org/presentationml/2006/ole">
            <mc:AlternateContent xmlns:mc="http://schemas.openxmlformats.org/markup-compatibility/2006">
              <mc:Choice xmlns:v="urn:schemas-microsoft-com:vml" Requires="v">
                <p:oleObj spid="_x0000_s9248" name="Equation" r:id="rId5" imgW="2032000" imgH="749300" progId="Equation.DSMT4">
                  <p:embed/>
                </p:oleObj>
              </mc:Choice>
              <mc:Fallback>
                <p:oleObj name="Equation" r:id="rId5" imgW="2032000" imgH="7493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02076" y="4899591"/>
                        <a:ext cx="2025650" cy="74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6"/>
          <p:cNvSpPr>
            <a:spLocks noChangeArrowheads="1"/>
          </p:cNvSpPr>
          <p:nvPr/>
        </p:nvSpPr>
        <p:spPr bwMode="auto">
          <a:xfrm>
            <a:off x="1202076" y="651469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1" name="Objekt 10"/>
          <p:cNvGraphicFramePr>
            <a:graphicFrameLocks noChangeAspect="1"/>
          </p:cNvGraphicFramePr>
          <p:nvPr>
            <p:extLst>
              <p:ext uri="{D42A27DB-BD31-4B8C-83A1-F6EECF244321}">
                <p14:modId xmlns:p14="http://schemas.microsoft.com/office/powerpoint/2010/main" val="2001276431"/>
              </p:ext>
            </p:extLst>
          </p:nvPr>
        </p:nvGraphicFramePr>
        <p:xfrm>
          <a:off x="1202076" y="6514690"/>
          <a:ext cx="6089650" cy="673100"/>
        </p:xfrm>
        <a:graphic>
          <a:graphicData uri="http://schemas.openxmlformats.org/presentationml/2006/ole">
            <mc:AlternateContent xmlns:mc="http://schemas.openxmlformats.org/markup-compatibility/2006">
              <mc:Choice xmlns:v="urn:schemas-microsoft-com:vml" Requires="v">
                <p:oleObj spid="_x0000_s9249" name="Equation" r:id="rId7" imgW="6083300" imgH="673100" progId="Equation.DSMT4">
                  <p:embed/>
                </p:oleObj>
              </mc:Choice>
              <mc:Fallback>
                <p:oleObj name="Equation" r:id="rId7" imgW="6083300" imgH="67310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02076" y="6514690"/>
                        <a:ext cx="608965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393643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z="4000">
                <a:latin typeface="+mn-lt"/>
              </a:rPr>
              <a:t>Nearest neighbors method</a:t>
            </a:r>
          </a:p>
        </p:txBody>
      </p:sp>
      <p:sp>
        <p:nvSpPr>
          <p:cNvPr id="3" name="Zástupný symbol pro obsah 2"/>
          <p:cNvSpPr>
            <a:spLocks noGrp="1"/>
          </p:cNvSpPr>
          <p:nvPr>
            <p:ph idx="1"/>
          </p:nvPr>
        </p:nvSpPr>
        <p:spPr>
          <a:xfrm>
            <a:off x="287676" y="1187532"/>
            <a:ext cx="10171416" cy="5567281"/>
          </a:xfrm>
        </p:spPr>
        <p:txBody>
          <a:bodyPr/>
          <a:lstStyle/>
          <a:p>
            <a:r>
              <a:rPr lang="en-US" sz="2800" smtClean="0">
                <a:latin typeface="+mn-lt"/>
              </a:rPr>
              <a:t>nonparametric </a:t>
            </a:r>
            <a:r>
              <a:rPr lang="en-US" sz="2800">
                <a:latin typeface="+mn-lt"/>
              </a:rPr>
              <a:t>classification method</a:t>
            </a:r>
          </a:p>
          <a:p>
            <a:r>
              <a:rPr lang="en-US" sz="2800" smtClean="0">
                <a:latin typeface="+mn-lt"/>
              </a:rPr>
              <a:t>time complexity, </a:t>
            </a:r>
            <a:r>
              <a:rPr lang="en-US" sz="2800">
                <a:latin typeface="+mn-lt"/>
              </a:rPr>
              <a:t>necessity of data normalization (with different metrics of variables), memory complexity</a:t>
            </a:r>
          </a:p>
          <a:p>
            <a:r>
              <a:rPr lang="en-US" sz="2800">
                <a:latin typeface="+mn-lt"/>
              </a:rPr>
              <a:t>1-NN classification procedure</a:t>
            </a:r>
          </a:p>
          <a:p>
            <a:pPr lvl="1"/>
            <a:r>
              <a:rPr lang="en-US" sz="2400">
                <a:latin typeface="+mn-lt"/>
              </a:rPr>
              <a:t>1. Calculation of the distance of an unknown element from all objects of the training set.</a:t>
            </a:r>
          </a:p>
          <a:p>
            <a:pPr lvl="1"/>
            <a:r>
              <a:rPr lang="en-US" sz="2400">
                <a:latin typeface="+mn-lt"/>
              </a:rPr>
              <a:t>2. Assignment of an unknown object to the group in which the nearest object of the training file is located.</a:t>
            </a:r>
          </a:p>
          <a:p>
            <a:r>
              <a:rPr lang="cs-CZ" sz="2800" i="1" smtClean="0">
                <a:latin typeface="+mn-lt"/>
              </a:rPr>
              <a:t>k</a:t>
            </a:r>
            <a:r>
              <a:rPr lang="en-US" sz="2800" smtClean="0">
                <a:latin typeface="+mn-lt"/>
              </a:rPr>
              <a:t>-NN </a:t>
            </a:r>
            <a:r>
              <a:rPr lang="en-US" sz="2800">
                <a:latin typeface="+mn-lt"/>
              </a:rPr>
              <a:t>classification procedure</a:t>
            </a:r>
          </a:p>
          <a:p>
            <a:pPr lvl="1"/>
            <a:r>
              <a:rPr lang="en-US" sz="2400">
                <a:latin typeface="+mn-lt"/>
              </a:rPr>
              <a:t>1. A hypersphere is created around the unknown element, which contains </a:t>
            </a:r>
            <a:r>
              <a:rPr lang="en-US" sz="2400">
                <a:latin typeface="+mn-lt"/>
              </a:rPr>
              <a:t>exactly </a:t>
            </a:r>
            <a:r>
              <a:rPr lang="cs-CZ" sz="2400" i="1" smtClean="0">
                <a:latin typeface="+mn-lt"/>
              </a:rPr>
              <a:t>k</a:t>
            </a:r>
            <a:r>
              <a:rPr lang="en-US" sz="2400" smtClean="0">
                <a:latin typeface="+mn-lt"/>
              </a:rPr>
              <a:t> </a:t>
            </a:r>
            <a:r>
              <a:rPr lang="en-US" sz="2400">
                <a:latin typeface="+mn-lt"/>
              </a:rPr>
              <a:t>objects of the training set.</a:t>
            </a:r>
          </a:p>
          <a:p>
            <a:pPr lvl="1"/>
            <a:r>
              <a:rPr lang="en-US" sz="2400">
                <a:latin typeface="+mn-lt"/>
              </a:rPr>
              <a:t>2. We classify an unknown object into the group that is represented in the hypersphere by the largest number of objects. If the ranges of groups differ, we classify them into group </a:t>
            </a:r>
            <a:r>
              <a:rPr lang="en-US" sz="2400" i="1">
                <a:latin typeface="+mn-lt"/>
              </a:rPr>
              <a:t>i</a:t>
            </a:r>
            <a:r>
              <a:rPr lang="en-US" sz="2400">
                <a:latin typeface="+mn-lt"/>
              </a:rPr>
              <a:t>, for which the highest </a:t>
            </a:r>
            <a:r>
              <a:rPr lang="en-US" sz="2400" i="1">
                <a:latin typeface="+mn-lt"/>
              </a:rPr>
              <a:t>k</a:t>
            </a:r>
            <a:r>
              <a:rPr lang="en-US" sz="2400" i="1" baseline="-25000">
                <a:latin typeface="+mn-lt"/>
              </a:rPr>
              <a:t>i</a:t>
            </a:r>
            <a:r>
              <a:rPr lang="en-US" sz="2400">
                <a:latin typeface="+mn-lt"/>
              </a:rPr>
              <a:t> / </a:t>
            </a:r>
            <a:r>
              <a:rPr lang="en-US" sz="2400" i="1">
                <a:latin typeface="+mn-lt"/>
              </a:rPr>
              <a:t>n</a:t>
            </a:r>
            <a:r>
              <a:rPr lang="en-US" sz="2400" i="1" baseline="-25000">
                <a:latin typeface="+mn-lt"/>
              </a:rPr>
              <a:t>i</a:t>
            </a:r>
            <a:r>
              <a:rPr lang="en-US" sz="2400">
                <a:latin typeface="+mn-lt"/>
              </a:rPr>
              <a:t> ratio.</a:t>
            </a:r>
            <a:endParaRPr lang="cs-CZ" sz="24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23</a:t>
            </a:fld>
            <a:endParaRPr lang="cs-CZ"/>
          </a:p>
        </p:txBody>
      </p:sp>
    </p:spTree>
    <p:extLst>
      <p:ext uri="{BB962C8B-B14F-4D97-AF65-F5344CB8AC3E}">
        <p14:creationId xmlns:p14="http://schemas.microsoft.com/office/powerpoint/2010/main" val="23205776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latin typeface="+mn-lt"/>
              </a:rPr>
              <a:t>Logistic regression (logit analysis)</a:t>
            </a:r>
            <a:endParaRPr lang="cs-CZ">
              <a:latin typeface="+mn-lt"/>
            </a:endParaRPr>
          </a:p>
        </p:txBody>
      </p:sp>
      <p:sp>
        <p:nvSpPr>
          <p:cNvPr id="3" name="Zástupný symbol pro obsah 2"/>
          <p:cNvSpPr>
            <a:spLocks noGrp="1"/>
          </p:cNvSpPr>
          <p:nvPr>
            <p:ph idx="1"/>
          </p:nvPr>
        </p:nvSpPr>
        <p:spPr/>
        <p:txBody>
          <a:bodyPr/>
          <a:lstStyle/>
          <a:p>
            <a:r>
              <a:rPr lang="en-US" sz="2800">
                <a:latin typeface="+mn-lt"/>
              </a:rPr>
              <a:t>Categorical explanatory variable.</a:t>
            </a:r>
          </a:p>
          <a:p>
            <a:r>
              <a:rPr lang="en-US" sz="2800" smtClean="0">
                <a:latin typeface="+mn-lt"/>
              </a:rPr>
              <a:t>The </a:t>
            </a:r>
            <a:r>
              <a:rPr lang="en-US" sz="2800">
                <a:latin typeface="+mn-lt"/>
              </a:rPr>
              <a:t>dependent variable Y takes the values 0 and 1. The problem focuses on the prediction of the probability that the case belongs to one category of the dependent variable. If we </a:t>
            </a:r>
            <a:r>
              <a:rPr lang="en-US" sz="2800">
                <a:latin typeface="+mn-lt"/>
              </a:rPr>
              <a:t>know </a:t>
            </a:r>
            <a:r>
              <a:rPr lang="en-US" sz="2800" smtClean="0">
                <a:latin typeface="+mn-lt"/>
              </a:rPr>
              <a:t>P(Y </a:t>
            </a:r>
            <a:r>
              <a:rPr lang="en-US" sz="2800">
                <a:latin typeface="+mn-lt"/>
              </a:rPr>
              <a:t>= 1), then we also know the probability of the opposite phenomenon, ie P (Y = 0), because</a:t>
            </a:r>
          </a:p>
          <a:p>
            <a:pPr marL="857250" lvl="2" indent="0">
              <a:buNone/>
            </a:pPr>
            <a:r>
              <a:rPr lang="en-US" sz="2000">
                <a:latin typeface="+mn-lt"/>
              </a:rPr>
              <a:t>P (Y = 0) = 1 - P (Y = 1).</a:t>
            </a:r>
          </a:p>
          <a:p>
            <a:r>
              <a:rPr lang="en-US" sz="2800">
                <a:latin typeface="+mn-lt"/>
              </a:rPr>
              <a:t>The probability that Y = 1 can be modeled as</a:t>
            </a:r>
          </a:p>
          <a:p>
            <a:pPr marL="914400" lvl="2" indent="0">
              <a:buNone/>
            </a:pPr>
            <a:r>
              <a:rPr lang="en-US" sz="2000">
                <a:latin typeface="+mn-lt"/>
              </a:rPr>
              <a:t>P (Y = 1) = α + β</a:t>
            </a:r>
            <a:r>
              <a:rPr lang="en-US" sz="2000" baseline="-25000">
                <a:latin typeface="+mn-lt"/>
              </a:rPr>
              <a:t>1</a:t>
            </a:r>
            <a:r>
              <a:rPr lang="en-US" sz="2000">
                <a:latin typeface="+mn-lt"/>
              </a:rPr>
              <a:t>X</a:t>
            </a:r>
            <a:r>
              <a:rPr lang="en-US" sz="2000" baseline="-25000">
                <a:latin typeface="+mn-lt"/>
              </a:rPr>
              <a:t>1</a:t>
            </a:r>
            <a:r>
              <a:rPr lang="en-US" sz="2000">
                <a:latin typeface="+mn-lt"/>
              </a:rPr>
              <a:t> +… + β</a:t>
            </a:r>
            <a:r>
              <a:rPr lang="en-US" sz="2000" baseline="-25000">
                <a:latin typeface="+mn-lt"/>
              </a:rPr>
              <a:t>K</a:t>
            </a:r>
            <a:r>
              <a:rPr lang="en-US" sz="2000">
                <a:latin typeface="+mn-lt"/>
              </a:rPr>
              <a:t>X</a:t>
            </a:r>
            <a:r>
              <a:rPr lang="en-US" sz="2000" baseline="-25000">
                <a:latin typeface="+mn-lt"/>
              </a:rPr>
              <a:t>K</a:t>
            </a:r>
            <a:r>
              <a:rPr lang="en-US" sz="2000">
                <a:latin typeface="+mn-lt"/>
              </a:rPr>
              <a:t>.</a:t>
            </a:r>
          </a:p>
          <a:p>
            <a:r>
              <a:rPr lang="en-US" sz="2800">
                <a:latin typeface="+mn-lt"/>
              </a:rPr>
              <a:t>The </a:t>
            </a:r>
            <a:r>
              <a:rPr lang="cs-CZ" sz="2800" smtClean="0">
                <a:latin typeface="+mn-lt"/>
              </a:rPr>
              <a:t>odd</a:t>
            </a:r>
            <a:r>
              <a:rPr lang="en-US" sz="2800" smtClean="0">
                <a:latin typeface="+mn-lt"/>
              </a:rPr>
              <a:t> </a:t>
            </a:r>
            <a:r>
              <a:rPr lang="en-US" sz="2800">
                <a:latin typeface="+mn-lt"/>
              </a:rPr>
              <a:t>that Y = 1 is defined as the ratio of the probability that Y = 1 and the probability that Y ≠ 1, ie</a:t>
            </a:r>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24</a:t>
            </a:fld>
            <a:endParaRPr lang="cs-CZ"/>
          </a:p>
        </p:txBody>
      </p:sp>
      <p:sp>
        <p:nvSpPr>
          <p:cNvPr id="6" name="Rectangle 2"/>
          <p:cNvSpPr>
            <a:spLocks noChangeArrowheads="1"/>
          </p:cNvSpPr>
          <p:nvPr/>
        </p:nvSpPr>
        <p:spPr bwMode="auto">
          <a:xfrm>
            <a:off x="1654140" y="6227763"/>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452914537"/>
              </p:ext>
            </p:extLst>
          </p:nvPr>
        </p:nvGraphicFramePr>
        <p:xfrm>
          <a:off x="1762125" y="6227763"/>
          <a:ext cx="2711450" cy="654050"/>
        </p:xfrm>
        <a:graphic>
          <a:graphicData uri="http://schemas.openxmlformats.org/presentationml/2006/ole">
            <mc:AlternateContent xmlns:mc="http://schemas.openxmlformats.org/markup-compatibility/2006">
              <mc:Choice xmlns:v="urn:schemas-microsoft-com:vml" Requires="v">
                <p:oleObj spid="_x0000_s10248" name="Equation" r:id="rId3" imgW="2705040" imgH="647640" progId="Equation.DSMT4">
                  <p:embed/>
                </p:oleObj>
              </mc:Choice>
              <mc:Fallback>
                <p:oleObj name="Equation" r:id="rId3" imgW="2705040" imgH="647640" progId="Equation.DSMT4">
                  <p:embed/>
                  <p:pic>
                    <p:nvPicPr>
                      <p:cNvPr id="0" name="Object 1"/>
                      <p:cNvPicPr>
                        <a:picLocks noChangeAspect="1" noChangeArrowheads="1"/>
                      </p:cNvPicPr>
                      <p:nvPr/>
                    </p:nvPicPr>
                    <p:blipFill>
                      <a:blip r:embed="rId4"/>
                      <a:srcRect/>
                      <a:stretch>
                        <a:fillRect/>
                      </a:stretch>
                    </p:blipFill>
                    <p:spPr bwMode="auto">
                      <a:xfrm>
                        <a:off x="1762125" y="6227763"/>
                        <a:ext cx="2711450"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77160639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latin typeface="+mn-lt"/>
              </a:rPr>
              <a:t>Logistic regression (logit analysis)</a:t>
            </a:r>
            <a:endParaRPr lang="cs-CZ">
              <a:latin typeface="+mn-lt"/>
            </a:endParaRPr>
          </a:p>
        </p:txBody>
      </p:sp>
      <p:sp>
        <p:nvSpPr>
          <p:cNvPr id="3" name="Zástupný symbol pro obsah 2"/>
          <p:cNvSpPr>
            <a:spLocks noGrp="1"/>
          </p:cNvSpPr>
          <p:nvPr>
            <p:ph idx="1"/>
          </p:nvPr>
        </p:nvSpPr>
        <p:spPr/>
        <p:txBody>
          <a:bodyPr/>
          <a:lstStyle/>
          <a:p>
            <a:r>
              <a:rPr lang="cs-CZ" sz="2800" smtClean="0">
                <a:latin typeface="+mn-lt"/>
              </a:rPr>
              <a:t>Next</a:t>
            </a:r>
            <a:r>
              <a:rPr lang="en-US" sz="2800" smtClean="0">
                <a:latin typeface="+mn-lt"/>
              </a:rPr>
              <a:t> </a:t>
            </a:r>
            <a:r>
              <a:rPr lang="en-US" sz="2800">
                <a:latin typeface="+mn-lt"/>
              </a:rPr>
              <a:t>transformation is the logarithm of chance. This variable is called logit and is defined by a relation</a:t>
            </a:r>
          </a:p>
          <a:p>
            <a:endParaRPr lang="en-US" sz="2800">
              <a:latin typeface="+mn-lt"/>
            </a:endParaRPr>
          </a:p>
          <a:p>
            <a:r>
              <a:rPr lang="en-US" sz="2800">
                <a:latin typeface="+mn-lt"/>
              </a:rPr>
              <a:t>Logit values range from (−∞, + ∞). </a:t>
            </a:r>
            <a:r>
              <a:rPr lang="en-US" sz="2800">
                <a:latin typeface="+mn-lt"/>
              </a:rPr>
              <a:t>If </a:t>
            </a:r>
            <a:r>
              <a:rPr lang="en-US" sz="2800" smtClean="0">
                <a:latin typeface="+mn-lt"/>
              </a:rPr>
              <a:t>logit(Y</a:t>
            </a:r>
            <a:r>
              <a:rPr lang="en-US" sz="2800">
                <a:latin typeface="+mn-lt"/>
              </a:rPr>
              <a:t>) is used as a dependent variable, then the regression </a:t>
            </a:r>
            <a:r>
              <a:rPr lang="en-US" sz="2800">
                <a:latin typeface="+mn-lt"/>
              </a:rPr>
              <a:t>equation </a:t>
            </a:r>
            <a:r>
              <a:rPr lang="cs-CZ" sz="2800" smtClean="0">
                <a:latin typeface="+mn-lt"/>
              </a:rPr>
              <a:t>is</a:t>
            </a:r>
            <a:endParaRPr lang="en-US" sz="2800">
              <a:latin typeface="+mn-lt"/>
            </a:endParaRPr>
          </a:p>
          <a:p>
            <a:pPr marL="914400" lvl="2" indent="0">
              <a:buNone/>
            </a:pPr>
            <a:r>
              <a:rPr lang="en-US" sz="2000">
                <a:latin typeface="+mn-lt"/>
              </a:rPr>
              <a:t>logit (Y) = α + β</a:t>
            </a:r>
            <a:r>
              <a:rPr lang="en-US" sz="2000" baseline="-25000">
                <a:latin typeface="+mn-lt"/>
              </a:rPr>
              <a:t>1</a:t>
            </a:r>
            <a:r>
              <a:rPr lang="en-US" sz="2000">
                <a:latin typeface="+mn-lt"/>
              </a:rPr>
              <a:t>X</a:t>
            </a:r>
            <a:r>
              <a:rPr lang="en-US" sz="2000" baseline="-25000">
                <a:latin typeface="+mn-lt"/>
              </a:rPr>
              <a:t>1</a:t>
            </a:r>
            <a:r>
              <a:rPr lang="en-US" sz="2000">
                <a:latin typeface="+mn-lt"/>
              </a:rPr>
              <a:t> +… + β</a:t>
            </a:r>
            <a:r>
              <a:rPr lang="en-US" sz="2000" baseline="-25000">
                <a:latin typeface="+mn-lt"/>
              </a:rPr>
              <a:t>K</a:t>
            </a:r>
            <a:r>
              <a:rPr lang="en-US" sz="2000">
                <a:latin typeface="+mn-lt"/>
              </a:rPr>
              <a:t>X</a:t>
            </a:r>
            <a:r>
              <a:rPr lang="en-US" sz="2000" baseline="-25000">
                <a:latin typeface="+mn-lt"/>
              </a:rPr>
              <a:t>K</a:t>
            </a:r>
            <a:r>
              <a:rPr lang="en-US" sz="2000">
                <a:latin typeface="+mn-lt"/>
              </a:rPr>
              <a:t>.</a:t>
            </a:r>
          </a:p>
          <a:p>
            <a:r>
              <a:rPr lang="en-US" sz="2800">
                <a:latin typeface="+mn-lt"/>
              </a:rPr>
              <a:t>Logit can be converted back </a:t>
            </a:r>
            <a:r>
              <a:rPr lang="en-US" sz="2800">
                <a:latin typeface="+mn-lt"/>
              </a:rPr>
              <a:t>to </a:t>
            </a:r>
            <a:r>
              <a:rPr lang="cs-CZ" sz="2800" smtClean="0">
                <a:latin typeface="+mn-lt"/>
              </a:rPr>
              <a:t>odd</a:t>
            </a:r>
            <a:r>
              <a:rPr lang="en-US" sz="2800" smtClean="0">
                <a:latin typeface="+mn-lt"/>
              </a:rPr>
              <a:t> </a:t>
            </a:r>
            <a:r>
              <a:rPr lang="en-US" sz="2800">
                <a:latin typeface="+mn-lt"/>
              </a:rPr>
              <a:t>using an exponential function like</a:t>
            </a:r>
          </a:p>
          <a:p>
            <a:pPr marL="914400" lvl="2" indent="0">
              <a:buNone/>
            </a:pPr>
            <a:r>
              <a:rPr lang="cs-CZ" sz="2000" smtClean="0">
                <a:latin typeface="+mn-lt"/>
              </a:rPr>
              <a:t>odd</a:t>
            </a:r>
            <a:r>
              <a:rPr lang="en-US" sz="2000" smtClean="0">
                <a:latin typeface="+mn-lt"/>
              </a:rPr>
              <a:t>(Y </a:t>
            </a:r>
            <a:r>
              <a:rPr lang="en-US" sz="2000">
                <a:latin typeface="+mn-lt"/>
              </a:rPr>
              <a:t>= 1) = exp [logit (Y)] = exp (α </a:t>
            </a:r>
            <a:r>
              <a:rPr lang="en-US" sz="2000">
                <a:latin typeface="+mn-lt"/>
              </a:rPr>
              <a:t>+ </a:t>
            </a:r>
            <a:r>
              <a:rPr lang="en-US" sz="2000">
                <a:latin typeface="+mn-lt"/>
              </a:rPr>
              <a:t>β</a:t>
            </a:r>
            <a:r>
              <a:rPr lang="en-US" sz="2000" baseline="-25000">
                <a:latin typeface="+mn-lt"/>
              </a:rPr>
              <a:t>1</a:t>
            </a:r>
            <a:r>
              <a:rPr lang="en-US" sz="2000">
                <a:latin typeface="+mn-lt"/>
              </a:rPr>
              <a:t>X</a:t>
            </a:r>
            <a:r>
              <a:rPr lang="en-US" sz="2000" baseline="-25000">
                <a:latin typeface="+mn-lt"/>
              </a:rPr>
              <a:t>1</a:t>
            </a:r>
            <a:r>
              <a:rPr lang="en-US" sz="2000">
                <a:latin typeface="+mn-lt"/>
              </a:rPr>
              <a:t> +… + β</a:t>
            </a:r>
            <a:r>
              <a:rPr lang="en-US" sz="2000" baseline="-25000">
                <a:latin typeface="+mn-lt"/>
              </a:rPr>
              <a:t>K</a:t>
            </a:r>
            <a:r>
              <a:rPr lang="en-US" sz="2000">
                <a:latin typeface="+mn-lt"/>
              </a:rPr>
              <a:t>X</a:t>
            </a:r>
            <a:r>
              <a:rPr lang="en-US" sz="2000" baseline="-25000">
                <a:latin typeface="+mn-lt"/>
              </a:rPr>
              <a:t>K</a:t>
            </a:r>
            <a:r>
              <a:rPr lang="en-US" sz="2000" smtClean="0">
                <a:latin typeface="+mn-lt"/>
              </a:rPr>
              <a:t>)</a:t>
            </a:r>
            <a:endParaRPr lang="en-US" sz="2000">
              <a:latin typeface="+mn-lt"/>
            </a:endParaRPr>
          </a:p>
          <a:p>
            <a:r>
              <a:rPr lang="en-US" sz="2800">
                <a:latin typeface="+mn-lt"/>
              </a:rPr>
              <a:t>and back to probability using the relation</a:t>
            </a:r>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25</a:t>
            </a:fld>
            <a:endParaRPr lang="cs-CZ"/>
          </a:p>
        </p:txBody>
      </p:sp>
      <p:sp>
        <p:nvSpPr>
          <p:cNvPr id="6" name="Rectangle 2"/>
          <p:cNvSpPr>
            <a:spLocks noChangeArrowheads="1"/>
          </p:cNvSpPr>
          <p:nvPr/>
        </p:nvSpPr>
        <p:spPr bwMode="auto">
          <a:xfrm>
            <a:off x="1654140" y="6227763"/>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4" name="Rectangle 2"/>
          <p:cNvSpPr>
            <a:spLocks noChangeArrowheads="1"/>
          </p:cNvSpPr>
          <p:nvPr/>
        </p:nvSpPr>
        <p:spPr bwMode="auto">
          <a:xfrm>
            <a:off x="1394650" y="2044558"/>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8" name="Objekt 7"/>
          <p:cNvGraphicFramePr>
            <a:graphicFrameLocks noChangeAspect="1"/>
          </p:cNvGraphicFramePr>
          <p:nvPr>
            <p:extLst>
              <p:ext uri="{D42A27DB-BD31-4B8C-83A1-F6EECF244321}">
                <p14:modId xmlns:p14="http://schemas.microsoft.com/office/powerpoint/2010/main" val="3714515814"/>
              </p:ext>
            </p:extLst>
          </p:nvPr>
        </p:nvGraphicFramePr>
        <p:xfrm>
          <a:off x="1569311" y="2061918"/>
          <a:ext cx="2673350" cy="654050"/>
        </p:xfrm>
        <a:graphic>
          <a:graphicData uri="http://schemas.openxmlformats.org/presentationml/2006/ole">
            <mc:AlternateContent xmlns:mc="http://schemas.openxmlformats.org/markup-compatibility/2006">
              <mc:Choice xmlns:v="urn:schemas-microsoft-com:vml" Requires="v">
                <p:oleObj spid="_x0000_s11277" name="Equation" r:id="rId3" imgW="2679700" imgH="647700" progId="Equation.DSMT4">
                  <p:embed/>
                </p:oleObj>
              </mc:Choice>
              <mc:Fallback>
                <p:oleObj name="Equation" r:id="rId3" imgW="2679700" imgH="6477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9311" y="2061918"/>
                        <a:ext cx="2673350"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4"/>
          <p:cNvSpPr>
            <a:spLocks noChangeArrowheads="1"/>
          </p:cNvSpPr>
          <p:nvPr/>
        </p:nvSpPr>
        <p:spPr bwMode="auto">
          <a:xfrm>
            <a:off x="2157573" y="6138863"/>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0" name="Objekt 9"/>
          <p:cNvGraphicFramePr>
            <a:graphicFrameLocks noChangeAspect="1"/>
          </p:cNvGraphicFramePr>
          <p:nvPr>
            <p:extLst>
              <p:ext uri="{D42A27DB-BD31-4B8C-83A1-F6EECF244321}">
                <p14:modId xmlns:p14="http://schemas.microsoft.com/office/powerpoint/2010/main" val="885833379"/>
              </p:ext>
            </p:extLst>
          </p:nvPr>
        </p:nvGraphicFramePr>
        <p:xfrm>
          <a:off x="1572500" y="5787231"/>
          <a:ext cx="6115050" cy="1422400"/>
        </p:xfrm>
        <a:graphic>
          <a:graphicData uri="http://schemas.openxmlformats.org/presentationml/2006/ole">
            <mc:AlternateContent xmlns:mc="http://schemas.openxmlformats.org/markup-compatibility/2006">
              <mc:Choice xmlns:v="urn:schemas-microsoft-com:vml" Requires="v">
                <p:oleObj spid="_x0000_s11278" name="Equation" r:id="rId5" imgW="6108480" imgH="1422360" progId="Equation.DSMT4">
                  <p:embed/>
                </p:oleObj>
              </mc:Choice>
              <mc:Fallback>
                <p:oleObj name="Equation" r:id="rId5" imgW="6108480" imgH="1422360" progId="Equation.DSMT4">
                  <p:embed/>
                  <p:pic>
                    <p:nvPicPr>
                      <p:cNvPr id="0" name="Object 3"/>
                      <p:cNvPicPr>
                        <a:picLocks noChangeAspect="1" noChangeArrowheads="1"/>
                      </p:cNvPicPr>
                      <p:nvPr/>
                    </p:nvPicPr>
                    <p:blipFill>
                      <a:blip r:embed="rId6"/>
                      <a:srcRect/>
                      <a:stretch>
                        <a:fillRect/>
                      </a:stretch>
                    </p:blipFill>
                    <p:spPr bwMode="auto">
                      <a:xfrm>
                        <a:off x="1572500" y="5787231"/>
                        <a:ext cx="6115050" cy="142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5164169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a:latin typeface="+mn-lt"/>
              </a:rPr>
              <a:t>Neural networks</a:t>
            </a:r>
            <a:endParaRPr lang="en-US">
              <a:latin typeface="+mn-lt"/>
            </a:endParaRPr>
          </a:p>
        </p:txBody>
      </p:sp>
      <p:sp>
        <p:nvSpPr>
          <p:cNvPr id="3" name="Zástupný symbol pro obsah 2"/>
          <p:cNvSpPr>
            <a:spLocks noGrp="1"/>
          </p:cNvSpPr>
          <p:nvPr>
            <p:ph idx="1"/>
          </p:nvPr>
        </p:nvSpPr>
        <p:spPr>
          <a:xfrm>
            <a:off x="534988" y="1187532"/>
            <a:ext cx="9623425" cy="2798841"/>
          </a:xfrm>
        </p:spPr>
        <p:txBody>
          <a:bodyPr/>
          <a:lstStyle/>
          <a:p>
            <a:r>
              <a:rPr lang="en-US" smtClean="0">
                <a:latin typeface="+mn-lt"/>
              </a:rPr>
              <a:t>The </a:t>
            </a:r>
            <a:r>
              <a:rPr lang="en-US">
                <a:latin typeface="+mn-lt"/>
              </a:rPr>
              <a:t>basic building block of the nervous system is the nerve cell - neuron. The neuron is adapted to transmit signals so that, in addition to its own body, it has input and output transmission channels.</a:t>
            </a:r>
          </a:p>
          <a:p>
            <a:r>
              <a:rPr lang="en-US" smtClean="0">
                <a:latin typeface="+mn-lt"/>
              </a:rPr>
              <a:t>Scheme </a:t>
            </a:r>
            <a:r>
              <a:rPr lang="en-US">
                <a:latin typeface="+mn-lt"/>
              </a:rPr>
              <a:t>of a biological neuron</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26</a:t>
            </a:fld>
            <a:endParaRPr lang="cs-CZ"/>
          </a:p>
        </p:txBody>
      </p:sp>
      <p:pic>
        <p:nvPicPr>
          <p:cNvPr id="6" name="Obrázek 5" descr="The scheme of neuron (cell) and its components (AGH University of... |  Download Scientific Diagram"/>
          <p:cNvPicPr/>
          <p:nvPr/>
        </p:nvPicPr>
        <p:blipFill>
          <a:blip r:embed="rId2">
            <a:extLst>
              <a:ext uri="{28A0092B-C50C-407E-A947-70E740481C1C}">
                <a14:useLocalDpi xmlns:a14="http://schemas.microsoft.com/office/drawing/2010/main" val="0"/>
              </a:ext>
            </a:extLst>
          </a:blip>
          <a:srcRect/>
          <a:stretch>
            <a:fillRect/>
          </a:stretch>
        </p:blipFill>
        <p:spPr bwMode="auto">
          <a:xfrm>
            <a:off x="1558057" y="3986372"/>
            <a:ext cx="4740001" cy="3362897"/>
          </a:xfrm>
          <a:prstGeom prst="rect">
            <a:avLst/>
          </a:prstGeom>
          <a:noFill/>
          <a:ln>
            <a:noFill/>
          </a:ln>
        </p:spPr>
      </p:pic>
    </p:spTree>
    <p:extLst>
      <p:ext uri="{BB962C8B-B14F-4D97-AF65-F5344CB8AC3E}">
        <p14:creationId xmlns:p14="http://schemas.microsoft.com/office/powerpoint/2010/main" val="21407267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a:latin typeface="+mn-lt"/>
              </a:rPr>
              <a:t>Neural networks</a:t>
            </a:r>
            <a:endParaRPr lang="cs-CZ">
              <a:latin typeface="+mn-lt"/>
            </a:endParaRPr>
          </a:p>
        </p:txBody>
      </p:sp>
      <p:sp>
        <p:nvSpPr>
          <p:cNvPr id="3" name="Zástupný symbol pro obsah 2"/>
          <p:cNvSpPr>
            <a:spLocks noGrp="1"/>
          </p:cNvSpPr>
          <p:nvPr>
            <p:ph idx="1"/>
          </p:nvPr>
        </p:nvSpPr>
        <p:spPr/>
        <p:txBody>
          <a:bodyPr/>
          <a:lstStyle/>
          <a:p>
            <a:r>
              <a:rPr lang="en-US" smtClean="0">
                <a:latin typeface="+mn-lt"/>
              </a:rPr>
              <a:t>The </a:t>
            </a:r>
            <a:r>
              <a:rPr lang="en-US">
                <a:latin typeface="+mn-lt"/>
              </a:rPr>
              <a:t>basis of the mathematical model of a neural network is a formal neuron.</a:t>
            </a:r>
          </a:p>
          <a:p>
            <a:endParaRPr lang="en-US">
              <a:latin typeface="+mn-lt"/>
            </a:endParaRPr>
          </a:p>
          <a:p>
            <a:endParaRPr lang="cs-CZ" smtClean="0">
              <a:latin typeface="+mn-lt"/>
            </a:endParaRPr>
          </a:p>
          <a:p>
            <a:endParaRPr lang="cs-CZ">
              <a:latin typeface="+mn-lt"/>
            </a:endParaRPr>
          </a:p>
          <a:p>
            <a:endParaRPr lang="cs-CZ" smtClean="0">
              <a:latin typeface="+mn-lt"/>
            </a:endParaRPr>
          </a:p>
          <a:p>
            <a:endParaRPr lang="en-US">
              <a:latin typeface="+mn-lt"/>
            </a:endParaRPr>
          </a:p>
          <a:p>
            <a:pPr marL="0" indent="0">
              <a:buNone/>
            </a:pPr>
            <a:r>
              <a:rPr lang="en-US" smtClean="0">
                <a:latin typeface="+mn-lt"/>
              </a:rPr>
              <a:t>Neuron </a:t>
            </a:r>
            <a:r>
              <a:rPr lang="en-US">
                <a:latin typeface="+mn-lt"/>
              </a:rPr>
              <a:t>inputs (xi); </a:t>
            </a:r>
            <a:r>
              <a:rPr lang="en-US">
                <a:latin typeface="+mn-lt"/>
              </a:rPr>
              <a:t>Connection </a:t>
            </a:r>
            <a:r>
              <a:rPr lang="cs-CZ" smtClean="0">
                <a:latin typeface="+mn-lt"/>
              </a:rPr>
              <a:t>weights</a:t>
            </a:r>
            <a:r>
              <a:rPr lang="en-US" smtClean="0">
                <a:latin typeface="+mn-lt"/>
              </a:rPr>
              <a:t> </a:t>
            </a:r>
            <a:r>
              <a:rPr lang="en-US">
                <a:latin typeface="+mn-lt"/>
              </a:rPr>
              <a:t>(wi); Neuron threshold (</a:t>
            </a:r>
            <a:r>
              <a:rPr lang="en-US">
                <a:latin typeface="+mn-lt"/>
              </a:rPr>
              <a:t>x0w0</a:t>
            </a:r>
            <a:r>
              <a:rPr lang="en-US" smtClean="0">
                <a:latin typeface="+mn-lt"/>
              </a:rPr>
              <a:t>)</a:t>
            </a:r>
            <a:r>
              <a:rPr lang="cs-CZ" smtClean="0">
                <a:latin typeface="+mn-lt"/>
              </a:rPr>
              <a:t>; </a:t>
            </a:r>
            <a:r>
              <a:rPr lang="en-US" smtClean="0">
                <a:latin typeface="+mn-lt"/>
              </a:rPr>
              <a:t>Neuron int</a:t>
            </a:r>
            <a:r>
              <a:rPr lang="cs-CZ" smtClean="0">
                <a:latin typeface="+mn-lt"/>
              </a:rPr>
              <a:t>ernal</a:t>
            </a:r>
            <a:r>
              <a:rPr lang="en-US" smtClean="0">
                <a:latin typeface="+mn-lt"/>
              </a:rPr>
              <a:t> </a:t>
            </a:r>
            <a:r>
              <a:rPr lang="en-US">
                <a:latin typeface="+mn-lt"/>
              </a:rPr>
              <a:t>potential (ξ</a:t>
            </a:r>
            <a:r>
              <a:rPr lang="en-US">
                <a:latin typeface="+mn-lt"/>
              </a:rPr>
              <a:t>); </a:t>
            </a:r>
            <a:r>
              <a:rPr lang="cs-CZ" smtClean="0">
                <a:latin typeface="+mn-lt"/>
              </a:rPr>
              <a:t>Transfer</a:t>
            </a:r>
            <a:r>
              <a:rPr lang="en-US" smtClean="0">
                <a:latin typeface="+mn-lt"/>
              </a:rPr>
              <a:t> </a:t>
            </a:r>
            <a:r>
              <a:rPr lang="en-US">
                <a:latin typeface="+mn-lt"/>
              </a:rPr>
              <a:t>function </a:t>
            </a:r>
            <a:r>
              <a:rPr lang="en-US">
                <a:latin typeface="+mn-lt"/>
              </a:rPr>
              <a:t>(</a:t>
            </a:r>
            <a:r>
              <a:rPr lang="en-US" smtClean="0">
                <a:latin typeface="+mn-lt"/>
              </a:rPr>
              <a:t>f(ξ</a:t>
            </a:r>
            <a:r>
              <a:rPr lang="en-US">
                <a:latin typeface="+mn-lt"/>
              </a:rPr>
              <a:t>))</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27</a:t>
            </a:fld>
            <a:endParaRPr lang="cs-CZ"/>
          </a:p>
        </p:txBody>
      </p:sp>
      <p:pic>
        <p:nvPicPr>
          <p:cNvPr id="6" name="Obrázek 5" descr="schema%20neuronu"/>
          <p:cNvPicPr/>
          <p:nvPr/>
        </p:nvPicPr>
        <p:blipFill>
          <a:blip r:embed="rId2" cstate="print">
            <a:extLst>
              <a:ext uri="{28A0092B-C50C-407E-A947-70E740481C1C}">
                <a14:useLocalDpi xmlns:a14="http://schemas.microsoft.com/office/drawing/2010/main" val="0"/>
              </a:ext>
            </a:extLst>
          </a:blip>
          <a:srcRect l="713" t="1106" r="713" b="1106"/>
          <a:stretch>
            <a:fillRect/>
          </a:stretch>
        </p:blipFill>
        <p:spPr bwMode="auto">
          <a:xfrm>
            <a:off x="1609261" y="2303400"/>
            <a:ext cx="4349750" cy="2823404"/>
          </a:xfrm>
          <a:prstGeom prst="rect">
            <a:avLst/>
          </a:prstGeom>
          <a:noFill/>
          <a:ln>
            <a:noFill/>
          </a:ln>
        </p:spPr>
      </p:pic>
    </p:spTree>
    <p:extLst>
      <p:ext uri="{BB962C8B-B14F-4D97-AF65-F5344CB8AC3E}">
        <p14:creationId xmlns:p14="http://schemas.microsoft.com/office/powerpoint/2010/main" val="7449743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a:latin typeface="+mn-lt"/>
              </a:rPr>
              <a:t>Neural networks</a:t>
            </a:r>
            <a:endParaRPr lang="cs-CZ">
              <a:latin typeface="+mn-lt"/>
            </a:endParaRPr>
          </a:p>
        </p:txBody>
      </p:sp>
      <p:sp>
        <p:nvSpPr>
          <p:cNvPr id="3" name="Zástupný symbol pro obsah 2"/>
          <p:cNvSpPr>
            <a:spLocks noGrp="1"/>
          </p:cNvSpPr>
          <p:nvPr>
            <p:ph idx="1"/>
          </p:nvPr>
        </p:nvSpPr>
        <p:spPr>
          <a:xfrm>
            <a:off x="236306" y="1187532"/>
            <a:ext cx="10161141" cy="5567281"/>
          </a:xfrm>
        </p:spPr>
        <p:txBody>
          <a:bodyPr/>
          <a:lstStyle/>
          <a:p>
            <a:r>
              <a:rPr lang="en-US" sz="2800" smtClean="0">
                <a:latin typeface="+mn-lt"/>
              </a:rPr>
              <a:t>The </a:t>
            </a:r>
            <a:r>
              <a:rPr lang="cs-CZ" sz="2800" b="1" smtClean="0">
                <a:latin typeface="+mn-lt"/>
              </a:rPr>
              <a:t>n</a:t>
            </a:r>
            <a:r>
              <a:rPr lang="en-US" sz="2800" b="1" smtClean="0">
                <a:latin typeface="+mn-lt"/>
              </a:rPr>
              <a:t>eural </a:t>
            </a:r>
            <a:r>
              <a:rPr lang="en-US" sz="2800" b="1">
                <a:latin typeface="+mn-lt"/>
              </a:rPr>
              <a:t>network topology</a:t>
            </a:r>
            <a:r>
              <a:rPr lang="en-US" sz="2800">
                <a:latin typeface="+mn-lt"/>
              </a:rPr>
              <a:t> refers to the specific location of individual neurons and their interconnections. The topology of artificial neural networks is usually arranged in layers. According to the position of the layer in the network, the layers and the neurons located in them are then divided into:</a:t>
            </a:r>
          </a:p>
          <a:p>
            <a:pPr lvl="1"/>
            <a:r>
              <a:rPr lang="en-US" sz="2400" smtClean="0">
                <a:latin typeface="+mn-lt"/>
              </a:rPr>
              <a:t>input</a:t>
            </a:r>
            <a:endParaRPr lang="en-US" sz="2400">
              <a:latin typeface="+mn-lt"/>
            </a:endParaRPr>
          </a:p>
          <a:p>
            <a:pPr lvl="1"/>
            <a:r>
              <a:rPr lang="en-US" sz="2400" smtClean="0">
                <a:latin typeface="+mn-lt"/>
              </a:rPr>
              <a:t>hidden</a:t>
            </a:r>
            <a:endParaRPr lang="en-US" sz="2400">
              <a:latin typeface="+mn-lt"/>
            </a:endParaRPr>
          </a:p>
          <a:p>
            <a:pPr lvl="1"/>
            <a:r>
              <a:rPr lang="en-US" sz="2400" smtClean="0">
                <a:latin typeface="+mn-lt"/>
              </a:rPr>
              <a:t>output</a:t>
            </a:r>
            <a:endParaRPr lang="en-US" sz="24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28</a:t>
            </a:fld>
            <a:endParaRPr lang="cs-CZ"/>
          </a:p>
        </p:txBody>
      </p:sp>
      <p:pic>
        <p:nvPicPr>
          <p:cNvPr id="7" name="Obrázek 6" descr="http://i.iinfo.cz/images/49/biologicky-inspirovane-5-2-prev.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25144" y="3463262"/>
            <a:ext cx="4575239" cy="3754755"/>
          </a:xfrm>
          <a:prstGeom prst="rect">
            <a:avLst/>
          </a:prstGeom>
          <a:noFill/>
          <a:ln>
            <a:noFill/>
          </a:ln>
        </p:spPr>
      </p:pic>
    </p:spTree>
    <p:extLst>
      <p:ext uri="{BB962C8B-B14F-4D97-AF65-F5344CB8AC3E}">
        <p14:creationId xmlns:p14="http://schemas.microsoft.com/office/powerpoint/2010/main" val="26458213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a:latin typeface="+mn-lt"/>
              </a:rPr>
              <a:t>Neural networks</a:t>
            </a:r>
            <a:endParaRPr lang="cs-CZ">
              <a:latin typeface="+mn-lt"/>
            </a:endParaRPr>
          </a:p>
        </p:txBody>
      </p:sp>
      <p:sp>
        <p:nvSpPr>
          <p:cNvPr id="3" name="Zástupný symbol pro obsah 2"/>
          <p:cNvSpPr>
            <a:spLocks noGrp="1"/>
          </p:cNvSpPr>
          <p:nvPr>
            <p:ph idx="1"/>
          </p:nvPr>
        </p:nvSpPr>
        <p:spPr>
          <a:xfrm>
            <a:off x="236306" y="1187532"/>
            <a:ext cx="10161141" cy="5567281"/>
          </a:xfrm>
        </p:spPr>
        <p:txBody>
          <a:bodyPr/>
          <a:lstStyle/>
          <a:p>
            <a:r>
              <a:rPr lang="en-US" sz="2800" smtClean="0">
                <a:latin typeface="+mn-lt"/>
              </a:rPr>
              <a:t>The </a:t>
            </a:r>
            <a:r>
              <a:rPr lang="en-US" sz="2800">
                <a:latin typeface="+mn-lt"/>
              </a:rPr>
              <a:t>input layer is used to input the signal from the environment and divide it into neurons of the next layer. The output layer is used to transmit output signals from the neural network to the environment. </a:t>
            </a:r>
            <a:r>
              <a:rPr lang="en-US" sz="2800">
                <a:latin typeface="+mn-lt"/>
              </a:rPr>
              <a:t>All </a:t>
            </a:r>
            <a:r>
              <a:rPr lang="en-US" sz="2800" smtClean="0">
                <a:latin typeface="+mn-lt"/>
              </a:rPr>
              <a:t>intermediate </a:t>
            </a:r>
            <a:r>
              <a:rPr lang="en-US" sz="2800">
                <a:latin typeface="+mn-lt"/>
              </a:rPr>
              <a:t>layers are referred to as hidden layers. Their task is to increase the approximation capabilities of the network as a whole.</a:t>
            </a:r>
          </a:p>
          <a:p>
            <a:r>
              <a:rPr lang="en-US" sz="2800">
                <a:latin typeface="+mn-lt"/>
              </a:rPr>
              <a:t>There is no unambiguous recommendation for the design of a neural network topology, it is usually necessary to proceed from a series of experiments.</a:t>
            </a:r>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29</a:t>
            </a:fld>
            <a:endParaRPr lang="cs-CZ"/>
          </a:p>
        </p:txBody>
      </p:sp>
    </p:spTree>
    <p:extLst>
      <p:ext uri="{BB962C8B-B14F-4D97-AF65-F5344CB8AC3E}">
        <p14:creationId xmlns:p14="http://schemas.microsoft.com/office/powerpoint/2010/main" val="1507980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mtClean="0">
                <a:latin typeface="+mn-lt"/>
              </a:rPr>
              <a:t>Bankruptcy </a:t>
            </a:r>
            <a:r>
              <a:rPr lang="en-US">
                <a:latin typeface="+mn-lt"/>
              </a:rPr>
              <a:t>of the company</a:t>
            </a:r>
            <a:endParaRPr lang="cs-CZ">
              <a:latin typeface="+mn-lt"/>
            </a:endParaRPr>
          </a:p>
        </p:txBody>
      </p:sp>
      <p:sp>
        <p:nvSpPr>
          <p:cNvPr id="3" name="Zástupný symbol pro obsah 2"/>
          <p:cNvSpPr>
            <a:spLocks noGrp="1"/>
          </p:cNvSpPr>
          <p:nvPr>
            <p:ph idx="1"/>
          </p:nvPr>
        </p:nvSpPr>
        <p:spPr/>
        <p:txBody>
          <a:bodyPr/>
          <a:lstStyle/>
          <a:p>
            <a:r>
              <a:rPr lang="cs-CZ" sz="2800" smtClean="0">
                <a:latin typeface="+mn-lt"/>
              </a:rPr>
              <a:t>„</a:t>
            </a:r>
            <a:r>
              <a:rPr lang="en-GB" sz="2800" smtClean="0">
                <a:latin typeface="+mn-lt"/>
              </a:rPr>
              <a:t>Insolvency Act</a:t>
            </a:r>
            <a:r>
              <a:rPr lang="cs-CZ" sz="2800" smtClean="0">
                <a:latin typeface="+mn-lt"/>
              </a:rPr>
              <a:t>“</a:t>
            </a:r>
            <a:r>
              <a:rPr lang="en-GB" sz="2800" smtClean="0">
                <a:latin typeface="+mn-lt"/>
              </a:rPr>
              <a:t> </a:t>
            </a:r>
            <a:r>
              <a:rPr lang="en-GB" sz="2800">
                <a:latin typeface="+mn-lt"/>
              </a:rPr>
              <a:t>defines </a:t>
            </a:r>
            <a:r>
              <a:rPr lang="en-GB" sz="2800" smtClean="0">
                <a:latin typeface="+mn-lt"/>
              </a:rPr>
              <a:t>that </a:t>
            </a:r>
            <a:r>
              <a:rPr lang="en-GB" sz="2800">
                <a:latin typeface="+mn-lt"/>
              </a:rPr>
              <a:t>a debtor is bankrupt if it has:</a:t>
            </a:r>
            <a:endParaRPr lang="cs-CZ" sz="2800">
              <a:latin typeface="+mn-lt"/>
            </a:endParaRPr>
          </a:p>
          <a:p>
            <a:pPr lvl="1"/>
            <a:r>
              <a:rPr lang="en-GB" sz="2400">
                <a:latin typeface="+mn-lt"/>
              </a:rPr>
              <a:t>multiple </a:t>
            </a:r>
            <a:r>
              <a:rPr lang="en-GB" sz="2400" smtClean="0">
                <a:latin typeface="+mn-lt"/>
              </a:rPr>
              <a:t>creditors</a:t>
            </a:r>
            <a:r>
              <a:rPr lang="cs-CZ" sz="2400" smtClean="0">
                <a:latin typeface="+mn-lt"/>
              </a:rPr>
              <a:t> and</a:t>
            </a:r>
            <a:endParaRPr lang="cs-CZ" sz="2400">
              <a:latin typeface="+mn-lt"/>
            </a:endParaRPr>
          </a:p>
          <a:p>
            <a:pPr lvl="1"/>
            <a:r>
              <a:rPr lang="en-GB" sz="2400">
                <a:latin typeface="+mn-lt"/>
              </a:rPr>
              <a:t>monetary liabilities </a:t>
            </a:r>
            <a:r>
              <a:rPr lang="en-GB" sz="2400" smtClean="0">
                <a:latin typeface="+mn-lt"/>
              </a:rPr>
              <a:t>30 </a:t>
            </a:r>
            <a:r>
              <a:rPr lang="en-GB" sz="2400">
                <a:latin typeface="+mn-lt"/>
              </a:rPr>
              <a:t>days after the due </a:t>
            </a:r>
            <a:r>
              <a:rPr lang="en-GB" sz="2400" smtClean="0">
                <a:latin typeface="+mn-lt"/>
              </a:rPr>
              <a:t>date</a:t>
            </a:r>
            <a:r>
              <a:rPr lang="cs-CZ" sz="2400" smtClean="0">
                <a:latin typeface="+mn-lt"/>
              </a:rPr>
              <a:t> and</a:t>
            </a:r>
            <a:endParaRPr lang="cs-CZ" sz="2400">
              <a:latin typeface="+mn-lt"/>
            </a:endParaRPr>
          </a:p>
          <a:p>
            <a:pPr lvl="1"/>
            <a:r>
              <a:rPr lang="en-GB" sz="2400">
                <a:latin typeface="+mn-lt"/>
              </a:rPr>
              <a:t>is unable to meet these obligations.</a:t>
            </a:r>
            <a:endParaRPr lang="cs-CZ" sz="2400">
              <a:latin typeface="+mn-lt"/>
            </a:endParaRPr>
          </a:p>
          <a:p>
            <a:r>
              <a:rPr lang="cs-CZ" sz="2800" err="1" smtClean="0">
                <a:latin typeface="+mn-lt"/>
              </a:rPr>
              <a:t>Next</a:t>
            </a:r>
            <a:r>
              <a:rPr lang="cs-CZ" sz="2800" smtClean="0">
                <a:latin typeface="+mn-lt"/>
              </a:rPr>
              <a:t>, </a:t>
            </a:r>
            <a:r>
              <a:rPr lang="cs-CZ" sz="2800" err="1" smtClean="0">
                <a:latin typeface="+mn-lt"/>
              </a:rPr>
              <a:t>it</a:t>
            </a:r>
            <a:r>
              <a:rPr lang="en-GB" sz="2800" smtClean="0">
                <a:latin typeface="+mn-lt"/>
              </a:rPr>
              <a:t> </a:t>
            </a:r>
            <a:r>
              <a:rPr lang="en-GB" sz="2800">
                <a:latin typeface="+mn-lt"/>
              </a:rPr>
              <a:t>specifies that a debtor is unable to meet its financial obligations if:</a:t>
            </a:r>
            <a:endParaRPr lang="cs-CZ" sz="2800">
              <a:latin typeface="+mn-lt"/>
            </a:endParaRPr>
          </a:p>
          <a:p>
            <a:pPr lvl="1"/>
            <a:r>
              <a:rPr lang="en-GB" sz="2400">
                <a:latin typeface="+mn-lt"/>
              </a:rPr>
              <a:t>has ceased to pay a substantial part of its financial obligations; or</a:t>
            </a:r>
            <a:endParaRPr lang="cs-CZ" sz="2400">
              <a:latin typeface="+mn-lt"/>
            </a:endParaRPr>
          </a:p>
          <a:p>
            <a:pPr lvl="1"/>
            <a:r>
              <a:rPr lang="en-GB" sz="2400">
                <a:latin typeface="+mn-lt"/>
              </a:rPr>
              <a:t>fails to meet them for more than 3 months after the due date, or</a:t>
            </a:r>
            <a:endParaRPr lang="cs-CZ" sz="2400">
              <a:latin typeface="+mn-lt"/>
            </a:endParaRPr>
          </a:p>
          <a:p>
            <a:pPr lvl="1"/>
            <a:r>
              <a:rPr lang="en-GB" sz="2400">
                <a:latin typeface="+mn-lt"/>
              </a:rPr>
              <a:t>it is not possible to obtain satisfaction of any of the outstanding claims against the debtor by enforcement or execution; </a:t>
            </a:r>
            <a:r>
              <a:rPr lang="en-GB" sz="2400" smtClean="0">
                <a:latin typeface="+mn-lt"/>
              </a:rPr>
              <a:t>or</a:t>
            </a:r>
            <a:r>
              <a:rPr lang="cs-CZ" sz="2400" smtClean="0">
                <a:latin typeface="+mn-lt"/>
              </a:rPr>
              <a:t> ...</a:t>
            </a:r>
            <a:endParaRPr lang="cs-CZ" sz="2400">
              <a:latin typeface="+mn-lt"/>
            </a:endParaRPr>
          </a:p>
          <a:p>
            <a:r>
              <a:rPr lang="cs-CZ" sz="2800" err="1" smtClean="0">
                <a:latin typeface="+mn-lt"/>
              </a:rPr>
              <a:t>Next</a:t>
            </a:r>
            <a:r>
              <a:rPr lang="cs-CZ" sz="2800" smtClean="0">
                <a:latin typeface="+mn-lt"/>
              </a:rPr>
              <a:t>, </a:t>
            </a:r>
            <a:r>
              <a:rPr lang="cs-CZ" sz="2800" err="1" smtClean="0">
                <a:latin typeface="+mn-lt"/>
              </a:rPr>
              <a:t>it</a:t>
            </a:r>
            <a:r>
              <a:rPr lang="cs-CZ" sz="2800" smtClean="0">
                <a:latin typeface="+mn-lt"/>
              </a:rPr>
              <a:t> </a:t>
            </a:r>
            <a:r>
              <a:rPr lang="en-GB" sz="2800" smtClean="0">
                <a:latin typeface="+mn-lt"/>
              </a:rPr>
              <a:t>extends </a:t>
            </a:r>
            <a:r>
              <a:rPr lang="en-GB" sz="2800">
                <a:latin typeface="+mn-lt"/>
              </a:rPr>
              <a:t>the definition of insolvency to </a:t>
            </a:r>
            <a:r>
              <a:rPr lang="en-GB" sz="2800" i="1">
                <a:latin typeface="+mn-lt"/>
              </a:rPr>
              <a:t>over-indebtedness</a:t>
            </a:r>
            <a:r>
              <a:rPr lang="en-GB" sz="2800">
                <a:latin typeface="+mn-lt"/>
              </a:rPr>
              <a:t>. According to the law, over-indebtedness is when the debtor has more creditors and the sum of his liabilities exceeds the value of his assets</a:t>
            </a:r>
            <a:r>
              <a:rPr lang="en-GB" sz="2800" smtClean="0">
                <a:latin typeface="+mn-lt"/>
              </a:rPr>
              <a:t>.</a:t>
            </a:r>
            <a:endParaRPr lang="cs-CZ" sz="28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4476075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latin typeface="+mn-lt"/>
              </a:rPr>
              <a:t>Neural networks - learning</a:t>
            </a:r>
            <a:endParaRPr lang="cs-CZ">
              <a:latin typeface="+mn-lt"/>
            </a:endParaRPr>
          </a:p>
        </p:txBody>
      </p:sp>
      <p:sp>
        <p:nvSpPr>
          <p:cNvPr id="3" name="Zástupný symbol pro obsah 2"/>
          <p:cNvSpPr>
            <a:spLocks noGrp="1"/>
          </p:cNvSpPr>
          <p:nvPr>
            <p:ph idx="1"/>
          </p:nvPr>
        </p:nvSpPr>
        <p:spPr/>
        <p:txBody>
          <a:bodyPr/>
          <a:lstStyle/>
          <a:p>
            <a:r>
              <a:rPr lang="en-US" sz="2400" smtClean="0">
                <a:latin typeface="+mn-lt"/>
              </a:rPr>
              <a:t>The </a:t>
            </a:r>
            <a:r>
              <a:rPr lang="en-US" sz="2400">
                <a:latin typeface="+mn-lt"/>
              </a:rPr>
              <a:t>learning process is a process in which the adjustable parameters of the neural network are modified in order to achieve a match between the outputs of the modeled problem and the outputs of the neural network. Usually, the learning process focuses on adapting the weights of the connection between neurons, </a:t>
            </a:r>
            <a:r>
              <a:rPr lang="en-US" sz="2400">
                <a:latin typeface="+mn-lt"/>
              </a:rPr>
              <a:t>sometimes </a:t>
            </a:r>
            <a:r>
              <a:rPr lang="en-US" sz="2400" smtClean="0">
                <a:latin typeface="+mn-lt"/>
              </a:rPr>
              <a:t>even </a:t>
            </a:r>
            <a:r>
              <a:rPr lang="en-US" sz="2400">
                <a:latin typeface="+mn-lt"/>
              </a:rPr>
              <a:t>the steepness of activation functions or changing the structure of the network.</a:t>
            </a:r>
          </a:p>
          <a:p>
            <a:r>
              <a:rPr lang="en-US" sz="2400">
                <a:latin typeface="+mn-lt"/>
              </a:rPr>
              <a:t>In the case of </a:t>
            </a:r>
            <a:r>
              <a:rPr lang="en-US" sz="2400">
                <a:latin typeface="+mn-lt"/>
              </a:rPr>
              <a:t>the </a:t>
            </a:r>
            <a:r>
              <a:rPr lang="cs-CZ" sz="2400" smtClean="0">
                <a:latin typeface="+mn-lt"/>
              </a:rPr>
              <a:t>supervised learning</a:t>
            </a:r>
            <a:r>
              <a:rPr lang="en-US" sz="2400" smtClean="0">
                <a:latin typeface="+mn-lt"/>
              </a:rPr>
              <a:t>, </a:t>
            </a:r>
            <a:r>
              <a:rPr lang="en-US" sz="2400">
                <a:latin typeface="+mn-lt"/>
              </a:rPr>
              <a:t>the required outputs are compared with the actual outputs of the network. During the learning process, the synaptic weights (or other parameters) are modified to achieve the highest possible match between the desired and actual output. During the learning process, the minimum of the error function E (w) is sought, which is defined as the sum of the partial errors of the </a:t>
            </a:r>
            <a:r>
              <a:rPr lang="en-US" sz="2400">
                <a:latin typeface="+mn-lt"/>
              </a:rPr>
              <a:t>network </a:t>
            </a:r>
            <a:r>
              <a:rPr lang="en-US" sz="2400" smtClean="0">
                <a:latin typeface="+mn-lt"/>
              </a:rPr>
              <a:t>E</a:t>
            </a:r>
            <a:r>
              <a:rPr lang="en-US" sz="2400" baseline="-25000" smtClean="0">
                <a:latin typeface="+mn-lt"/>
              </a:rPr>
              <a:t>k</a:t>
            </a:r>
            <a:r>
              <a:rPr lang="en-US" sz="2400" smtClean="0">
                <a:latin typeface="+mn-lt"/>
              </a:rPr>
              <a:t>(w</a:t>
            </a:r>
            <a:r>
              <a:rPr lang="en-US" sz="2400">
                <a:latin typeface="+mn-lt"/>
              </a:rPr>
              <a:t>) with respect to the individual training patterns (</a:t>
            </a:r>
            <a:r>
              <a:rPr lang="en-US" sz="2400">
                <a:latin typeface="+mn-lt"/>
              </a:rPr>
              <a:t>k</a:t>
            </a:r>
            <a:r>
              <a:rPr lang="en-US" sz="2400" smtClean="0">
                <a:latin typeface="+mn-lt"/>
              </a:rPr>
              <a:t>).</a:t>
            </a:r>
            <a:r>
              <a:rPr lang="cs-CZ" sz="2400" smtClean="0">
                <a:latin typeface="+mn-lt"/>
              </a:rPr>
              <a:t> </a:t>
            </a:r>
            <a:r>
              <a:rPr lang="en-US" sz="2400" smtClean="0">
                <a:latin typeface="+mn-lt"/>
              </a:rPr>
              <a:t>The </a:t>
            </a:r>
            <a:r>
              <a:rPr lang="en-US" sz="2400">
                <a:latin typeface="+mn-lt"/>
              </a:rPr>
              <a:t>goal of learning is to minimize the error of the </a:t>
            </a:r>
            <a:r>
              <a:rPr lang="en-US" sz="2400">
                <a:latin typeface="+mn-lt"/>
              </a:rPr>
              <a:t>network </a:t>
            </a:r>
            <a:r>
              <a:rPr lang="en-US" sz="2400" smtClean="0">
                <a:latin typeface="+mn-lt"/>
              </a:rPr>
              <a:t>E(w).</a:t>
            </a:r>
            <a:endParaRPr lang="en-US" sz="24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30</a:t>
            </a:fld>
            <a:endParaRPr lang="cs-CZ"/>
          </a:p>
        </p:txBody>
      </p:sp>
    </p:spTree>
    <p:extLst>
      <p:ext uri="{BB962C8B-B14F-4D97-AF65-F5344CB8AC3E}">
        <p14:creationId xmlns:p14="http://schemas.microsoft.com/office/powerpoint/2010/main" val="27686938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latin typeface="+mn-lt"/>
              </a:rPr>
              <a:t>Neural networks</a:t>
            </a:r>
            <a:endParaRPr lang="cs-CZ">
              <a:latin typeface="+mn-lt"/>
            </a:endParaRPr>
          </a:p>
        </p:txBody>
      </p:sp>
      <p:sp>
        <p:nvSpPr>
          <p:cNvPr id="3" name="Zástupný symbol pro obsah 2"/>
          <p:cNvSpPr>
            <a:spLocks noGrp="1"/>
          </p:cNvSpPr>
          <p:nvPr>
            <p:ph idx="1"/>
          </p:nvPr>
        </p:nvSpPr>
        <p:spPr>
          <a:xfrm>
            <a:off x="184935" y="1187532"/>
            <a:ext cx="10325527" cy="5567281"/>
          </a:xfrm>
        </p:spPr>
        <p:txBody>
          <a:bodyPr/>
          <a:lstStyle/>
          <a:p>
            <a:r>
              <a:rPr lang="en-US" sz="2800" smtClean="0">
                <a:latin typeface="+mn-lt"/>
              </a:rPr>
              <a:t>The </a:t>
            </a:r>
            <a:r>
              <a:rPr lang="en-US" sz="2800">
                <a:latin typeface="+mn-lt"/>
              </a:rPr>
              <a:t>most commonly used algorithm for learning neural networks is </a:t>
            </a:r>
            <a:r>
              <a:rPr lang="en-US" sz="2800">
                <a:latin typeface="+mn-lt"/>
              </a:rPr>
              <a:t>the </a:t>
            </a:r>
            <a:r>
              <a:rPr lang="en-US" sz="2800" b="1" smtClean="0">
                <a:latin typeface="+mn-lt"/>
              </a:rPr>
              <a:t>Backpropagation algorithm</a:t>
            </a:r>
            <a:r>
              <a:rPr lang="en-US" sz="2800" smtClean="0">
                <a:latin typeface="+mn-lt"/>
              </a:rPr>
              <a:t>. </a:t>
            </a:r>
            <a:r>
              <a:rPr lang="en-US" sz="2800">
                <a:latin typeface="+mn-lt"/>
              </a:rPr>
              <a:t>It works in such a way that the evaluated solution is compared with the expected one and thus a network error is detected. Based on this, it is calculated by how much the weights of the neurons (or other parameters) are to be changed in order to reduce this error as much as possible.</a:t>
            </a:r>
          </a:p>
          <a:p>
            <a:r>
              <a:rPr lang="en-US" sz="2800">
                <a:latin typeface="+mn-lt"/>
              </a:rPr>
              <a:t>Problems associated with the application of neural networks</a:t>
            </a:r>
          </a:p>
          <a:p>
            <a:pPr lvl="1"/>
            <a:r>
              <a:rPr lang="en-US" sz="2400" smtClean="0">
                <a:latin typeface="+mn-lt"/>
              </a:rPr>
              <a:t>Choice </a:t>
            </a:r>
            <a:r>
              <a:rPr lang="en-US" sz="2400">
                <a:latin typeface="+mn-lt"/>
              </a:rPr>
              <a:t>of topology. The network architecture should correspond to the complexity of the solved problem, a small network cannot solve a complicated problem. Rich rich topology may make it possible to find a global minimum of the error function, but the computational complexity of the adaptation increases.</a:t>
            </a:r>
          </a:p>
          <a:p>
            <a:pPr lvl="1"/>
            <a:r>
              <a:rPr lang="en-US" sz="2400" smtClean="0">
                <a:latin typeface="+mn-lt"/>
              </a:rPr>
              <a:t>Selection </a:t>
            </a:r>
            <a:r>
              <a:rPr lang="en-US" sz="2400">
                <a:latin typeface="+mn-lt"/>
              </a:rPr>
              <a:t>of parameters. In addition to the network topology, it is necessary to determine a number of other parameters, such as the steepness of activation functions, learning speed, to determine the length of training.</a:t>
            </a:r>
            <a:endParaRPr lang="cs-CZ" sz="24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31</a:t>
            </a:fld>
            <a:endParaRPr lang="cs-CZ"/>
          </a:p>
        </p:txBody>
      </p:sp>
    </p:spTree>
    <p:extLst>
      <p:ext uri="{BB962C8B-B14F-4D97-AF65-F5344CB8AC3E}">
        <p14:creationId xmlns:p14="http://schemas.microsoft.com/office/powerpoint/2010/main" val="16044782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z="4000">
                <a:latin typeface="+mn-lt"/>
              </a:rPr>
              <a:t>Classification trees and classification forests</a:t>
            </a:r>
          </a:p>
        </p:txBody>
      </p:sp>
      <p:sp>
        <p:nvSpPr>
          <p:cNvPr id="3" name="Zástupný symbol pro obsah 2"/>
          <p:cNvSpPr>
            <a:spLocks noGrp="1"/>
          </p:cNvSpPr>
          <p:nvPr>
            <p:ph idx="1"/>
          </p:nvPr>
        </p:nvSpPr>
        <p:spPr>
          <a:xfrm>
            <a:off x="534988" y="1187532"/>
            <a:ext cx="9800814" cy="5567281"/>
          </a:xfrm>
        </p:spPr>
        <p:txBody>
          <a:bodyPr/>
          <a:lstStyle/>
          <a:p>
            <a:endParaRPr lang="en-US">
              <a:latin typeface="+mn-lt"/>
            </a:endParaRPr>
          </a:p>
          <a:p>
            <a:r>
              <a:rPr lang="en-US">
                <a:latin typeface="+mn-lt"/>
              </a:rPr>
              <a:t>The </a:t>
            </a:r>
            <a:r>
              <a:rPr lang="en-US" b="1">
                <a:latin typeface="+mn-lt"/>
              </a:rPr>
              <a:t>classification tree</a:t>
            </a:r>
            <a:r>
              <a:rPr lang="en-US">
                <a:latin typeface="+mn-lt"/>
              </a:rPr>
              <a:t> model can be described by a tree graph, which consists of nodes and oriented edges. In each nonterminal node, the tree branches, from the node the edges lead to two or more child nodes. The most common is binary branching based on the value of one character. The observations according to the values of the predictors proceed from the root node through the branches in nonterminal nodes to some terminal node - the leaf. One of the classes is assigned to the terminal node and at the same time to the observation that belongs to it.</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32</a:t>
            </a:fld>
            <a:endParaRPr lang="cs-CZ"/>
          </a:p>
        </p:txBody>
      </p:sp>
    </p:spTree>
    <p:extLst>
      <p:ext uri="{BB962C8B-B14F-4D97-AF65-F5344CB8AC3E}">
        <p14:creationId xmlns:p14="http://schemas.microsoft.com/office/powerpoint/2010/main" val="23193402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z="4000">
                <a:latin typeface="+mn-lt"/>
              </a:rPr>
              <a:t>Classification trees and classification forests</a:t>
            </a: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33</a:t>
            </a:fld>
            <a:endParaRPr lang="cs-CZ"/>
          </a:p>
        </p:txBody>
      </p:sp>
      <p:pic>
        <p:nvPicPr>
          <p:cNvPr id="6" name="Obrázek 5"/>
          <p:cNvPicPr/>
          <p:nvPr/>
        </p:nvPicPr>
        <p:blipFill>
          <a:blip r:embed="rId2">
            <a:extLst>
              <a:ext uri="{28A0092B-C50C-407E-A947-70E740481C1C}">
                <a14:useLocalDpi xmlns:a14="http://schemas.microsoft.com/office/drawing/2010/main" val="0"/>
              </a:ext>
            </a:extLst>
          </a:blip>
          <a:srcRect/>
          <a:stretch>
            <a:fillRect/>
          </a:stretch>
        </p:blipFill>
        <p:spPr bwMode="auto">
          <a:xfrm>
            <a:off x="575300" y="1282081"/>
            <a:ext cx="8794731" cy="5726731"/>
          </a:xfrm>
          <a:prstGeom prst="rect">
            <a:avLst/>
          </a:prstGeom>
          <a:noFill/>
          <a:ln>
            <a:noFill/>
          </a:ln>
        </p:spPr>
      </p:pic>
    </p:spTree>
    <p:extLst>
      <p:ext uri="{BB962C8B-B14F-4D97-AF65-F5344CB8AC3E}">
        <p14:creationId xmlns:p14="http://schemas.microsoft.com/office/powerpoint/2010/main" val="1676083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z="4000">
                <a:latin typeface="+mn-lt"/>
              </a:rPr>
              <a:t>Classification trees and classification forests</a:t>
            </a:r>
          </a:p>
        </p:txBody>
      </p:sp>
      <p:sp>
        <p:nvSpPr>
          <p:cNvPr id="3" name="Zástupný symbol pro obsah 2"/>
          <p:cNvSpPr>
            <a:spLocks noGrp="1"/>
          </p:cNvSpPr>
          <p:nvPr>
            <p:ph idx="1"/>
          </p:nvPr>
        </p:nvSpPr>
        <p:spPr>
          <a:xfrm>
            <a:off x="534988" y="1187532"/>
            <a:ext cx="9800814" cy="5567281"/>
          </a:xfrm>
        </p:spPr>
        <p:txBody>
          <a:bodyPr/>
          <a:lstStyle/>
          <a:p>
            <a:r>
              <a:rPr lang="en-US">
                <a:latin typeface="+mn-lt"/>
              </a:rPr>
              <a:t>Advantages and disadvantages of classification trees</a:t>
            </a:r>
          </a:p>
          <a:p>
            <a:pPr lvl="1"/>
            <a:r>
              <a:rPr lang="en-US">
                <a:latin typeface="+mn-lt"/>
              </a:rPr>
              <a:t>Classification trees affect the relationships between different types </a:t>
            </a:r>
            <a:r>
              <a:rPr lang="en-US">
                <a:latin typeface="+mn-lt"/>
              </a:rPr>
              <a:t>of </a:t>
            </a:r>
            <a:r>
              <a:rPr lang="cs-CZ" smtClean="0">
                <a:latin typeface="+mn-lt"/>
              </a:rPr>
              <a:t>indicators</a:t>
            </a:r>
            <a:r>
              <a:rPr lang="en-US" smtClean="0">
                <a:latin typeface="+mn-lt"/>
              </a:rPr>
              <a:t>, </a:t>
            </a:r>
            <a:r>
              <a:rPr lang="en-US">
                <a:latin typeface="+mn-lt"/>
              </a:rPr>
              <a:t>nonlinear dependencies, interactions of variables and dependencies, which have different forms in different parts of space. Compared to classical parametric methods, they often achieve comparable accuracy, but at the same time provide clearer and more illustrative models.</a:t>
            </a:r>
          </a:p>
          <a:p>
            <a:pPr lvl="1"/>
            <a:r>
              <a:rPr lang="en-US">
                <a:latin typeface="+mn-lt"/>
              </a:rPr>
              <a:t>The disadvantage of trees is that they are usually very unstable - often there are many different trees for one </a:t>
            </a:r>
            <a:r>
              <a:rPr lang="en-US">
                <a:latin typeface="+mn-lt"/>
              </a:rPr>
              <a:t>input </a:t>
            </a:r>
            <a:r>
              <a:rPr lang="cs-CZ" smtClean="0">
                <a:latin typeface="+mn-lt"/>
              </a:rPr>
              <a:t>data</a:t>
            </a:r>
            <a:r>
              <a:rPr lang="en-US" smtClean="0">
                <a:latin typeface="+mn-lt"/>
              </a:rPr>
              <a:t> </a:t>
            </a:r>
            <a:r>
              <a:rPr lang="en-US">
                <a:latin typeface="+mn-lt"/>
              </a:rPr>
              <a:t>with approximately the same error, and with a small change in data or input parameters, the resulting tree can change significantly.</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34</a:t>
            </a:fld>
            <a:endParaRPr lang="cs-CZ"/>
          </a:p>
        </p:txBody>
      </p:sp>
    </p:spTree>
    <p:extLst>
      <p:ext uri="{BB962C8B-B14F-4D97-AF65-F5344CB8AC3E}">
        <p14:creationId xmlns:p14="http://schemas.microsoft.com/office/powerpoint/2010/main" val="10646888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z="4000">
                <a:latin typeface="+mn-lt"/>
              </a:rPr>
              <a:t>Classification trees and classification forests</a:t>
            </a:r>
          </a:p>
        </p:txBody>
      </p:sp>
      <p:sp>
        <p:nvSpPr>
          <p:cNvPr id="3" name="Zástupný symbol pro obsah 2"/>
          <p:cNvSpPr>
            <a:spLocks noGrp="1"/>
          </p:cNvSpPr>
          <p:nvPr>
            <p:ph idx="1"/>
          </p:nvPr>
        </p:nvSpPr>
        <p:spPr>
          <a:xfrm>
            <a:off x="534988" y="1187532"/>
            <a:ext cx="9800814" cy="5567281"/>
          </a:xfrm>
        </p:spPr>
        <p:txBody>
          <a:bodyPr/>
          <a:lstStyle/>
          <a:p>
            <a:r>
              <a:rPr lang="en-US" sz="2800" smtClean="0">
                <a:latin typeface="+mn-lt"/>
              </a:rPr>
              <a:t>A </a:t>
            </a:r>
            <a:r>
              <a:rPr lang="en-US" sz="2800" b="1">
                <a:latin typeface="+mn-lt"/>
              </a:rPr>
              <a:t>classification forest </a:t>
            </a:r>
            <a:r>
              <a:rPr lang="en-US" sz="2800">
                <a:latin typeface="+mn-lt"/>
              </a:rPr>
              <a:t>is a classification model whose classification function is given by a combination of classification functions of a certain number of classification trees.</a:t>
            </a:r>
          </a:p>
          <a:p>
            <a:r>
              <a:rPr lang="en-US" sz="2800">
                <a:latin typeface="+mn-lt"/>
              </a:rPr>
              <a:t>¿How to grow more trees based on the training set? If a repeatedly selected algorithm with the same input parameters is applied to one data, the output is always the same tree.</a:t>
            </a:r>
          </a:p>
          <a:p>
            <a:r>
              <a:rPr lang="en-US" sz="2800">
                <a:latin typeface="+mn-lt"/>
              </a:rPr>
              <a:t>Advantages and disadvantages of classification forests</a:t>
            </a:r>
          </a:p>
          <a:p>
            <a:pPr lvl="1"/>
            <a:r>
              <a:rPr lang="en-US" sz="2400">
                <a:latin typeface="+mn-lt"/>
              </a:rPr>
              <a:t>Classification forests represent an improvement of methods based on classification trees. Significant refinement of the models is achieved with a slight increase in computational complexity.</a:t>
            </a:r>
          </a:p>
          <a:p>
            <a:pPr lvl="1"/>
            <a:r>
              <a:rPr lang="en-US" sz="2400">
                <a:latin typeface="+mn-lt"/>
              </a:rPr>
              <a:t>The disadvantage of forests over trees is the loss of clarity. A forest made up of tens or hundreds of trees is (like a neural network) a "black box."</a:t>
            </a:r>
            <a:endParaRPr lang="cs-CZ" sz="24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35</a:t>
            </a:fld>
            <a:endParaRPr lang="cs-CZ"/>
          </a:p>
        </p:txBody>
      </p:sp>
    </p:spTree>
    <p:extLst>
      <p:ext uri="{BB962C8B-B14F-4D97-AF65-F5344CB8AC3E}">
        <p14:creationId xmlns:p14="http://schemas.microsoft.com/office/powerpoint/2010/main" val="8334947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mtClean="0">
                <a:latin typeface="+mn-lt"/>
              </a:rPr>
              <a:t>Financial </a:t>
            </a:r>
            <a:r>
              <a:rPr lang="en-US">
                <a:latin typeface="+mn-lt"/>
              </a:rPr>
              <a:t>distress of the company</a:t>
            </a:r>
            <a:endParaRPr lang="cs-CZ">
              <a:latin typeface="+mn-lt"/>
            </a:endParaRPr>
          </a:p>
        </p:txBody>
      </p:sp>
      <p:sp>
        <p:nvSpPr>
          <p:cNvPr id="3" name="Zástupný symbol pro obsah 2"/>
          <p:cNvSpPr>
            <a:spLocks noGrp="1"/>
          </p:cNvSpPr>
          <p:nvPr>
            <p:ph idx="1"/>
          </p:nvPr>
        </p:nvSpPr>
        <p:spPr/>
        <p:txBody>
          <a:bodyPr/>
          <a:lstStyle/>
          <a:p>
            <a:r>
              <a:rPr lang="en-GB" sz="2800">
                <a:latin typeface="+mn-lt"/>
              </a:rPr>
              <a:t>The criterion of financial distress is defined in the literature in various ways, often based on losses lasting a certain period of time (whether operational or total); non-payment of dividends on preference shares; default on bonds; large-scale redundancies; capital restructuring; accumulated losses or negative cash flow</a:t>
            </a:r>
            <a:r>
              <a:rPr lang="en-GB" sz="2800" smtClean="0">
                <a:latin typeface="+mn-lt"/>
              </a:rPr>
              <a:t>.</a:t>
            </a:r>
            <a:endParaRPr lang="cs-CZ" sz="2800" smtClean="0">
              <a:latin typeface="+mn-lt"/>
            </a:endParaRPr>
          </a:p>
          <a:p>
            <a:r>
              <a:rPr lang="en-GB" sz="2800" err="1">
                <a:latin typeface="+mn-lt"/>
              </a:rPr>
              <a:t>Synek</a:t>
            </a:r>
            <a:r>
              <a:rPr lang="en-GB" sz="2800">
                <a:latin typeface="+mn-lt"/>
              </a:rPr>
              <a:t> (1996) lists three situations in which a company can be described as threatened by financial distress.</a:t>
            </a:r>
            <a:endParaRPr lang="cs-CZ" sz="2800">
              <a:latin typeface="+mn-lt"/>
            </a:endParaRPr>
          </a:p>
          <a:p>
            <a:pPr lvl="1"/>
            <a:r>
              <a:rPr lang="en-GB" sz="2400">
                <a:latin typeface="+mn-lt"/>
              </a:rPr>
              <a:t>The company is loss-making and insolvent for a long time.</a:t>
            </a:r>
            <a:endParaRPr lang="cs-CZ" sz="2400">
              <a:latin typeface="+mn-lt"/>
            </a:endParaRPr>
          </a:p>
          <a:p>
            <a:pPr lvl="1"/>
            <a:r>
              <a:rPr lang="en-GB" sz="2400">
                <a:latin typeface="+mn-lt"/>
              </a:rPr>
              <a:t>The company is characterized by partial serious problems, in particular a decline in the volume of output, the emergence of an </a:t>
            </a:r>
            <a:r>
              <a:rPr lang="en-GB" sz="2400" err="1" smtClean="0">
                <a:latin typeface="+mn-lt"/>
              </a:rPr>
              <a:t>unfavo</a:t>
            </a:r>
            <a:r>
              <a:rPr lang="cs-CZ" sz="2400" smtClean="0">
                <a:latin typeface="+mn-lt"/>
              </a:rPr>
              <a:t>u</a:t>
            </a:r>
            <a:r>
              <a:rPr lang="en-GB" sz="2400" err="1" smtClean="0">
                <a:latin typeface="+mn-lt"/>
              </a:rPr>
              <a:t>rable</a:t>
            </a:r>
            <a:r>
              <a:rPr lang="en-GB" sz="2400" smtClean="0">
                <a:latin typeface="+mn-lt"/>
              </a:rPr>
              <a:t> </a:t>
            </a:r>
            <a:r>
              <a:rPr lang="en-GB" sz="2400">
                <a:latin typeface="+mn-lt"/>
              </a:rPr>
              <a:t>social </a:t>
            </a:r>
            <a:r>
              <a:rPr lang="en-GB" sz="2400" smtClean="0">
                <a:latin typeface="+mn-lt"/>
              </a:rPr>
              <a:t>climate, </a:t>
            </a:r>
            <a:r>
              <a:rPr lang="en-GB" sz="2400">
                <a:latin typeface="+mn-lt"/>
              </a:rPr>
              <a:t>permanent insolvency.</a:t>
            </a:r>
            <a:endParaRPr lang="cs-CZ" sz="2400">
              <a:latin typeface="+mn-lt"/>
            </a:endParaRPr>
          </a:p>
          <a:p>
            <a:pPr lvl="1"/>
            <a:r>
              <a:rPr lang="en-GB" sz="2400">
                <a:latin typeface="+mn-lt"/>
              </a:rPr>
              <a:t>The company appears to be successful, but due to extreme growth, it constantly faces a lack of capital</a:t>
            </a:r>
            <a:r>
              <a:rPr lang="en-GB" sz="2400" smtClean="0">
                <a:latin typeface="+mn-lt"/>
              </a:rPr>
              <a:t>.</a:t>
            </a:r>
            <a:endParaRPr lang="cs-CZ" sz="240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10114580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mtClean="0">
                <a:latin typeface="+mn-lt"/>
              </a:rPr>
              <a:t>Financial </a:t>
            </a:r>
            <a:r>
              <a:rPr lang="en-US">
                <a:latin typeface="+mn-lt"/>
              </a:rPr>
              <a:t>distress of the company</a:t>
            </a:r>
            <a:endParaRPr lang="cs-CZ">
              <a:latin typeface="+mn-lt"/>
            </a:endParaRPr>
          </a:p>
        </p:txBody>
      </p:sp>
      <p:sp>
        <p:nvSpPr>
          <p:cNvPr id="3" name="Zástupný symbol pro obsah 2"/>
          <p:cNvSpPr>
            <a:spLocks noGrp="1"/>
          </p:cNvSpPr>
          <p:nvPr>
            <p:ph idx="1"/>
          </p:nvPr>
        </p:nvSpPr>
        <p:spPr/>
        <p:txBody>
          <a:bodyPr/>
          <a:lstStyle/>
          <a:p>
            <a:r>
              <a:rPr lang="en-GB" err="1">
                <a:latin typeface="+mn-lt"/>
              </a:rPr>
              <a:t>Valach</a:t>
            </a:r>
            <a:r>
              <a:rPr lang="en-GB">
                <a:latin typeface="+mn-lt"/>
              </a:rPr>
              <a:t> (1999) divides the causes of financial distress into internal (caused by a bad decision within the company) and external (given by factors existing independently of the actions of persons associated with the company). </a:t>
            </a:r>
            <a:endParaRPr lang="cs-CZ" smtClean="0">
              <a:latin typeface="+mn-lt"/>
            </a:endParaRPr>
          </a:p>
          <a:p>
            <a:r>
              <a:rPr lang="en-GB" smtClean="0">
                <a:latin typeface="+mn-lt"/>
              </a:rPr>
              <a:t>Marek </a:t>
            </a:r>
            <a:r>
              <a:rPr lang="en-GB">
                <a:latin typeface="+mn-lt"/>
              </a:rPr>
              <a:t>(2006) divides financial distress into two forms:</a:t>
            </a:r>
            <a:endParaRPr lang="cs-CZ">
              <a:latin typeface="+mn-lt"/>
            </a:endParaRPr>
          </a:p>
          <a:p>
            <a:pPr lvl="1"/>
            <a:r>
              <a:rPr lang="en-GB">
                <a:latin typeface="+mn-lt"/>
              </a:rPr>
              <a:t>Relative, which occurs when the company is unable to meet all its payables by the due date.</a:t>
            </a:r>
            <a:endParaRPr lang="cs-CZ">
              <a:latin typeface="+mn-lt"/>
            </a:endParaRPr>
          </a:p>
          <a:p>
            <a:pPr lvl="1"/>
            <a:r>
              <a:rPr lang="en-GB">
                <a:latin typeface="+mn-lt"/>
              </a:rPr>
              <a:t>Absolute, </a:t>
            </a:r>
            <a:r>
              <a:rPr lang="en-GB" err="1" smtClean="0">
                <a:latin typeface="+mn-lt"/>
              </a:rPr>
              <a:t>ie</a:t>
            </a:r>
            <a:r>
              <a:rPr lang="cs-CZ" smtClean="0">
                <a:latin typeface="+mn-lt"/>
              </a:rPr>
              <a:t>.</a:t>
            </a:r>
            <a:r>
              <a:rPr lang="en-GB" smtClean="0">
                <a:latin typeface="+mn-lt"/>
              </a:rPr>
              <a:t> </a:t>
            </a:r>
            <a:r>
              <a:rPr lang="en-GB">
                <a:latin typeface="+mn-lt"/>
              </a:rPr>
              <a:t>the situation when the value of the company's liabilities exceeds the value of its assets.</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41242425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mtClean="0">
                <a:latin typeface="+mn-lt"/>
              </a:rPr>
              <a:t>Financial </a:t>
            </a:r>
            <a:r>
              <a:rPr lang="en-US">
                <a:latin typeface="+mn-lt"/>
              </a:rPr>
              <a:t>distress of the company</a:t>
            </a:r>
            <a:endParaRPr lang="cs-CZ">
              <a:latin typeface="+mn-lt"/>
            </a:endParaRPr>
          </a:p>
        </p:txBody>
      </p:sp>
      <p:sp>
        <p:nvSpPr>
          <p:cNvPr id="3" name="Zástupný symbol pro obsah 2"/>
          <p:cNvSpPr>
            <a:spLocks noGrp="1"/>
          </p:cNvSpPr>
          <p:nvPr>
            <p:ph idx="1"/>
          </p:nvPr>
        </p:nvSpPr>
        <p:spPr/>
        <p:txBody>
          <a:bodyPr/>
          <a:lstStyle/>
          <a:p>
            <a:r>
              <a:rPr lang="en-GB" sz="2800" err="1">
                <a:latin typeface="+mn-lt"/>
              </a:rPr>
              <a:t>Grünwald</a:t>
            </a:r>
            <a:r>
              <a:rPr lang="en-GB" sz="2800">
                <a:latin typeface="+mn-lt"/>
              </a:rPr>
              <a:t> (2001) defines financial distress as undermining financial health, with financial health being determined by the current state of corporate finance. Financial distress is the opposite extreme of a company's financial condition, such as complete financial health. </a:t>
            </a:r>
            <a:endParaRPr lang="cs-CZ" sz="2800" smtClean="0">
              <a:latin typeface="+mn-lt"/>
            </a:endParaRPr>
          </a:p>
          <a:p>
            <a:r>
              <a:rPr lang="en-GB" sz="2800" smtClean="0">
                <a:latin typeface="+mn-lt"/>
              </a:rPr>
              <a:t>A </a:t>
            </a:r>
            <a:r>
              <a:rPr lang="en-GB" sz="2800">
                <a:latin typeface="+mn-lt"/>
              </a:rPr>
              <a:t>financially sound company does not show signs of a financial threat to its continued existence. It can be assumed that there will be no insolvency or over-indebtedness in the foreseeable future (at least within a year). A company is in financial distress when it has such serious payment difficulties that cannot be resolved without radical changes in operating or financial activities. </a:t>
            </a:r>
            <a:endParaRPr lang="cs-CZ" sz="2800" smtClean="0">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29359095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z="4000">
                <a:latin typeface="+mn-lt"/>
              </a:rPr>
              <a:t>Classification methods</a:t>
            </a:r>
          </a:p>
        </p:txBody>
      </p:sp>
      <p:sp>
        <p:nvSpPr>
          <p:cNvPr id="3" name="Zástupný symbol pro obsah 2"/>
          <p:cNvSpPr>
            <a:spLocks noGrp="1"/>
          </p:cNvSpPr>
          <p:nvPr>
            <p:ph idx="1"/>
          </p:nvPr>
        </p:nvSpPr>
        <p:spPr/>
        <p:txBody>
          <a:bodyPr/>
          <a:lstStyle/>
          <a:p>
            <a:r>
              <a:rPr lang="en-US" smtClean="0">
                <a:latin typeface="+mn-lt"/>
              </a:rPr>
              <a:t>The </a:t>
            </a:r>
            <a:r>
              <a:rPr lang="en-US">
                <a:latin typeface="+mn-lt"/>
              </a:rPr>
              <a:t>aim is to determine the functional relationship between the dependent variable and the vector of the independent variables based on a sample of existing observations.</a:t>
            </a:r>
          </a:p>
          <a:p>
            <a:endParaRPr lang="en-US">
              <a:latin typeface="+mn-lt"/>
            </a:endParaRPr>
          </a:p>
          <a:p>
            <a:r>
              <a:rPr lang="en-US">
                <a:latin typeface="+mn-lt"/>
              </a:rPr>
              <a:t>regression x classification</a:t>
            </a:r>
          </a:p>
          <a:p>
            <a:endParaRPr lang="en-US">
              <a:latin typeface="+mn-lt"/>
            </a:endParaRPr>
          </a:p>
          <a:p>
            <a:r>
              <a:rPr lang="en-US">
                <a:latin typeface="+mn-lt"/>
              </a:rPr>
              <a:t>Classification: </a:t>
            </a:r>
            <a:endParaRPr lang="cs-CZ" smtClean="0">
              <a:latin typeface="+mn-lt"/>
            </a:endParaRPr>
          </a:p>
          <a:p>
            <a:pPr lvl="1"/>
            <a:r>
              <a:rPr lang="cs-CZ" err="1" smtClean="0">
                <a:latin typeface="+mn-lt"/>
              </a:rPr>
              <a:t>supervised</a:t>
            </a:r>
            <a:r>
              <a:rPr lang="cs-CZ" smtClean="0">
                <a:latin typeface="+mn-lt"/>
              </a:rPr>
              <a:t> </a:t>
            </a:r>
            <a:r>
              <a:rPr lang="en-US" smtClean="0">
                <a:latin typeface="+mn-lt"/>
              </a:rPr>
              <a:t>learning x </a:t>
            </a:r>
            <a:r>
              <a:rPr lang="cs-CZ" err="1" smtClean="0">
                <a:latin typeface="+mn-lt"/>
              </a:rPr>
              <a:t>unsupervised</a:t>
            </a:r>
            <a:r>
              <a:rPr lang="cs-CZ" smtClean="0">
                <a:latin typeface="+mn-lt"/>
              </a:rPr>
              <a:t> </a:t>
            </a:r>
            <a:r>
              <a:rPr lang="en-US" smtClean="0">
                <a:latin typeface="+mn-lt"/>
              </a:rPr>
              <a:t>learning</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0269198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000" err="1">
                <a:latin typeface="+mn-lt"/>
              </a:rPr>
              <a:t>Creation</a:t>
            </a:r>
            <a:r>
              <a:rPr lang="cs-CZ" sz="4000">
                <a:latin typeface="+mn-lt"/>
              </a:rPr>
              <a:t> </a:t>
            </a:r>
            <a:r>
              <a:rPr lang="cs-CZ" sz="4000" err="1">
                <a:latin typeface="+mn-lt"/>
              </a:rPr>
              <a:t>of</a:t>
            </a:r>
            <a:r>
              <a:rPr lang="cs-CZ" sz="4000">
                <a:latin typeface="+mn-lt"/>
              </a:rPr>
              <a:t> a </a:t>
            </a:r>
            <a:r>
              <a:rPr lang="cs-CZ" sz="4000" err="1">
                <a:latin typeface="+mn-lt"/>
              </a:rPr>
              <a:t>classification</a:t>
            </a:r>
            <a:r>
              <a:rPr lang="cs-CZ" sz="4000">
                <a:latin typeface="+mn-lt"/>
              </a:rPr>
              <a:t> </a:t>
            </a:r>
            <a:r>
              <a:rPr lang="cs-CZ" sz="4000" smtClean="0">
                <a:latin typeface="+mn-lt"/>
              </a:rPr>
              <a:t>model</a:t>
            </a:r>
            <a:endParaRPr lang="cs-CZ">
              <a:latin typeface="+mn-lt"/>
            </a:endParaRPr>
          </a:p>
        </p:txBody>
      </p:sp>
      <p:sp>
        <p:nvSpPr>
          <p:cNvPr id="3" name="Zástupný symbol pro obsah 2"/>
          <p:cNvSpPr>
            <a:spLocks noGrp="1"/>
          </p:cNvSpPr>
          <p:nvPr>
            <p:ph idx="1"/>
          </p:nvPr>
        </p:nvSpPr>
        <p:spPr/>
        <p:txBody>
          <a:bodyPr/>
          <a:lstStyle/>
          <a:p>
            <a:r>
              <a:rPr lang="cs-CZ" sz="2800" err="1" smtClean="0">
                <a:latin typeface="+mn-lt"/>
              </a:rPr>
              <a:t>Phase</a:t>
            </a:r>
            <a:r>
              <a:rPr lang="cs-CZ" sz="2800">
                <a:latin typeface="+mn-lt"/>
              </a:rPr>
              <a:t>:</a:t>
            </a:r>
          </a:p>
          <a:p>
            <a:pPr lvl="1"/>
            <a:r>
              <a:rPr lang="cs-CZ" sz="2400" err="1" smtClean="0">
                <a:latin typeface="+mn-lt"/>
              </a:rPr>
              <a:t>training</a:t>
            </a:r>
            <a:r>
              <a:rPr lang="cs-CZ" sz="2400" smtClean="0">
                <a:latin typeface="+mn-lt"/>
              </a:rPr>
              <a:t> </a:t>
            </a:r>
            <a:r>
              <a:rPr lang="cs-CZ" sz="2400">
                <a:latin typeface="+mn-lt"/>
              </a:rPr>
              <a:t>= </a:t>
            </a:r>
            <a:r>
              <a:rPr lang="cs-CZ" sz="2400" err="1">
                <a:latin typeface="+mn-lt"/>
              </a:rPr>
              <a:t>creation</a:t>
            </a:r>
            <a:r>
              <a:rPr lang="cs-CZ" sz="2400">
                <a:latin typeface="+mn-lt"/>
              </a:rPr>
              <a:t> </a:t>
            </a:r>
            <a:r>
              <a:rPr lang="cs-CZ" sz="2400" err="1">
                <a:latin typeface="+mn-lt"/>
              </a:rPr>
              <a:t>of</a:t>
            </a:r>
            <a:r>
              <a:rPr lang="cs-CZ" sz="2400">
                <a:latin typeface="+mn-lt"/>
              </a:rPr>
              <a:t> a </a:t>
            </a:r>
            <a:r>
              <a:rPr lang="cs-CZ" sz="2400" err="1">
                <a:latin typeface="+mn-lt"/>
              </a:rPr>
              <a:t>classification</a:t>
            </a:r>
            <a:r>
              <a:rPr lang="cs-CZ" sz="2400">
                <a:latin typeface="+mn-lt"/>
              </a:rPr>
              <a:t> model </a:t>
            </a:r>
            <a:r>
              <a:rPr lang="cs-CZ" sz="2400" err="1">
                <a:latin typeface="+mn-lt"/>
              </a:rPr>
              <a:t>based</a:t>
            </a:r>
            <a:r>
              <a:rPr lang="cs-CZ" sz="2400">
                <a:latin typeface="+mn-lt"/>
              </a:rPr>
              <a:t> on a </a:t>
            </a:r>
            <a:r>
              <a:rPr lang="cs-CZ" sz="2400" err="1">
                <a:latin typeface="+mn-lt"/>
              </a:rPr>
              <a:t>training</a:t>
            </a:r>
            <a:r>
              <a:rPr lang="cs-CZ" sz="2400">
                <a:latin typeface="+mn-lt"/>
              </a:rPr>
              <a:t> </a:t>
            </a:r>
            <a:r>
              <a:rPr lang="cs-CZ" sz="2400" smtClean="0">
                <a:latin typeface="+mn-lt"/>
              </a:rPr>
              <a:t>sample</a:t>
            </a:r>
            <a:endParaRPr lang="cs-CZ" sz="2400">
              <a:latin typeface="+mn-lt"/>
            </a:endParaRPr>
          </a:p>
          <a:p>
            <a:pPr lvl="1"/>
            <a:r>
              <a:rPr lang="cs-CZ" sz="2400" err="1" smtClean="0">
                <a:latin typeface="+mn-lt"/>
              </a:rPr>
              <a:t>testing</a:t>
            </a:r>
            <a:r>
              <a:rPr lang="cs-CZ" sz="2400" smtClean="0">
                <a:latin typeface="+mn-lt"/>
              </a:rPr>
              <a:t> </a:t>
            </a:r>
            <a:r>
              <a:rPr lang="cs-CZ" sz="2400">
                <a:latin typeface="+mn-lt"/>
              </a:rPr>
              <a:t>= </a:t>
            </a:r>
            <a:r>
              <a:rPr lang="cs-CZ" sz="2400" err="1">
                <a:latin typeface="+mn-lt"/>
              </a:rPr>
              <a:t>verification</a:t>
            </a:r>
            <a:r>
              <a:rPr lang="cs-CZ" sz="2400">
                <a:latin typeface="+mn-lt"/>
              </a:rPr>
              <a:t> </a:t>
            </a:r>
            <a:r>
              <a:rPr lang="cs-CZ" sz="2400" err="1">
                <a:latin typeface="+mn-lt"/>
              </a:rPr>
              <a:t>of</a:t>
            </a:r>
            <a:r>
              <a:rPr lang="cs-CZ" sz="2400">
                <a:latin typeface="+mn-lt"/>
              </a:rPr>
              <a:t> </a:t>
            </a:r>
            <a:r>
              <a:rPr lang="cs-CZ" sz="2400" err="1">
                <a:latin typeface="+mn-lt"/>
              </a:rPr>
              <a:t>the</a:t>
            </a:r>
            <a:r>
              <a:rPr lang="cs-CZ" sz="2400">
                <a:latin typeface="+mn-lt"/>
              </a:rPr>
              <a:t> </a:t>
            </a:r>
            <a:r>
              <a:rPr lang="cs-CZ" sz="2400" err="1">
                <a:latin typeface="+mn-lt"/>
              </a:rPr>
              <a:t>quality</a:t>
            </a:r>
            <a:r>
              <a:rPr lang="cs-CZ" sz="2400">
                <a:latin typeface="+mn-lt"/>
              </a:rPr>
              <a:t> </a:t>
            </a:r>
            <a:r>
              <a:rPr lang="cs-CZ" sz="2400" err="1">
                <a:latin typeface="+mn-lt"/>
              </a:rPr>
              <a:t>of</a:t>
            </a:r>
            <a:r>
              <a:rPr lang="cs-CZ" sz="2400">
                <a:latin typeface="+mn-lt"/>
              </a:rPr>
              <a:t> </a:t>
            </a:r>
            <a:r>
              <a:rPr lang="cs-CZ" sz="2400" err="1">
                <a:latin typeface="+mn-lt"/>
              </a:rPr>
              <a:t>the</a:t>
            </a:r>
            <a:r>
              <a:rPr lang="cs-CZ" sz="2400">
                <a:latin typeface="+mn-lt"/>
              </a:rPr>
              <a:t> </a:t>
            </a:r>
            <a:r>
              <a:rPr lang="cs-CZ" sz="2400" err="1">
                <a:latin typeface="+mn-lt"/>
              </a:rPr>
              <a:t>created</a:t>
            </a:r>
            <a:r>
              <a:rPr lang="cs-CZ" sz="2400">
                <a:latin typeface="+mn-lt"/>
              </a:rPr>
              <a:t> </a:t>
            </a:r>
            <a:r>
              <a:rPr lang="cs-CZ" sz="2400" err="1">
                <a:latin typeface="+mn-lt"/>
              </a:rPr>
              <a:t>classification</a:t>
            </a:r>
            <a:r>
              <a:rPr lang="cs-CZ" sz="2400">
                <a:latin typeface="+mn-lt"/>
              </a:rPr>
              <a:t> model</a:t>
            </a:r>
          </a:p>
          <a:p>
            <a:r>
              <a:rPr lang="cs-CZ" sz="2800">
                <a:latin typeface="+mn-lt"/>
              </a:rPr>
              <a:t>Model </a:t>
            </a:r>
            <a:r>
              <a:rPr lang="cs-CZ" sz="2800" err="1">
                <a:latin typeface="+mn-lt"/>
              </a:rPr>
              <a:t>features</a:t>
            </a:r>
            <a:r>
              <a:rPr lang="cs-CZ" sz="2800">
                <a:latin typeface="+mn-lt"/>
              </a:rPr>
              <a:t>:</a:t>
            </a:r>
          </a:p>
          <a:p>
            <a:pPr lvl="1"/>
            <a:r>
              <a:rPr lang="cs-CZ" sz="2400" err="1" smtClean="0">
                <a:latin typeface="+mn-lt"/>
              </a:rPr>
              <a:t>accuracy</a:t>
            </a:r>
            <a:endParaRPr lang="cs-CZ" sz="2400">
              <a:latin typeface="+mn-lt"/>
            </a:endParaRPr>
          </a:p>
          <a:p>
            <a:pPr lvl="1"/>
            <a:r>
              <a:rPr lang="cs-CZ" sz="2400" smtClean="0">
                <a:latin typeface="+mn-lt"/>
              </a:rPr>
              <a:t>speed</a:t>
            </a:r>
            <a:endParaRPr lang="cs-CZ" sz="2400">
              <a:latin typeface="+mn-lt"/>
            </a:endParaRPr>
          </a:p>
          <a:p>
            <a:pPr lvl="1"/>
            <a:r>
              <a:rPr lang="cs-CZ" sz="2400" err="1" smtClean="0">
                <a:latin typeface="+mn-lt"/>
              </a:rPr>
              <a:t>robustness</a:t>
            </a:r>
            <a:endParaRPr lang="cs-CZ" sz="2400">
              <a:latin typeface="+mn-lt"/>
            </a:endParaRPr>
          </a:p>
          <a:p>
            <a:pPr lvl="1"/>
            <a:r>
              <a:rPr lang="cs-CZ" sz="2400" err="1" smtClean="0">
                <a:latin typeface="+mn-lt"/>
              </a:rPr>
              <a:t>complexity</a:t>
            </a:r>
            <a:endParaRPr lang="cs-CZ" sz="2400">
              <a:latin typeface="+mn-lt"/>
            </a:endParaRPr>
          </a:p>
          <a:p>
            <a:pPr lvl="1"/>
            <a:r>
              <a:rPr lang="cs-CZ" sz="2400" err="1" smtClean="0">
                <a:latin typeface="+mn-lt"/>
              </a:rPr>
              <a:t>interpretability</a:t>
            </a:r>
            <a:endParaRPr lang="cs-CZ" sz="2400">
              <a:latin typeface="+mn-lt"/>
            </a:endParaRPr>
          </a:p>
          <a:p>
            <a:r>
              <a:rPr lang="cs-CZ" sz="2800" err="1">
                <a:latin typeface="+mn-lt"/>
              </a:rPr>
              <a:t>Classification</a:t>
            </a:r>
            <a:r>
              <a:rPr lang="cs-CZ" sz="2800">
                <a:latin typeface="+mn-lt"/>
              </a:rPr>
              <a:t> </a:t>
            </a:r>
            <a:r>
              <a:rPr lang="cs-CZ" sz="2800" err="1">
                <a:latin typeface="+mn-lt"/>
              </a:rPr>
              <a:t>methods</a:t>
            </a:r>
            <a:r>
              <a:rPr lang="cs-CZ" sz="2800">
                <a:latin typeface="+mn-lt"/>
              </a:rPr>
              <a:t>:</a:t>
            </a:r>
          </a:p>
          <a:p>
            <a:pPr lvl="1"/>
            <a:r>
              <a:rPr lang="cs-CZ" sz="2400" err="1" smtClean="0">
                <a:latin typeface="+mn-lt"/>
              </a:rPr>
              <a:t>multidimensional</a:t>
            </a:r>
            <a:r>
              <a:rPr lang="cs-CZ" sz="2400" smtClean="0">
                <a:latin typeface="+mn-lt"/>
              </a:rPr>
              <a:t> </a:t>
            </a:r>
            <a:r>
              <a:rPr lang="cs-CZ" sz="2400" err="1">
                <a:latin typeface="+mn-lt"/>
              </a:rPr>
              <a:t>discriminant</a:t>
            </a:r>
            <a:r>
              <a:rPr lang="cs-CZ" sz="2400">
                <a:latin typeface="+mn-lt"/>
              </a:rPr>
              <a:t> </a:t>
            </a:r>
            <a:r>
              <a:rPr lang="cs-CZ" sz="2400" err="1">
                <a:latin typeface="+mn-lt"/>
              </a:rPr>
              <a:t>analysis</a:t>
            </a:r>
            <a:endParaRPr lang="cs-CZ" sz="2400">
              <a:latin typeface="+mn-lt"/>
            </a:endParaRPr>
          </a:p>
          <a:p>
            <a:pPr lvl="1"/>
            <a:r>
              <a:rPr lang="cs-CZ" sz="2400" err="1" smtClean="0">
                <a:latin typeface="+mn-lt"/>
              </a:rPr>
              <a:t>logistic</a:t>
            </a:r>
            <a:r>
              <a:rPr lang="cs-CZ" sz="2400" smtClean="0">
                <a:latin typeface="+mn-lt"/>
              </a:rPr>
              <a:t> </a:t>
            </a:r>
            <a:r>
              <a:rPr lang="cs-CZ" sz="2400">
                <a:latin typeface="+mn-lt"/>
              </a:rPr>
              <a:t>and probit </a:t>
            </a:r>
            <a:r>
              <a:rPr lang="cs-CZ" sz="2400" err="1">
                <a:latin typeface="+mn-lt"/>
              </a:rPr>
              <a:t>regression</a:t>
            </a:r>
            <a:endParaRPr lang="cs-CZ" sz="2400">
              <a:latin typeface="+mn-lt"/>
            </a:endParaRPr>
          </a:p>
          <a:p>
            <a:pPr lvl="1"/>
            <a:r>
              <a:rPr lang="cs-CZ" sz="2400" err="1" smtClean="0">
                <a:latin typeface="+mn-lt"/>
              </a:rPr>
              <a:t>neural</a:t>
            </a:r>
            <a:r>
              <a:rPr lang="cs-CZ" sz="2400" smtClean="0">
                <a:latin typeface="+mn-lt"/>
              </a:rPr>
              <a:t> </a:t>
            </a:r>
            <a:r>
              <a:rPr lang="cs-CZ" sz="2400" err="1">
                <a:latin typeface="+mn-lt"/>
              </a:rPr>
              <a:t>networks</a:t>
            </a:r>
            <a:endParaRPr lang="cs-CZ" sz="2400">
              <a:latin typeface="+mn-lt"/>
            </a:endParaRPr>
          </a:p>
          <a:p>
            <a:pPr lvl="1"/>
            <a:r>
              <a:rPr lang="cs-CZ" sz="2400" err="1" smtClean="0">
                <a:latin typeface="+mn-lt"/>
              </a:rPr>
              <a:t>classification</a:t>
            </a:r>
            <a:r>
              <a:rPr lang="cs-CZ" sz="2400" smtClean="0">
                <a:latin typeface="+mn-lt"/>
              </a:rPr>
              <a:t> </a:t>
            </a:r>
            <a:r>
              <a:rPr lang="cs-CZ" sz="2400" err="1">
                <a:latin typeface="+mn-lt"/>
              </a:rPr>
              <a:t>trees</a:t>
            </a:r>
            <a:r>
              <a:rPr lang="cs-CZ" sz="2400">
                <a:latin typeface="+mn-lt"/>
              </a:rPr>
              <a:t> and </a:t>
            </a:r>
            <a:r>
              <a:rPr lang="cs-CZ" sz="2400" err="1">
                <a:latin typeface="+mn-lt"/>
              </a:rPr>
              <a:t>forests</a:t>
            </a:r>
            <a:r>
              <a:rPr lang="cs-CZ" sz="2400">
                <a:latin typeface="+mn-lt"/>
              </a:rPr>
              <a:t> + many more</a:t>
            </a: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22458263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640458" y="180231"/>
            <a:ext cx="7870005" cy="662917"/>
          </a:xfrm>
        </p:spPr>
        <p:txBody>
          <a:bodyPr/>
          <a:lstStyle/>
          <a:p>
            <a:r>
              <a:rPr lang="en-US">
                <a:latin typeface="+mn-lt"/>
              </a:rPr>
              <a:t>Scheme of creating a classification model</a:t>
            </a:r>
            <a:endParaRPr lang="cs-CZ">
              <a:latin typeface="+mn-lt"/>
            </a:endParaRP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pic>
        <p:nvPicPr>
          <p:cNvPr id="6" name="obrázek 3" descr="schéma%20klasifikac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27444" y="1017142"/>
            <a:ext cx="6215864" cy="6393308"/>
          </a:xfrm>
          <a:prstGeom prst="rect">
            <a:avLst/>
          </a:prstGeom>
          <a:noFill/>
          <a:ln>
            <a:noFill/>
          </a:ln>
        </p:spPr>
      </p:pic>
    </p:spTree>
    <p:extLst>
      <p:ext uri="{BB962C8B-B14F-4D97-AF65-F5344CB8AC3E}">
        <p14:creationId xmlns:p14="http://schemas.microsoft.com/office/powerpoint/2010/main" val="390638394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103</TotalTime>
  <Words>3012</Words>
  <Application>Microsoft Office PowerPoint</Application>
  <PresentationFormat>Vlastní</PresentationFormat>
  <Paragraphs>284</Paragraphs>
  <Slides>35</Slides>
  <Notes>1</Notes>
  <HiddenSlides>0</HiddenSlides>
  <MMClips>0</MMClips>
  <ScaleCrop>false</ScaleCrop>
  <HeadingPairs>
    <vt:vector size="8" baseType="variant">
      <vt:variant>
        <vt:lpstr>Použitá písma</vt:lpstr>
      </vt:variant>
      <vt:variant>
        <vt:i4>5</vt:i4>
      </vt:variant>
      <vt:variant>
        <vt:lpstr>Motiv</vt:lpstr>
      </vt:variant>
      <vt:variant>
        <vt:i4>1</vt:i4>
      </vt:variant>
      <vt:variant>
        <vt:lpstr>Vložené servery OLE</vt:lpstr>
      </vt:variant>
      <vt:variant>
        <vt:i4>2</vt:i4>
      </vt:variant>
      <vt:variant>
        <vt:lpstr>Nadpisy snímků</vt:lpstr>
      </vt:variant>
      <vt:variant>
        <vt:i4>35</vt:i4>
      </vt:variant>
    </vt:vector>
  </HeadingPairs>
  <TitlesOfParts>
    <vt:vector size="43" baseType="lpstr">
      <vt:lpstr>Arial</vt:lpstr>
      <vt:lpstr>Calibri</vt:lpstr>
      <vt:lpstr>Clara Sans</vt:lpstr>
      <vt:lpstr>DejaVu Serif Condensed</vt:lpstr>
      <vt:lpstr>Times New Roman</vt:lpstr>
      <vt:lpstr>JU_OPVVV</vt:lpstr>
      <vt:lpstr>MathType 5.0 Equation</vt:lpstr>
      <vt:lpstr>Dokument Microsoft Wordu 97–2003</vt:lpstr>
      <vt:lpstr>Classification methods</vt:lpstr>
      <vt:lpstr>Early warning model</vt:lpstr>
      <vt:lpstr>Bankruptcy of the company</vt:lpstr>
      <vt:lpstr>Financial distress of the company</vt:lpstr>
      <vt:lpstr>Financial distress of the company</vt:lpstr>
      <vt:lpstr>Financial distress of the company</vt:lpstr>
      <vt:lpstr>Classification methods</vt:lpstr>
      <vt:lpstr>Creation of a classification model</vt:lpstr>
      <vt:lpstr>Scheme of creating a classification model</vt:lpstr>
      <vt:lpstr>Quality evaluation of classification models</vt:lpstr>
      <vt:lpstr>Classification matrix</vt:lpstr>
      <vt:lpstr>ROC curves</vt:lpstr>
      <vt:lpstr>ROC curves</vt:lpstr>
      <vt:lpstr>Discriminant analysis</vt:lpstr>
      <vt:lpstr>Univariate discriminant analysis</vt:lpstr>
      <vt:lpstr>Univariate discriminant analysis</vt:lpstr>
      <vt:lpstr>Multivariate discriminant analysis</vt:lpstr>
      <vt:lpstr>Multivariate discriminant analysis example</vt:lpstr>
      <vt:lpstr>Multivariate discriminant analysis example</vt:lpstr>
      <vt:lpstr>Multivariate discriminant analysis example</vt:lpstr>
      <vt:lpstr>Multivariate discriminant analysis A priori probabilities</vt:lpstr>
      <vt:lpstr>Multivariate discriminant analysis Loss matrix</vt:lpstr>
      <vt:lpstr>Nearest neighbors method</vt:lpstr>
      <vt:lpstr>Logistic regression (logit analysis)</vt:lpstr>
      <vt:lpstr>Logistic regression (logit analysis)</vt:lpstr>
      <vt:lpstr>Neural networks</vt:lpstr>
      <vt:lpstr>Neural networks</vt:lpstr>
      <vt:lpstr>Neural networks</vt:lpstr>
      <vt:lpstr>Neural networks</vt:lpstr>
      <vt:lpstr>Neural networks - learning</vt:lpstr>
      <vt:lpstr>Neural networks</vt:lpstr>
      <vt:lpstr>Classification trees and classification forests</vt:lpstr>
      <vt:lpstr>Classification trees and classification forests</vt:lpstr>
      <vt:lpstr>Classification trees and classification forests</vt:lpstr>
      <vt:lpstr>Classification trees and classification forests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Zdeněk Radek Ing. Ph.D.</cp:lastModifiedBy>
  <cp:revision>34</cp:revision>
  <dcterms:created xsi:type="dcterms:W3CDTF">2017-07-17T18:52:59Z</dcterms:created>
  <dcterms:modified xsi:type="dcterms:W3CDTF">2021-02-05T11:17:07Z</dcterms:modified>
</cp:coreProperties>
</file>