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Latina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Rozkaz a zákaz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463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Rozkaz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Pro vyjádření rozkazu může latina využít </a:t>
            </a:r>
            <a:r>
              <a:rPr lang="cs-CZ" sz="2800" dirty="0" err="1" smtClean="0"/>
              <a:t>následujícíh</a:t>
            </a:r>
            <a:r>
              <a:rPr lang="cs-CZ" sz="2800" dirty="0" smtClean="0"/>
              <a:t> možností: </a:t>
            </a:r>
          </a:p>
          <a:p>
            <a:pPr lvl="1"/>
            <a:r>
              <a:rPr lang="cs-CZ" sz="2400" b="1" dirty="0" smtClean="0"/>
              <a:t>Imperativ I.</a:t>
            </a:r>
            <a:r>
              <a:rPr lang="cs-CZ" sz="2400" dirty="0" smtClean="0"/>
              <a:t> </a:t>
            </a:r>
          </a:p>
          <a:p>
            <a:pPr marL="712788" lvl="1" indent="0">
              <a:buNone/>
            </a:pPr>
            <a:r>
              <a:rPr lang="cs-CZ" sz="2400" dirty="0" smtClean="0"/>
              <a:t>Známe jej už z lekcí o konjugacích sloves </a:t>
            </a:r>
          </a:p>
          <a:p>
            <a:pPr lvl="1"/>
            <a:r>
              <a:rPr lang="cs-CZ" sz="2400" b="1" dirty="0" smtClean="0"/>
              <a:t>Imperativ II. </a:t>
            </a:r>
          </a:p>
          <a:p>
            <a:pPr marL="712788" lvl="1" indent="0">
              <a:buNone/>
            </a:pPr>
            <a:r>
              <a:rPr lang="cs-CZ" sz="2400" dirty="0" smtClean="0"/>
              <a:t>Je považován za „slavnostn9ů formu rozkazu. Vytváří se koncovkami -</a:t>
            </a:r>
            <a:r>
              <a:rPr lang="cs-CZ" sz="2400" i="1" dirty="0" smtClean="0">
                <a:solidFill>
                  <a:srgbClr val="0070C0"/>
                </a:solidFill>
              </a:rPr>
              <a:t>to</a:t>
            </a:r>
            <a:r>
              <a:rPr lang="cs-CZ" sz="2400" dirty="0" smtClean="0"/>
              <a:t>, -</a:t>
            </a:r>
            <a:r>
              <a:rPr lang="cs-CZ" sz="2400" i="1" dirty="0" err="1">
                <a:solidFill>
                  <a:srgbClr val="0070C0"/>
                </a:solidFill>
              </a:rPr>
              <a:t>tote</a:t>
            </a:r>
            <a:r>
              <a:rPr lang="cs-CZ" sz="2400" dirty="0" smtClean="0"/>
              <a:t> pro 2. osobu </a:t>
            </a:r>
            <a:r>
              <a:rPr lang="cs-CZ" sz="2400" dirty="0" err="1" smtClean="0"/>
              <a:t>sg</a:t>
            </a:r>
            <a:r>
              <a:rPr lang="cs-CZ" sz="2400" dirty="0" smtClean="0"/>
              <a:t>. </a:t>
            </a:r>
            <a:r>
              <a:rPr lang="cs-CZ" sz="2400" dirty="0" smtClean="0"/>
              <a:t>a </a:t>
            </a:r>
            <a:r>
              <a:rPr lang="cs-CZ" sz="2400" dirty="0" err="1" smtClean="0"/>
              <a:t>pl</a:t>
            </a:r>
            <a:r>
              <a:rPr lang="cs-CZ" sz="2400" dirty="0" smtClean="0"/>
              <a:t>., koncovkami -</a:t>
            </a:r>
            <a:r>
              <a:rPr lang="cs-CZ" sz="2400" i="1" dirty="0">
                <a:solidFill>
                  <a:srgbClr val="0070C0"/>
                </a:solidFill>
              </a:rPr>
              <a:t>to</a:t>
            </a:r>
            <a:r>
              <a:rPr lang="cs-CZ" sz="2400" dirty="0" smtClean="0"/>
              <a:t> a -</a:t>
            </a:r>
            <a:r>
              <a:rPr lang="cs-CZ" sz="2400" i="1" dirty="0" err="1">
                <a:solidFill>
                  <a:srgbClr val="0070C0"/>
                </a:solidFill>
              </a:rPr>
              <a:t>nto</a:t>
            </a:r>
            <a:r>
              <a:rPr lang="cs-CZ" sz="2400" dirty="0" smtClean="0"/>
              <a:t> pro 3. osob </a:t>
            </a:r>
            <a:r>
              <a:rPr lang="cs-CZ" sz="2400" dirty="0" err="1" smtClean="0"/>
              <a:t>sg</a:t>
            </a:r>
            <a:r>
              <a:rPr lang="cs-CZ" sz="2400" dirty="0" smtClean="0"/>
              <a:t>. a </a:t>
            </a:r>
            <a:r>
              <a:rPr lang="cs-CZ" sz="2400" dirty="0" err="1" smtClean="0"/>
              <a:t>pl</a:t>
            </a:r>
            <a:r>
              <a:rPr lang="cs-CZ" sz="2400" dirty="0" smtClean="0"/>
              <a:t>. </a:t>
            </a:r>
          </a:p>
          <a:p>
            <a:pPr lvl="2"/>
            <a:r>
              <a:rPr lang="cs-CZ" sz="2000" i="1" dirty="0" err="1" smtClean="0">
                <a:solidFill>
                  <a:srgbClr val="0070C0"/>
                </a:solidFill>
              </a:rPr>
              <a:t>Laudato</a:t>
            </a:r>
            <a:r>
              <a:rPr lang="cs-CZ" sz="2000" dirty="0" smtClean="0">
                <a:solidFill>
                  <a:srgbClr val="0070C0"/>
                </a:solidFill>
              </a:rPr>
              <a:t> </a:t>
            </a:r>
            <a:r>
              <a:rPr lang="cs-CZ" sz="2000" dirty="0" smtClean="0"/>
              <a:t>= chval, ať (on) chválí </a:t>
            </a:r>
          </a:p>
          <a:p>
            <a:pPr lvl="2"/>
            <a:r>
              <a:rPr lang="cs-CZ" sz="2000" i="1" dirty="0" err="1">
                <a:solidFill>
                  <a:srgbClr val="0070C0"/>
                </a:solidFill>
              </a:rPr>
              <a:t>Laudatote</a:t>
            </a:r>
            <a:r>
              <a:rPr lang="cs-CZ" sz="2000" dirty="0" smtClean="0"/>
              <a:t> = chvalte </a:t>
            </a:r>
          </a:p>
          <a:p>
            <a:pPr lvl="2"/>
            <a:r>
              <a:rPr lang="cs-CZ" sz="2000" i="1" dirty="0" err="1">
                <a:solidFill>
                  <a:srgbClr val="0070C0"/>
                </a:solidFill>
              </a:rPr>
              <a:t>Laudanto</a:t>
            </a:r>
            <a:r>
              <a:rPr lang="cs-CZ" sz="2000" dirty="0" smtClean="0"/>
              <a:t> = ať (oni) chválí</a:t>
            </a:r>
          </a:p>
          <a:p>
            <a:pPr lvl="1"/>
            <a:r>
              <a:rPr lang="cs-CZ" sz="2400" b="1" dirty="0" smtClean="0"/>
              <a:t>Konjunktiv</a:t>
            </a:r>
            <a:r>
              <a:rPr lang="cs-CZ" sz="2400" dirty="0" smtClean="0"/>
              <a:t> (pro všechny osoby)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32755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Zákaz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cs-CZ" sz="2800" dirty="0" smtClean="0"/>
              <a:t>Zákaz se nevyjadřuje imperativem, ale využitím jiných forem. </a:t>
            </a:r>
          </a:p>
          <a:p>
            <a:pPr lvl="1"/>
            <a:endParaRPr lang="cs-CZ" sz="2000" dirty="0" smtClean="0"/>
          </a:p>
          <a:p>
            <a:pPr lvl="1"/>
            <a:r>
              <a:rPr lang="cs-CZ" sz="2400" dirty="0" smtClean="0"/>
              <a:t>Konjunktivem (pro všechny osoby), se záporkou </a:t>
            </a:r>
            <a:r>
              <a:rPr lang="cs-CZ" sz="2400" i="1" dirty="0">
                <a:solidFill>
                  <a:srgbClr val="0070C0"/>
                </a:solidFill>
              </a:rPr>
              <a:t>ne</a:t>
            </a:r>
            <a:r>
              <a:rPr lang="cs-CZ" sz="2400" dirty="0" smtClean="0"/>
              <a:t>. </a:t>
            </a:r>
          </a:p>
          <a:p>
            <a:pPr lvl="2"/>
            <a:r>
              <a:rPr lang="cs-CZ" sz="1600" i="1" dirty="0" smtClean="0">
                <a:solidFill>
                  <a:srgbClr val="0070C0"/>
                </a:solidFill>
              </a:rPr>
              <a:t>Ne </a:t>
            </a:r>
            <a:r>
              <a:rPr lang="cs-CZ" sz="1600" i="1" dirty="0" err="1" smtClean="0">
                <a:solidFill>
                  <a:srgbClr val="0070C0"/>
                </a:solidFill>
              </a:rPr>
              <a:t>laudes</a:t>
            </a:r>
            <a:r>
              <a:rPr lang="cs-CZ" sz="1600" i="1" dirty="0" smtClean="0">
                <a:solidFill>
                  <a:srgbClr val="0070C0"/>
                </a:solidFill>
              </a:rPr>
              <a:t> </a:t>
            </a:r>
            <a:r>
              <a:rPr lang="cs-CZ" sz="1600" dirty="0" smtClean="0"/>
              <a:t>= nechval </a:t>
            </a:r>
          </a:p>
          <a:p>
            <a:pPr lvl="2"/>
            <a:r>
              <a:rPr lang="cs-CZ" sz="1600" i="1" dirty="0">
                <a:solidFill>
                  <a:srgbClr val="0070C0"/>
                </a:solidFill>
              </a:rPr>
              <a:t>Ne </a:t>
            </a:r>
            <a:r>
              <a:rPr lang="cs-CZ" sz="1600" i="1" dirty="0" err="1">
                <a:solidFill>
                  <a:srgbClr val="0070C0"/>
                </a:solidFill>
              </a:rPr>
              <a:t>legatis</a:t>
            </a:r>
            <a:r>
              <a:rPr lang="cs-CZ" sz="1600" i="1" dirty="0">
                <a:solidFill>
                  <a:srgbClr val="0070C0"/>
                </a:solidFill>
              </a:rPr>
              <a:t> </a:t>
            </a:r>
            <a:r>
              <a:rPr lang="cs-CZ" sz="1600" dirty="0" smtClean="0"/>
              <a:t>= nečtěte </a:t>
            </a:r>
          </a:p>
          <a:p>
            <a:pPr lvl="2"/>
            <a:r>
              <a:rPr lang="cs-CZ" sz="1600" i="1" dirty="0">
                <a:solidFill>
                  <a:srgbClr val="0070C0"/>
                </a:solidFill>
              </a:rPr>
              <a:t>Ne </a:t>
            </a:r>
            <a:r>
              <a:rPr lang="cs-CZ" sz="1600" i="1" dirty="0" err="1">
                <a:solidFill>
                  <a:srgbClr val="0070C0"/>
                </a:solidFill>
              </a:rPr>
              <a:t>audiamus</a:t>
            </a:r>
            <a:r>
              <a:rPr lang="cs-CZ" sz="1600" i="1" dirty="0">
                <a:solidFill>
                  <a:srgbClr val="0070C0"/>
                </a:solidFill>
              </a:rPr>
              <a:t> </a:t>
            </a:r>
            <a:r>
              <a:rPr lang="cs-CZ" sz="1600" dirty="0" smtClean="0"/>
              <a:t>= neposlouchejme </a:t>
            </a:r>
          </a:p>
          <a:p>
            <a:pPr lvl="1"/>
            <a:r>
              <a:rPr lang="cs-CZ" sz="2400" dirty="0"/>
              <a:t>Při použití konjunktivu perfekta se zdůrazňuje dokonavý vid zákazu. </a:t>
            </a:r>
          </a:p>
          <a:p>
            <a:pPr lvl="2"/>
            <a:r>
              <a:rPr lang="cs-CZ" sz="1600" i="1" dirty="0">
                <a:solidFill>
                  <a:srgbClr val="0070C0"/>
                </a:solidFill>
              </a:rPr>
              <a:t>Ne </a:t>
            </a:r>
            <a:r>
              <a:rPr lang="cs-CZ" sz="1600" i="1" dirty="0" err="1">
                <a:solidFill>
                  <a:srgbClr val="0070C0"/>
                </a:solidFill>
              </a:rPr>
              <a:t>legeritis</a:t>
            </a:r>
            <a:r>
              <a:rPr lang="cs-CZ" sz="1600" i="1" dirty="0">
                <a:solidFill>
                  <a:srgbClr val="0070C0"/>
                </a:solidFill>
              </a:rPr>
              <a:t> </a:t>
            </a:r>
            <a:r>
              <a:rPr lang="cs-CZ" sz="1600" dirty="0" smtClean="0"/>
              <a:t>= ne(pře)čtete! </a:t>
            </a:r>
          </a:p>
          <a:p>
            <a:pPr lvl="1"/>
            <a:endParaRPr lang="cs-CZ" sz="2000" dirty="0" smtClean="0"/>
          </a:p>
          <a:p>
            <a:pPr lvl="1"/>
            <a:r>
              <a:rPr lang="cs-CZ" sz="2400" dirty="0"/>
              <a:t>Rozkazem slovesa </a:t>
            </a:r>
            <a:r>
              <a:rPr lang="cs-CZ" sz="2400" i="1" dirty="0" err="1">
                <a:solidFill>
                  <a:srgbClr val="0070C0"/>
                </a:solidFill>
              </a:rPr>
              <a:t>nolle</a:t>
            </a:r>
            <a:r>
              <a:rPr lang="cs-CZ" sz="2400" dirty="0">
                <a:solidFill>
                  <a:srgbClr val="0070C0"/>
                </a:solidFill>
              </a:rPr>
              <a:t> </a:t>
            </a:r>
            <a:r>
              <a:rPr lang="cs-CZ" sz="2400" dirty="0"/>
              <a:t>s infinitivem významového slovesa, tedy doslova „nechtěj chválit“, „nechtějte číst“ atd. </a:t>
            </a:r>
          </a:p>
          <a:p>
            <a:pPr lvl="2"/>
            <a:r>
              <a:rPr lang="cs-CZ" sz="1600" b="1" i="1" dirty="0" err="1">
                <a:solidFill>
                  <a:srgbClr val="0070C0"/>
                </a:solidFill>
              </a:rPr>
              <a:t>Noli</a:t>
            </a:r>
            <a:r>
              <a:rPr lang="cs-CZ" sz="1600" i="1" dirty="0">
                <a:solidFill>
                  <a:srgbClr val="0070C0"/>
                </a:solidFill>
              </a:rPr>
              <a:t> </a:t>
            </a:r>
            <a:r>
              <a:rPr lang="cs-CZ" sz="1600" i="1" dirty="0" err="1">
                <a:solidFill>
                  <a:srgbClr val="0070C0"/>
                </a:solidFill>
              </a:rPr>
              <a:t>laudare</a:t>
            </a:r>
            <a:r>
              <a:rPr lang="cs-CZ" sz="1600" i="1" dirty="0">
                <a:solidFill>
                  <a:srgbClr val="0070C0"/>
                </a:solidFill>
              </a:rPr>
              <a:t> </a:t>
            </a:r>
            <a:r>
              <a:rPr lang="cs-CZ" sz="1600" dirty="0" smtClean="0"/>
              <a:t>= nechval (= nechtěj chválit)</a:t>
            </a:r>
          </a:p>
          <a:p>
            <a:pPr lvl="2"/>
            <a:r>
              <a:rPr lang="cs-CZ" sz="1600" b="1" i="1" dirty="0" err="1">
                <a:solidFill>
                  <a:srgbClr val="0070C0"/>
                </a:solidFill>
              </a:rPr>
              <a:t>Nolite</a:t>
            </a:r>
            <a:r>
              <a:rPr lang="cs-CZ" sz="1600" i="1" dirty="0">
                <a:solidFill>
                  <a:srgbClr val="0070C0"/>
                </a:solidFill>
              </a:rPr>
              <a:t> </a:t>
            </a:r>
            <a:r>
              <a:rPr lang="cs-CZ" sz="1600" i="1" dirty="0" err="1">
                <a:solidFill>
                  <a:srgbClr val="0070C0"/>
                </a:solidFill>
              </a:rPr>
              <a:t>legere</a:t>
            </a:r>
            <a:r>
              <a:rPr lang="cs-CZ" sz="1600" i="1" dirty="0">
                <a:solidFill>
                  <a:srgbClr val="0070C0"/>
                </a:solidFill>
              </a:rPr>
              <a:t> </a:t>
            </a:r>
            <a:r>
              <a:rPr lang="cs-CZ" sz="1600" dirty="0" smtClean="0"/>
              <a:t>= nečtěte (= nechtějte číst) </a:t>
            </a:r>
          </a:p>
          <a:p>
            <a:pPr lvl="2"/>
            <a:endParaRPr lang="cs-CZ" sz="1600" dirty="0"/>
          </a:p>
          <a:p>
            <a:pPr marL="457200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5877565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177</Words>
  <Application>Microsoft Office PowerPoint</Application>
  <PresentationFormat>Předvádění na obrazovce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Latina</vt:lpstr>
      <vt:lpstr>Rozkaz</vt:lpstr>
      <vt:lpstr>Zákaz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oem</dc:creator>
  <cp:lastModifiedBy>mackerle</cp:lastModifiedBy>
  <cp:revision>11</cp:revision>
  <dcterms:created xsi:type="dcterms:W3CDTF">2016-03-29T04:59:48Z</dcterms:created>
  <dcterms:modified xsi:type="dcterms:W3CDTF">2016-03-29T07:56:46Z</dcterms:modified>
</cp:coreProperties>
</file>