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tags/tag3.xml" ContentType="application/vnd.openxmlformats-officedocument.presentationml.tags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56" r:id="rId1"/>
  </p:sldMasterIdLst>
  <p:notesMasterIdLst>
    <p:notesMasterId r:id="rId34"/>
  </p:notesMasterIdLst>
  <p:sldIdLst>
    <p:sldId id="258" r:id="rId2"/>
    <p:sldId id="259" r:id="rId3"/>
    <p:sldId id="260" r:id="rId4"/>
    <p:sldId id="261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  <p:sldId id="285" r:id="rId29"/>
    <p:sldId id="286" r:id="rId30"/>
    <p:sldId id="287" r:id="rId31"/>
    <p:sldId id="288" r:id="rId32"/>
    <p:sldId id="257" r:id="rId33"/>
  </p:sldIdLst>
  <p:sldSz cx="10693400" cy="7561263"/>
  <p:notesSz cx="6797675" cy="9926638"/>
  <p:defaultTextStyle>
    <a:defPPr>
      <a:defRPr lang="cs-CZ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>
          <p15:clr>
            <a:srgbClr val="A4A3A4"/>
          </p15:clr>
        </p15:guide>
        <p15:guide id="2" pos="3368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516" y="96"/>
      </p:cViewPr>
      <p:guideLst>
        <p:guide orient="horz" pos="2381"/>
        <p:guide pos="3368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81D14C-5566-445D-BD74-763B41037513}" type="datetimeFigureOut">
              <a:rPr lang="cs-CZ" smtClean="0"/>
              <a:t>03.03.2019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030288" y="1241425"/>
            <a:ext cx="47371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DD68CE-66E3-4B61-B1C6-4A829A62593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4062541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19"/>
          <p:cNvSpPr>
            <a:spLocks noGrp="1" noRot="1" noChangeAspect="1" noTextEdit="1"/>
          </p:cNvSpPr>
          <p:nvPr>
            <p:ph type="sldImg"/>
          </p:nvPr>
        </p:nvSpPr>
        <p:spPr>
          <a:noFill/>
          <a:ln>
            <a:miter lim="800000"/>
          </a:ln>
        </p:spPr>
      </p:sp>
      <p:sp>
        <p:nvSpPr>
          <p:cNvPr id="6147" name="Rectangle 30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hangingPunct="1"/>
            <a:endParaRPr lang="en-US" altLang="cs-CZ" smtClean="0"/>
          </a:p>
        </p:txBody>
      </p:sp>
      <p:sp>
        <p:nvSpPr>
          <p:cNvPr id="6148" name="Rectangle 20"/>
          <p:cNvSpPr>
            <a:spLocks noGrp="1"/>
          </p:cNvSpPr>
          <p:nvPr>
            <p:ph type="dt" sz="quarter" idx="1"/>
          </p:nvPr>
        </p:nvSpPr>
        <p:spPr>
          <a:noFill/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r>
              <a:rPr lang="en-US" altLang="cs-CZ" b="0" smtClean="0"/>
              <a:t>*</a:t>
            </a:r>
            <a:endParaRPr kumimoji="1" lang="en-US" altLang="cs-CZ" b="0" smtClean="0"/>
          </a:p>
        </p:txBody>
      </p:sp>
      <p:sp>
        <p:nvSpPr>
          <p:cNvPr id="6149" name="Rectangle 21"/>
          <p:cNvSpPr>
            <a:spLocks noGrp="1"/>
          </p:cNvSpPr>
          <p:nvPr>
            <p:ph type="ftr" sz="quarter" idx="4"/>
          </p:nvPr>
        </p:nvSpPr>
        <p:spPr>
          <a:noFill/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/>
            <a:endParaRPr kumimoji="0" lang="en-US" altLang="cs-CZ" b="0" smtClean="0"/>
          </a:p>
        </p:txBody>
      </p:sp>
      <p:sp>
        <p:nvSpPr>
          <p:cNvPr id="6150" name="Rectangle 11"/>
          <p:cNvSpPr>
            <a:spLocks noGrp="1"/>
          </p:cNvSpPr>
          <p:nvPr>
            <p:ph type="sldNum" sz="quarter" idx="5"/>
          </p:nvPr>
        </p:nvSpPr>
        <p:spPr>
          <a:noFill/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/>
            <a:fld id="{B9F1DD00-C623-4109-9D6D-5E17BE786BD7}" type="slidenum">
              <a:rPr lang="en-US" altLang="cs-CZ" b="0"/>
              <a:pPr algn="l"/>
              <a:t>1</a:t>
            </a:fld>
            <a:endParaRPr kumimoji="1" lang="en-US" altLang="cs-CZ" b="0"/>
          </a:p>
        </p:txBody>
      </p:sp>
      <p:sp>
        <p:nvSpPr>
          <p:cNvPr id="6151" name="Rectangle 25"/>
          <p:cNvSpPr>
            <a:spLocks noGrp="1"/>
          </p:cNvSpPr>
          <p:nvPr>
            <p:ph type="hdr" sz="quarter"/>
          </p:nvPr>
        </p:nvSpPr>
        <p:spPr>
          <a:noFill/>
          <a:ln algn="ctr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/>
            <a:endParaRPr kumimoji="0" lang="en-US" altLang="cs-CZ" b="0" smtClean="0"/>
          </a:p>
        </p:txBody>
      </p:sp>
    </p:spTree>
    <p:extLst>
      <p:ext uri="{BB962C8B-B14F-4D97-AF65-F5344CB8AC3E}">
        <p14:creationId xmlns:p14="http://schemas.microsoft.com/office/powerpoint/2010/main" val="411591684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0" name="Rectangle 19"/>
          <p:cNvSpPr>
            <a:spLocks noGrp="1" noRot="1" noChangeAspect="1" noTextEdit="1"/>
          </p:cNvSpPr>
          <p:nvPr>
            <p:ph type="sldImg"/>
          </p:nvPr>
        </p:nvSpPr>
        <p:spPr>
          <a:noFill/>
          <a:ln>
            <a:miter lim="800000"/>
          </a:ln>
        </p:spPr>
      </p:sp>
      <p:sp>
        <p:nvSpPr>
          <p:cNvPr id="27651" name="Rectangle 30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hangingPunct="1"/>
            <a:endParaRPr lang="en-US" altLang="cs-CZ" smtClean="0"/>
          </a:p>
        </p:txBody>
      </p:sp>
      <p:sp>
        <p:nvSpPr>
          <p:cNvPr id="27652" name="Rectangle 20"/>
          <p:cNvSpPr>
            <a:spLocks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hangingPunct="1"/>
            <a:r>
              <a:rPr lang="en-US" altLang="cs-CZ" b="0"/>
              <a:t>*</a:t>
            </a:r>
            <a:endParaRPr kumimoji="1" lang="en-US" altLang="cs-CZ" b="0"/>
          </a:p>
        </p:txBody>
      </p:sp>
      <p:sp>
        <p:nvSpPr>
          <p:cNvPr id="27653" name="Rectangle 21"/>
          <p:cNvSpPr>
            <a:spLocks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lang="en-US" altLang="cs-CZ" b="0"/>
          </a:p>
        </p:txBody>
      </p:sp>
      <p:sp>
        <p:nvSpPr>
          <p:cNvPr id="27654" name="Rectangle 11"/>
          <p:cNvSpPr>
            <a:spLocks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hangingPunct="1"/>
            <a:fld id="{0D820604-26CB-4C95-B8C4-7862E6FE6DC6}" type="slidenum">
              <a:rPr lang="en-US" altLang="cs-CZ" b="0"/>
              <a:pPr algn="l" hangingPunct="1"/>
              <a:t>13</a:t>
            </a:fld>
            <a:endParaRPr kumimoji="1" lang="en-US" altLang="cs-CZ" b="0"/>
          </a:p>
        </p:txBody>
      </p:sp>
      <p:sp>
        <p:nvSpPr>
          <p:cNvPr id="27655" name="Rectangle 25"/>
          <p:cNvSpPr>
            <a:spLocks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lang="en-US" altLang="cs-CZ" b="0"/>
          </a:p>
        </p:txBody>
      </p:sp>
    </p:spTree>
    <p:extLst>
      <p:ext uri="{BB962C8B-B14F-4D97-AF65-F5344CB8AC3E}">
        <p14:creationId xmlns:p14="http://schemas.microsoft.com/office/powerpoint/2010/main" val="402063617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9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7316471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3277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394364276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34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309644161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368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377492970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3891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1103590800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409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183148887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9730" tIns="44865" rIns="89730" bIns="44865"/>
          <a:lstStyle/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283383274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19"/>
          <p:cNvSpPr>
            <a:spLocks noGrp="1" noRot="1" noChangeAspect="1" noTextEdit="1"/>
          </p:cNvSpPr>
          <p:nvPr>
            <p:ph type="sldImg"/>
          </p:nvPr>
        </p:nvSpPr>
        <p:spPr>
          <a:noFill/>
          <a:ln>
            <a:miter lim="800000"/>
          </a:ln>
        </p:spPr>
      </p:sp>
      <p:sp>
        <p:nvSpPr>
          <p:cNvPr id="45059" name="Rectangle 30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hangingPunct="1"/>
            <a:endParaRPr lang="en-US" altLang="cs-CZ" smtClean="0"/>
          </a:p>
        </p:txBody>
      </p:sp>
      <p:sp>
        <p:nvSpPr>
          <p:cNvPr id="45060" name="Rectangle 20"/>
          <p:cNvSpPr>
            <a:spLocks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hangingPunct="1"/>
            <a:r>
              <a:rPr lang="en-US" altLang="cs-CZ" b="0"/>
              <a:t>*</a:t>
            </a:r>
            <a:endParaRPr kumimoji="1" lang="en-US" altLang="cs-CZ" b="0"/>
          </a:p>
        </p:txBody>
      </p:sp>
      <p:sp>
        <p:nvSpPr>
          <p:cNvPr id="45061" name="Rectangle 21"/>
          <p:cNvSpPr>
            <a:spLocks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lang="en-US" altLang="cs-CZ" b="0"/>
          </a:p>
        </p:txBody>
      </p:sp>
      <p:sp>
        <p:nvSpPr>
          <p:cNvPr id="45062" name="Rectangle 11"/>
          <p:cNvSpPr>
            <a:spLocks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hangingPunct="1"/>
            <a:fld id="{F98DE99B-89C5-4CA6-871F-DAEDADAA3B64}" type="slidenum">
              <a:rPr lang="en-US" altLang="cs-CZ" b="0"/>
              <a:pPr algn="l" hangingPunct="1"/>
              <a:t>22</a:t>
            </a:fld>
            <a:endParaRPr kumimoji="1" lang="en-US" altLang="cs-CZ" b="0"/>
          </a:p>
        </p:txBody>
      </p:sp>
      <p:sp>
        <p:nvSpPr>
          <p:cNvPr id="45063" name="Rectangle 25"/>
          <p:cNvSpPr>
            <a:spLocks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lang="en-US" altLang="cs-CZ" b="0"/>
          </a:p>
        </p:txBody>
      </p:sp>
    </p:spTree>
    <p:extLst>
      <p:ext uri="{BB962C8B-B14F-4D97-AF65-F5344CB8AC3E}">
        <p14:creationId xmlns:p14="http://schemas.microsoft.com/office/powerpoint/2010/main" val="31261462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19"/>
          <p:cNvSpPr>
            <a:spLocks noGrp="1" noRot="1" noChangeAspect="1" noTextEdit="1"/>
          </p:cNvSpPr>
          <p:nvPr>
            <p:ph type="sldImg"/>
          </p:nvPr>
        </p:nvSpPr>
        <p:spPr>
          <a:noFill/>
          <a:ln>
            <a:miter lim="800000"/>
          </a:ln>
        </p:spPr>
      </p:sp>
      <p:sp>
        <p:nvSpPr>
          <p:cNvPr id="47107" name="Rectangle 30"/>
          <p:cNvSpPr>
            <a:spLocks noGrp="1" noChangeArrowheads="1"/>
          </p:cNvSpPr>
          <p:nvPr>
            <p:ph type="body" idx="1"/>
          </p:nvPr>
        </p:nvSpPr>
        <p:spPr>
          <a:noFill/>
        </p:spPr>
        <p:txBody>
          <a:bodyPr/>
          <a:lstStyle/>
          <a:p>
            <a:pPr hangingPunct="1"/>
            <a:endParaRPr lang="en-US" altLang="cs-CZ" smtClean="0"/>
          </a:p>
        </p:txBody>
      </p:sp>
      <p:sp>
        <p:nvSpPr>
          <p:cNvPr id="47108" name="Rectangle 20"/>
          <p:cNvSpPr>
            <a:spLocks/>
          </p:cNvSpPr>
          <p:nvPr/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hangingPunct="1"/>
            <a:r>
              <a:rPr lang="en-US" altLang="cs-CZ" b="0"/>
              <a:t>*</a:t>
            </a:r>
            <a:endParaRPr kumimoji="1" lang="en-US" altLang="cs-CZ" b="0"/>
          </a:p>
        </p:txBody>
      </p:sp>
      <p:sp>
        <p:nvSpPr>
          <p:cNvPr id="47109" name="Rectangle 21"/>
          <p:cNvSpPr>
            <a:spLocks/>
          </p:cNvSpPr>
          <p:nvPr/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lang="en-US" altLang="cs-CZ" b="0"/>
          </a:p>
        </p:txBody>
      </p:sp>
      <p:sp>
        <p:nvSpPr>
          <p:cNvPr id="47110" name="Rectangle 11"/>
          <p:cNvSpPr>
            <a:spLocks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anchor="b"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hangingPunct="1"/>
            <a:fld id="{9809B482-660F-40DE-80F3-1D5EC7610102}" type="slidenum">
              <a:rPr lang="en-US" altLang="cs-CZ" b="0"/>
              <a:pPr algn="l" hangingPunct="1"/>
              <a:t>23</a:t>
            </a:fld>
            <a:endParaRPr kumimoji="1" lang="en-US" altLang="cs-CZ" b="0"/>
          </a:p>
        </p:txBody>
      </p:sp>
      <p:sp>
        <p:nvSpPr>
          <p:cNvPr id="47111" name="Rectangle 25"/>
          <p:cNvSpPr>
            <a:spLocks/>
          </p:cNvSpPr>
          <p:nvPr/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 algn="ctr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lang="en-US" altLang="cs-CZ" b="0"/>
          </a:p>
        </p:txBody>
      </p:sp>
    </p:spTree>
    <p:extLst>
      <p:ext uri="{BB962C8B-B14F-4D97-AF65-F5344CB8AC3E}">
        <p14:creationId xmlns:p14="http://schemas.microsoft.com/office/powerpoint/2010/main" val="198798094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hangingPunct="1"/>
            <a:r>
              <a:rPr lang="en-US" altLang="cs-CZ" smtClean="0"/>
              <a:t>Insert customer quotes</a:t>
            </a:r>
          </a:p>
        </p:txBody>
      </p:sp>
    </p:spTree>
    <p:extLst>
      <p:ext uri="{BB962C8B-B14F-4D97-AF65-F5344CB8AC3E}">
        <p14:creationId xmlns:p14="http://schemas.microsoft.com/office/powerpoint/2010/main" val="49821646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solidFill>
            <a:srgbClr val="FFFFFF"/>
          </a:solidFill>
          <a:ln>
            <a:miter lim="800000"/>
          </a:ln>
        </p:spPr>
      </p:sp>
      <p:sp>
        <p:nvSpPr>
          <p:cNvPr id="5017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9730" tIns="44865" rIns="89730" bIns="44865"/>
          <a:lstStyle/>
          <a:p>
            <a:pPr hangingPunct="1"/>
            <a:r>
              <a:rPr lang="en-US" altLang="cs-CZ" smtClean="0"/>
              <a:t>BUILD</a:t>
            </a:r>
          </a:p>
          <a:p>
            <a:pPr hangingPunct="1"/>
            <a:r>
              <a:rPr lang="en-US" altLang="cs-CZ" smtClean="0"/>
              <a:t>{BASE}</a:t>
            </a:r>
          </a:p>
          <a:p>
            <a:pPr hangingPunct="1"/>
            <a:r>
              <a:rPr lang="en-US" altLang="cs-CZ" smtClean="0"/>
              <a:t>Causality : n : the relation between causes and effects </a:t>
            </a:r>
          </a:p>
          <a:p>
            <a:pPr hangingPunct="1"/>
            <a:endParaRPr lang="en-US" altLang="cs-CZ" smtClean="0"/>
          </a:p>
          <a:p>
            <a:pPr hangingPunct="1"/>
            <a:r>
              <a:rPr lang="en-US" altLang="cs-CZ" smtClean="0"/>
              <a:t>If a manager is presented with a banded report containing hundreds of pages of small-font data points its likely that trends, spikes &amp; troughs will be missed; even if presented to the manager in an Excel workbook there is a risk that their own calculations will miss important changes and trends in the data.</a:t>
            </a:r>
          </a:p>
          <a:p>
            <a:pPr hangingPunct="1"/>
            <a:endParaRPr lang="en-US" altLang="cs-CZ" smtClean="0"/>
          </a:p>
          <a:p>
            <a:pPr hangingPunct="1"/>
            <a:r>
              <a:rPr lang="en-US" altLang="cs-CZ" smtClean="0"/>
              <a:t>However it is important to have this detailed level of data available for the cause behind changes in key business measures</a:t>
            </a:r>
          </a:p>
          <a:p>
            <a:pPr hangingPunct="1"/>
            <a:endParaRPr lang="en-US" altLang="cs-CZ" smtClean="0"/>
          </a:p>
          <a:p>
            <a:pPr hangingPunct="1"/>
            <a:r>
              <a:rPr lang="en-US" altLang="cs-CZ" smtClean="0"/>
              <a:t>{KPI}</a:t>
            </a:r>
          </a:p>
          <a:p>
            <a:pPr hangingPunct="1"/>
            <a:r>
              <a:rPr lang="en-US" altLang="cs-CZ" smtClean="0"/>
              <a:t>SQL Server 2005 introduces a facility to define Key Performance indicators that can add velocity to data</a:t>
            </a:r>
          </a:p>
        </p:txBody>
      </p:sp>
    </p:spTree>
    <p:extLst>
      <p:ext uri="{BB962C8B-B14F-4D97-AF65-F5344CB8AC3E}">
        <p14:creationId xmlns:p14="http://schemas.microsoft.com/office/powerpoint/2010/main" val="121570960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4588" y="687388"/>
            <a:ext cx="4572000" cy="3429000"/>
          </a:xfrm>
          <a:solidFill>
            <a:srgbClr val="FFFFFF"/>
          </a:solidFill>
          <a:ln>
            <a:miter lim="800000"/>
          </a:ln>
        </p:spPr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343400"/>
            <a:ext cx="5486400" cy="4113213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9730" tIns="44865" rIns="89730" bIns="44865"/>
          <a:lstStyle/>
          <a:p>
            <a:pPr hangingPunct="1"/>
            <a:r>
              <a:rPr lang="en-US" altLang="cs-CZ" sz="900" i="1" smtClean="0">
                <a:solidFill>
                  <a:schemeClr val="accent1"/>
                </a:solidFill>
              </a:rPr>
              <a:t>Without context (read scorecard) – these indicators by themselves don’t tell you how to win the race</a:t>
            </a:r>
          </a:p>
          <a:p>
            <a:pPr hangingPunct="1"/>
            <a:endParaRPr lang="en-US" altLang="cs-CZ" smtClean="0"/>
          </a:p>
          <a:p>
            <a:pPr hangingPunct="1"/>
            <a:endParaRPr lang="en-US" altLang="cs-CZ" smtClean="0"/>
          </a:p>
          <a:p>
            <a:pPr hangingPunct="1"/>
            <a:endParaRPr lang="en-US" altLang="cs-CZ" smtClean="0"/>
          </a:p>
          <a:p>
            <a:pPr hangingPunct="1"/>
            <a:r>
              <a:rPr lang="en-US" altLang="cs-CZ" smtClean="0"/>
              <a:t>what are kpis:</a:t>
            </a:r>
          </a:p>
          <a:p>
            <a:pPr lvl="1" hangingPunct="1"/>
            <a:r>
              <a:rPr lang="en-US" altLang="cs-CZ" sz="800" smtClean="0"/>
              <a:t>Indicators, metrics, calculations tied to goals</a:t>
            </a:r>
          </a:p>
          <a:p>
            <a:pPr lvl="1" hangingPunct="1"/>
            <a:r>
              <a:rPr lang="en-US" altLang="cs-CZ" sz="800" smtClean="0"/>
              <a:t>Expression of a perspective</a:t>
            </a:r>
          </a:p>
          <a:p>
            <a:pPr lvl="1" hangingPunct="1"/>
            <a:r>
              <a:rPr lang="en-US" altLang="cs-CZ" sz="800" smtClean="0"/>
              <a:t>Tied to goals</a:t>
            </a:r>
          </a:p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3198104674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3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5734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9730" tIns="44865" rIns="89730" bIns="44865"/>
          <a:lstStyle/>
          <a:p>
            <a:pPr hangingPunct="1">
              <a:buFontTx/>
              <a:buChar char="•"/>
            </a:pPr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246706618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8DD68CE-66E3-4B61-B1C6-4A829A625939}" type="slidenum">
              <a:rPr lang="cs-CZ" smtClean="0"/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812246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382671577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1536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145077499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17411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9730" tIns="44865" rIns="89730" bIns="44865"/>
          <a:lstStyle/>
          <a:p>
            <a:pPr hangingPunct="1">
              <a:buFontTx/>
              <a:buChar char="•"/>
            </a:pPr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174186253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19459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9730" tIns="44865" rIns="89730" bIns="44865"/>
          <a:lstStyle/>
          <a:p>
            <a:pPr hangingPunct="1">
              <a:buFontTx/>
              <a:buChar char="•"/>
            </a:pPr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295995485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1788565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23555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9730" tIns="44865" rIns="89730" bIns="44865"/>
          <a:lstStyle/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207188676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solidFill>
            <a:srgbClr val="FFFFFF"/>
          </a:solidFill>
          <a:ln>
            <a:miter lim="800000"/>
          </a:ln>
        </p:spPr>
      </p:sp>
      <p:sp>
        <p:nvSpPr>
          <p:cNvPr id="25603" name="Rectangle 3"/>
          <p:cNvSpPr>
            <a:spLocks noGrp="1" noChangeArrowheads="1"/>
          </p:cNvSpPr>
          <p:nvPr>
            <p:ph type="body" idx="1"/>
          </p:nvPr>
        </p:nvSpPr>
        <p:spPr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lIns="89730" tIns="44865" rIns="89730" bIns="44865"/>
          <a:lstStyle/>
          <a:p>
            <a:pPr hangingPunct="1"/>
            <a:endParaRPr lang="en-US" altLang="cs-CZ" smtClean="0"/>
          </a:p>
        </p:txBody>
      </p:sp>
    </p:spTree>
    <p:extLst>
      <p:ext uri="{BB962C8B-B14F-4D97-AF65-F5344CB8AC3E}">
        <p14:creationId xmlns:p14="http://schemas.microsoft.com/office/powerpoint/2010/main" val="2373145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bdélník 16"/>
          <p:cNvSpPr/>
          <p:nvPr/>
        </p:nvSpPr>
        <p:spPr>
          <a:xfrm>
            <a:off x="0" y="0"/>
            <a:ext cx="10693400" cy="756126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4" name="Obdélník 13"/>
          <p:cNvSpPr/>
          <p:nvPr/>
        </p:nvSpPr>
        <p:spPr>
          <a:xfrm>
            <a:off x="0" y="1887568"/>
            <a:ext cx="10693400" cy="1890000"/>
          </a:xfrm>
          <a:prstGeom prst="rect">
            <a:avLst/>
          </a:prstGeom>
          <a:solidFill>
            <a:srgbClr val="E0003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marL="1165225" fontAlgn="auto">
              <a:spcBef>
                <a:spcPts val="0"/>
              </a:spcBef>
              <a:spcAft>
                <a:spcPts val="0"/>
              </a:spcAft>
              <a:defRPr/>
            </a:pPr>
            <a:endParaRPr lang="cs-CZ" sz="2800" dirty="0">
              <a:latin typeface="Clara Sans" pitchFamily="50" charset="0"/>
            </a:endParaRPr>
          </a:p>
        </p:txBody>
      </p:sp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602284" y="2024330"/>
            <a:ext cx="8289110" cy="1503745"/>
          </a:xfrm>
        </p:spPr>
        <p:txBody>
          <a:bodyPr/>
          <a:lstStyle>
            <a:lvl1pPr marL="0" indent="0" algn="l">
              <a:defRPr sz="4400">
                <a:solidFill>
                  <a:schemeClr val="bg1"/>
                </a:solidFill>
                <a:latin typeface="Clara Sans" pitchFamily="50" charset="0"/>
              </a:defRPr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602284" y="3957618"/>
            <a:ext cx="8640960" cy="720080"/>
          </a:xfrm>
        </p:spPr>
        <p:txBody>
          <a:bodyPr/>
          <a:lstStyle>
            <a:lvl1pPr marL="0" indent="0" algn="l">
              <a:buNone/>
              <a:defRPr sz="24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Kliknutím lze upravit styl předlohy.</a:t>
            </a:r>
            <a:endParaRPr lang="cs-CZ" dirty="0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861E5E6D-9964-443D-8A1A-2F174139E214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latin typeface="Clara Sans" pitchFamily="50" charset="0"/>
              </a:defRPr>
            </a:lvl1pPr>
          </a:lstStyle>
          <a:p>
            <a:pPr>
              <a:defRPr/>
            </a:pPr>
            <a:fld id="{9251B02E-AEA4-4A25-B995-7FBC9F8D11D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sp>
        <p:nvSpPr>
          <p:cNvPr id="8" name="Obdélník 7"/>
          <p:cNvSpPr/>
          <p:nvPr/>
        </p:nvSpPr>
        <p:spPr>
          <a:xfrm>
            <a:off x="0" y="0"/>
            <a:ext cx="3030538" cy="12603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9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6140" y="212887"/>
            <a:ext cx="3973746" cy="10177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Obrázek 9"/>
          <p:cNvPicPr/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430913" y="6228903"/>
            <a:ext cx="4610100" cy="63817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904276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1A390B-2DF6-4A98-8CD3-57C620926EC6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5E80E49-5BFC-4E79-BF4D-A767D26BC07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133625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752716" y="1044327"/>
            <a:ext cx="2406015" cy="5710054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534670" y="1044327"/>
            <a:ext cx="7039822" cy="5710054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BE73E3-272C-49D3-A172-02F9E4E9562B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F254864-5606-4A31-B3E2-746352118BF3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27460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bl">
  <p:cSld name="Nadpis a tabul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A3237A9-D9F7-4F88-81F2-04E97D0A7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8896" y="246792"/>
            <a:ext cx="10039914" cy="104142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tabulku 2">
            <a:extLst>
              <a:ext uri="{FF2B5EF4-FFF2-40B4-BE49-F238E27FC236}">
                <a16:creationId xmlns:a16="http://schemas.microsoft.com/office/drawing/2014/main" id="{5DF1BC01-D8F8-4CB6-A555-D22E0D6E4E48}"/>
              </a:ext>
            </a:extLst>
          </p:cNvPr>
          <p:cNvSpPr>
            <a:spLocks noGrp="1"/>
          </p:cNvSpPr>
          <p:nvPr>
            <p:ph type="tbl" idx="1"/>
          </p:nvPr>
        </p:nvSpPr>
        <p:spPr>
          <a:xfrm>
            <a:off x="298896" y="1137691"/>
            <a:ext cx="10039914" cy="5396152"/>
          </a:xfrm>
        </p:spPr>
        <p:txBody>
          <a:bodyPr/>
          <a:lstStyle/>
          <a:p>
            <a:pPr lvl="0"/>
            <a:endParaRPr lang="cs-CZ" noProof="0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E90D9B9-C6B8-44E6-897B-5D075136AE0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E18686E-9EAA-4052-BF79-170D393D4201}" type="datetimeFigureOut">
              <a:rPr lang="en-US" altLang="en-US"/>
              <a:pPr>
                <a:defRPr/>
              </a:pPr>
              <a:t>3/3/2019</a:t>
            </a:fld>
            <a:endParaRPr lang="en-US" altLang="en-US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AB7849D9-7884-4940-A967-70B12DBD918D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altLang="en-US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E16D5676-9475-4145-9659-8BCA67355729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348B5C-8C44-4E92-A5C8-40677E3DC7B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60216776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731325" y="180231"/>
            <a:ext cx="7427088" cy="662917"/>
          </a:xfrm>
        </p:spPr>
        <p:txBody>
          <a:bodyPr/>
          <a:lstStyle>
            <a:lvl1pPr>
              <a:defRPr sz="3600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34988" y="1187532"/>
            <a:ext cx="9623425" cy="5567281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863D660-356F-4B7B-9477-B5CEBBE7ED6F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391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44705" y="4858813"/>
            <a:ext cx="9089390" cy="1501751"/>
          </a:xfrm>
        </p:spPr>
        <p:txBody>
          <a:bodyPr/>
          <a:lstStyle>
            <a:lvl1pPr algn="l">
              <a:defRPr sz="4000" b="1" cap="all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44705" y="3204786"/>
            <a:ext cx="9089390" cy="1654026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78E90E3-EF82-41EA-9CBB-69D0C1CE9A68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6C60EE9-DB36-4AC0-93AC-EAF55A4D2F9E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729833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534670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435812" y="1764296"/>
            <a:ext cx="4722918" cy="499008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BEF439-A903-4BAB-BE0E-D1DEB9C70BCB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25203F-6002-47B2-BA6E-0944EEA5321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8588734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22164" y="1188343"/>
            <a:ext cx="4724775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34671" y="1980431"/>
            <a:ext cx="4724775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444605" y="1188343"/>
            <a:ext cx="4726631" cy="705367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432100" y="1980431"/>
            <a:ext cx="4726631" cy="47739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3A1EA3-E2BC-48E8-A352-50577628A881}" type="datetime1">
              <a:rPr lang="cs-CZ" smtClean="0"/>
              <a:t>03.03.2019</a:t>
            </a:fld>
            <a:endParaRPr lang="cs-CZ"/>
          </a:p>
        </p:txBody>
      </p:sp>
      <p:sp>
        <p:nvSpPr>
          <p:cNvPr id="8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9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744537-99EA-4D2E-83BE-317CA3E7C59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66853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5DF245D-D6AC-44C9-87B3-4C6EEA36FB51}" type="datetime1">
              <a:rPr lang="cs-CZ" smtClean="0"/>
              <a:t>03.03.2019</a:t>
            </a:fld>
            <a:endParaRPr lang="cs-CZ"/>
          </a:p>
        </p:txBody>
      </p:sp>
      <p:sp>
        <p:nvSpPr>
          <p:cNvPr id="4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5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8C53024-765D-4A8F-A60F-9D142B3F1564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7909414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4E81568-6828-4203-9B7C-12AC327FE14E}" type="datetime1">
              <a:rPr lang="cs-CZ" smtClean="0"/>
              <a:t>03.03.2019</a:t>
            </a:fld>
            <a:endParaRPr lang="cs-CZ"/>
          </a:p>
        </p:txBody>
      </p:sp>
      <p:sp>
        <p:nvSpPr>
          <p:cNvPr id="3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4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074965D-B6FC-48F4-BDEB-A25D835DCF79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94688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4672" y="972318"/>
            <a:ext cx="3518055" cy="60994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180822" y="301052"/>
            <a:ext cx="5977908" cy="6453328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534672" y="1582266"/>
            <a:ext cx="3518055" cy="5172114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348B92B-E7FC-4C9D-A25B-8D733F1B7F04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4235B1B-A23A-4D82-B975-BDB1401989B8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603630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2095981" y="5292884"/>
            <a:ext cx="6416040" cy="62485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2095981" y="972319"/>
            <a:ext cx="6416040" cy="4240052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cs-CZ" noProof="0" smtClean="0"/>
              <a:t>Kliknutím na ikonu přidáte obrázek.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2095981" y="5917739"/>
            <a:ext cx="6416040" cy="88739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806EB7-D81F-404B-ACAE-5954E4C5B005}" type="datetime1">
              <a:rPr lang="cs-CZ" smtClean="0"/>
              <a:t>03.03.2019</a:t>
            </a:fld>
            <a:endParaRPr lang="cs-CZ"/>
          </a:p>
        </p:txBody>
      </p:sp>
      <p:sp>
        <p:nvSpPr>
          <p:cNvPr id="6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7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E20E438-300D-426D-956D-FF05AA67C7E2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50503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0" y="996333"/>
            <a:ext cx="10693400" cy="656493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26" name="Zástupný symbol pro nadpis 1"/>
          <p:cNvSpPr>
            <a:spLocks noGrp="1"/>
          </p:cNvSpPr>
          <p:nvPr>
            <p:ph type="title"/>
          </p:nvPr>
        </p:nvSpPr>
        <p:spPr bwMode="auto">
          <a:xfrm>
            <a:off x="3030538" y="145125"/>
            <a:ext cx="7488312" cy="719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endParaRPr lang="cs-CZ" dirty="0" smtClean="0"/>
          </a:p>
        </p:txBody>
      </p:sp>
      <p:sp>
        <p:nvSpPr>
          <p:cNvPr id="1027" name="Zástupný symbol pro text 2"/>
          <p:cNvSpPr>
            <a:spLocks noGrp="1"/>
          </p:cNvSpPr>
          <p:nvPr>
            <p:ph type="body" idx="1"/>
          </p:nvPr>
        </p:nvSpPr>
        <p:spPr bwMode="auto">
          <a:xfrm>
            <a:off x="534988" y="1260475"/>
            <a:ext cx="9623425" cy="5494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534988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B5044EDA-262F-488C-9A1C-4884F878AF7B}" type="datetime1">
              <a:rPr lang="cs-CZ" smtClean="0"/>
              <a:t>03.03.2019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652838" y="7008813"/>
            <a:ext cx="3387725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7662863" y="7008813"/>
            <a:ext cx="2495550" cy="401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Clara Sans" pitchFamily="50" charset="0"/>
              </a:defRPr>
            </a:lvl1pPr>
          </a:lstStyle>
          <a:p>
            <a:pPr>
              <a:defRPr/>
            </a:pPr>
            <a:fld id="{C0EA4A2D-1AC4-4A39-9436-83225DB5FE6C}" type="slidenum">
              <a:rPr lang="cs-CZ" smtClean="0"/>
              <a:pPr>
                <a:defRPr/>
              </a:pPr>
              <a:t>‹#›</a:t>
            </a:fld>
            <a:endParaRPr lang="cs-CZ"/>
          </a:p>
        </p:txBody>
      </p:sp>
      <p:pic>
        <p:nvPicPr>
          <p:cNvPr id="1031" name="Picture 2" descr="I:\Mayna\!!_práce\RadkaF\JU České Budějovice\PPT prezentace\Podklady\HlavPapir Ekonomická fakulta.jpg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124" y="216823"/>
            <a:ext cx="2376264" cy="608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212337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7" r:id="rId1"/>
    <p:sldLayoutId id="2147483758" r:id="rId2"/>
    <p:sldLayoutId id="2147483759" r:id="rId3"/>
    <p:sldLayoutId id="2147483760" r:id="rId4"/>
    <p:sldLayoutId id="2147483761" r:id="rId5"/>
    <p:sldLayoutId id="2147483762" r:id="rId6"/>
    <p:sldLayoutId id="2147483763" r:id="rId7"/>
    <p:sldLayoutId id="2147483764" r:id="rId8"/>
    <p:sldLayoutId id="2147483765" r:id="rId9"/>
    <p:sldLayoutId id="2147483766" r:id="rId10"/>
    <p:sldLayoutId id="2147483767" r:id="rId11"/>
    <p:sldLayoutId id="2147483768" r:id="rId12"/>
  </p:sldLayoutIdLst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hf hdr="0" ftr="0"/>
  <p:txStyles>
    <p:titleStyle>
      <a:lvl1pPr algn="r" rtl="0" eaLnBrk="1" fontAlgn="base" hangingPunct="1">
        <a:spcBef>
          <a:spcPct val="0"/>
        </a:spcBef>
        <a:spcAft>
          <a:spcPct val="0"/>
        </a:spcAft>
        <a:defRPr sz="2800" kern="1200">
          <a:solidFill>
            <a:schemeClr val="tx2"/>
          </a:solidFill>
          <a:latin typeface="Clara Sans" pitchFamily="50" charset="0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400">
          <a:solidFill>
            <a:schemeClr val="tx1"/>
          </a:solidFill>
          <a:latin typeface="Clara Sans" pitchFamily="50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Clara Sans" pitchFamily="50" charset="0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crosoft.com/downloads/details.aspx?familyid=D1E22BC1-045A-4AF0-A5DE-F6646E9A61E1&amp;displaylang=en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13" Type="http://schemas.openxmlformats.org/officeDocument/2006/relationships/image" Target="../media/image46.png"/><Relationship Id="rId18" Type="http://schemas.openxmlformats.org/officeDocument/2006/relationships/image" Target="../media/image51.wmf"/><Relationship Id="rId3" Type="http://schemas.openxmlformats.org/officeDocument/2006/relationships/image" Target="../media/image37.png"/><Relationship Id="rId7" Type="http://schemas.openxmlformats.org/officeDocument/2006/relationships/image" Target="../media/image41.png"/><Relationship Id="rId12" Type="http://schemas.openxmlformats.org/officeDocument/2006/relationships/image" Target="../media/image45.png"/><Relationship Id="rId17" Type="http://schemas.openxmlformats.org/officeDocument/2006/relationships/image" Target="../media/image50.png"/><Relationship Id="rId2" Type="http://schemas.openxmlformats.org/officeDocument/2006/relationships/notesSlide" Target="../notesSlides/notesSlide8.xml"/><Relationship Id="rId16" Type="http://schemas.openxmlformats.org/officeDocument/2006/relationships/image" Target="../media/image49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40.png"/><Relationship Id="rId11" Type="http://schemas.openxmlformats.org/officeDocument/2006/relationships/image" Target="../media/image44.png"/><Relationship Id="rId5" Type="http://schemas.openxmlformats.org/officeDocument/2006/relationships/image" Target="../media/image39.png"/><Relationship Id="rId15" Type="http://schemas.openxmlformats.org/officeDocument/2006/relationships/image" Target="../media/image48.png"/><Relationship Id="rId10" Type="http://schemas.openxmlformats.org/officeDocument/2006/relationships/hyperlink" Target="http://www2.ubu.es/eps/Hora/HORARIOS_AT_(05-06).xls" TargetMode="External"/><Relationship Id="rId4" Type="http://schemas.openxmlformats.org/officeDocument/2006/relationships/image" Target="../media/image38.png"/><Relationship Id="rId9" Type="http://schemas.openxmlformats.org/officeDocument/2006/relationships/image" Target="../media/image43.png"/><Relationship Id="rId14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11" Type="http://schemas.openxmlformats.org/officeDocument/2006/relationships/image" Target="../media/image59.jpeg"/><Relationship Id="rId5" Type="http://schemas.openxmlformats.org/officeDocument/2006/relationships/image" Target="../media/image55.png"/><Relationship Id="rId10" Type="http://schemas.openxmlformats.org/officeDocument/2006/relationships/hyperlink" Target="https://members.microsoft.com/customerevidence/search/EvidenceDetails.aspx?EvidenceID=13645&amp;LanguageID=1&amp;PFT=Microsoft%20Office&amp;TaxID=18942" TargetMode="External"/><Relationship Id="rId4" Type="http://schemas.openxmlformats.org/officeDocument/2006/relationships/image" Target="../media/image54.png"/><Relationship Id="rId9" Type="http://schemas.openxmlformats.org/officeDocument/2006/relationships/image" Target="../media/image22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11" Type="http://schemas.openxmlformats.org/officeDocument/2006/relationships/image" Target="../media/image61.png"/><Relationship Id="rId5" Type="http://schemas.openxmlformats.org/officeDocument/2006/relationships/image" Target="../media/image55.png"/><Relationship Id="rId10" Type="http://schemas.openxmlformats.org/officeDocument/2006/relationships/hyperlink" Target="https://members.microsoft.com/customerevidence/search/EvidenceDetails.aspx?EvidenceID=13651&amp;LanguageID=1&amp;PFT=Microsoft%20Office%202003&amp;TaxID=20153" TargetMode="External"/><Relationship Id="rId4" Type="http://schemas.openxmlformats.org/officeDocument/2006/relationships/image" Target="../media/image54.png"/><Relationship Id="rId9" Type="http://schemas.openxmlformats.org/officeDocument/2006/relationships/image" Target="../media/image22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11" Type="http://schemas.openxmlformats.org/officeDocument/2006/relationships/image" Target="../media/image62.png"/><Relationship Id="rId5" Type="http://schemas.openxmlformats.org/officeDocument/2006/relationships/image" Target="../media/image55.png"/><Relationship Id="rId10" Type="http://schemas.openxmlformats.org/officeDocument/2006/relationships/hyperlink" Target="https://members.microsoft.com/customerevidence/search/EvidenceDetails.aspx?EvidenceID=13537&amp;LanguageID=1&amp;PFT=Microsoft%20Office&amp;TaxID=18942" TargetMode="External"/><Relationship Id="rId4" Type="http://schemas.openxmlformats.org/officeDocument/2006/relationships/image" Target="../media/image54.png"/><Relationship Id="rId9" Type="http://schemas.openxmlformats.org/officeDocument/2006/relationships/image" Target="../media/image2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11" Type="http://schemas.openxmlformats.org/officeDocument/2006/relationships/image" Target="../media/image63.png"/><Relationship Id="rId5" Type="http://schemas.openxmlformats.org/officeDocument/2006/relationships/image" Target="../media/image55.png"/><Relationship Id="rId10" Type="http://schemas.openxmlformats.org/officeDocument/2006/relationships/hyperlink" Target="https://members.microsoft.com/customerevidence/search/EvidenceDetails.aspx?EvidenceID=13652&amp;LanguageID=1&amp;PFT=Microsoft%20Office%202003&amp;TaxID=20153" TargetMode="External"/><Relationship Id="rId4" Type="http://schemas.openxmlformats.org/officeDocument/2006/relationships/image" Target="../media/image54.png"/><Relationship Id="rId9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12" Type="http://schemas.openxmlformats.org/officeDocument/2006/relationships/image" Target="../media/image6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11" Type="http://schemas.openxmlformats.org/officeDocument/2006/relationships/image" Target="../media/image58.png"/><Relationship Id="rId5" Type="http://schemas.openxmlformats.org/officeDocument/2006/relationships/image" Target="../media/image55.png"/><Relationship Id="rId10" Type="http://schemas.openxmlformats.org/officeDocument/2006/relationships/hyperlink" Target="http://members.microsoft.com/CustomerEvidence/Common/FileOpen.aspx?FileName=24780_DBSA.wvx" TargetMode="External"/><Relationship Id="rId4" Type="http://schemas.openxmlformats.org/officeDocument/2006/relationships/image" Target="../media/image54.png"/><Relationship Id="rId9" Type="http://schemas.openxmlformats.org/officeDocument/2006/relationships/hyperlink" Target="https://members.microsoft.com/customerevidence/search/EvidenceDetails.aspx?EvidenceID=13538&amp;LanguageID=1&amp;PFT=Microsoft%20Office%202003&amp;TaxID=20153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8.png"/><Relationship Id="rId3" Type="http://schemas.openxmlformats.org/officeDocument/2006/relationships/image" Target="../media/image53.png"/><Relationship Id="rId7" Type="http://schemas.openxmlformats.org/officeDocument/2006/relationships/image" Target="../media/image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6.png"/><Relationship Id="rId11" Type="http://schemas.openxmlformats.org/officeDocument/2006/relationships/image" Target="../media/image65.jpeg"/><Relationship Id="rId5" Type="http://schemas.openxmlformats.org/officeDocument/2006/relationships/image" Target="../media/image55.png"/><Relationship Id="rId10" Type="http://schemas.openxmlformats.org/officeDocument/2006/relationships/hyperlink" Target="https://members.microsoft.com/customerevidence/search/EvidenceDetails.aspx?EvidenceID=13650&amp;LanguageID=1&amp;PFT=Microsoft%20Office&amp;TaxID=18942" TargetMode="External"/><Relationship Id="rId4" Type="http://schemas.openxmlformats.org/officeDocument/2006/relationships/image" Target="../media/image54.png"/><Relationship Id="rId9" Type="http://schemas.openxmlformats.org/officeDocument/2006/relationships/image" Target="../media/image2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://www.msreadiness.com/WS_abstract.asp?eid=15003453" TargetMode="External"/><Relationship Id="rId13" Type="http://schemas.openxmlformats.org/officeDocument/2006/relationships/hyperlink" Target="http://www.microsoft.com/office/bsm" TargetMode="External"/><Relationship Id="rId3" Type="http://schemas.openxmlformats.org/officeDocument/2006/relationships/hyperlink" Target="http://www.msreadiness.com/WS_abstract.asp?eid=15003442" TargetMode="External"/><Relationship Id="rId7" Type="http://schemas.openxmlformats.org/officeDocument/2006/relationships/hyperlink" Target="http://www.msreadiness.com/WS_abstract.asp?eid=15003451" TargetMode="External"/><Relationship Id="rId12" Type="http://schemas.openxmlformats.org/officeDocument/2006/relationships/hyperlink" Target="http://download.microsoft.com/download/5/3/9/53964e2f-c79e-44bf-b434-c7c479bdf6ef/main2.html" TargetMode="Externa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www.msreadiness.com/WS_abstract.asp?eid=15003449" TargetMode="External"/><Relationship Id="rId11" Type="http://schemas.openxmlformats.org/officeDocument/2006/relationships/image" Target="../media/image66.png"/><Relationship Id="rId5" Type="http://schemas.openxmlformats.org/officeDocument/2006/relationships/hyperlink" Target="http://www.msreadiness.com/WS_abstract.asp?eid=15003447" TargetMode="External"/><Relationship Id="rId10" Type="http://schemas.openxmlformats.org/officeDocument/2006/relationships/hyperlink" Target="http://www.msreadiness.com/WS_abstract.asp?eid=15003456" TargetMode="External"/><Relationship Id="rId4" Type="http://schemas.openxmlformats.org/officeDocument/2006/relationships/hyperlink" Target="http://www.msreadiness.com/WS_abstract.asp?eid=15003445" TargetMode="External"/><Relationship Id="rId9" Type="http://schemas.openxmlformats.org/officeDocument/2006/relationships/hyperlink" Target="http://www.msreadiness.com/WS_abstract.asp?eid=15003455" TargetMode="Externa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w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9.png"/><Relationship Id="rId4" Type="http://schemas.openxmlformats.org/officeDocument/2006/relationships/image" Target="../media/image15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6" Type="http://schemas.openxmlformats.org/officeDocument/2006/relationships/image" Target="../media/image70.png"/><Relationship Id="rId5" Type="http://schemas.openxmlformats.org/officeDocument/2006/relationships/image" Target="../media/image31.png"/><Relationship Id="rId4" Type="http://schemas.openxmlformats.org/officeDocument/2006/relationships/image" Target="../media/image30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microsoft.com/licensing/default.mspx" TargetMode="External"/><Relationship Id="rId2" Type="http://schemas.openxmlformats.org/officeDocument/2006/relationships/hyperlink" Target="http://office.microsoft.com/en-us/assistance/HA100621061033.aspx" TargetMode="External"/><Relationship Id="rId1" Type="http://schemas.openxmlformats.org/officeDocument/2006/relationships/slideLayout" Target="../slideLayouts/slideLayout1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pn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0.png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30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6" Type="http://schemas.openxmlformats.org/officeDocument/2006/relationships/image" Target="../media/image29.png"/><Relationship Id="rId11" Type="http://schemas.openxmlformats.org/officeDocument/2006/relationships/image" Target="../media/image34.png"/><Relationship Id="rId5" Type="http://schemas.openxmlformats.org/officeDocument/2006/relationships/image" Target="../media/image28.png"/><Relationship Id="rId10" Type="http://schemas.openxmlformats.org/officeDocument/2006/relationships/image" Target="../media/image33.png"/><Relationship Id="rId4" Type="http://schemas.openxmlformats.org/officeDocument/2006/relationships/image" Target="../media/image27.png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notesSlide" Target="../notesSlides/notesSlide6.xml"/><Relationship Id="rId7" Type="http://schemas.openxmlformats.org/officeDocument/2006/relationships/image" Target="../media/image35.png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6" Type="http://schemas.openxmlformats.org/officeDocument/2006/relationships/image" Target="../media/image34.png"/><Relationship Id="rId5" Type="http://schemas.openxmlformats.org/officeDocument/2006/relationships/image" Target="../media/image32.png"/><Relationship Id="rId10" Type="http://schemas.openxmlformats.org/officeDocument/2006/relationships/image" Target="../media/image36.png"/><Relationship Id="rId4" Type="http://schemas.openxmlformats.org/officeDocument/2006/relationships/image" Target="../media/image27.png"/><Relationship Id="rId9" Type="http://schemas.openxmlformats.org/officeDocument/2006/relationships/image" Target="../media/image3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4"/>
          <p:cNvSpPr>
            <a:spLocks noGrp="1" noChangeArrowheads="1"/>
          </p:cNvSpPr>
          <p:nvPr>
            <p:ph type="ctrTitle"/>
          </p:nvPr>
        </p:nvSpPr>
        <p:spPr>
          <a:xfrm>
            <a:off x="515893" y="5259629"/>
            <a:ext cx="9535592" cy="1368729"/>
          </a:xfrm>
        </p:spPr>
        <p:txBody>
          <a:bodyPr/>
          <a:lstStyle/>
          <a:p>
            <a:pPr eaLnBrk="1" hangingPunct="1"/>
            <a:r>
              <a:rPr lang="en-US" altLang="cs-CZ" dirty="0" smtClean="0">
                <a:solidFill>
                  <a:schemeClr val="tx1"/>
                </a:solidFill>
                <a:sym typeface="Wingdings" panose="05000000000000000000" pitchFamily="2" charset="2"/>
              </a:rPr>
              <a:t>Business </a:t>
            </a:r>
            <a:r>
              <a:rPr lang="en-US" altLang="cs-CZ" dirty="0" smtClean="0">
                <a:solidFill>
                  <a:schemeClr val="tx1"/>
                </a:solidFill>
                <a:sym typeface="Wingdings" panose="05000000000000000000" pitchFamily="2" charset="2"/>
              </a:rPr>
              <a:t>Intelligence</a:t>
            </a:r>
          </a:p>
        </p:txBody>
      </p:sp>
      <p:sp>
        <p:nvSpPr>
          <p:cNvPr id="2" name="Obdélník 1"/>
          <p:cNvSpPr/>
          <p:nvPr/>
        </p:nvSpPr>
        <p:spPr>
          <a:xfrm>
            <a:off x="1176782" y="2337872"/>
            <a:ext cx="79880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cs-CZ" sz="3600" dirty="0" smtClean="0">
                <a:sym typeface="Wingdings" panose="05000000000000000000" pitchFamily="2" charset="2"/>
              </a:rPr>
              <a:t>Business Intelligence</a:t>
            </a:r>
            <a:r>
              <a:rPr lang="cs-CZ" altLang="cs-CZ" sz="3600" dirty="0" smtClean="0">
                <a:sym typeface="Wingdings" panose="05000000000000000000" pitchFamily="2" charset="2"/>
              </a:rPr>
              <a:t> - </a:t>
            </a:r>
            <a:r>
              <a:rPr lang="en-US" altLang="cs-CZ" sz="3600" dirty="0"/>
              <a:t>Scorecard </a:t>
            </a:r>
            <a:r>
              <a:rPr lang="en-US" altLang="cs-CZ" sz="3600" dirty="0" smtClean="0"/>
              <a:t>Manage</a:t>
            </a:r>
            <a:r>
              <a:rPr lang="cs-CZ" altLang="cs-CZ" sz="3600" dirty="0" err="1" smtClean="0"/>
              <a:t>ment</a:t>
            </a:r>
            <a:endParaRPr lang="cs-CZ" sz="3600" dirty="0"/>
          </a:p>
        </p:txBody>
      </p:sp>
    </p:spTree>
    <p:extLst>
      <p:ext uri="{BB962C8B-B14F-4D97-AF65-F5344CB8AC3E}">
        <p14:creationId xmlns:p14="http://schemas.microsoft.com/office/powerpoint/2010/main" val="37802997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dirty="0" smtClean="0"/>
              <a:t>Business Scorecard Manager 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87656" y="3892650"/>
            <a:ext cx="9465580" cy="2751459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cs-CZ" sz="2205" b="1"/>
              <a:t>Launched </a:t>
            </a:r>
            <a:r>
              <a:rPr lang="en-US" altLang="cs-CZ" sz="2205"/>
              <a:t>on 10/24/2005.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z="2205" b="1"/>
              <a:t>Certified</a:t>
            </a:r>
            <a:r>
              <a:rPr lang="en-US" altLang="cs-CZ" sz="2205"/>
              <a:t> by Norton and Kaplan’s Balanced Scorecard Collaborative.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z="2205"/>
              <a:t>BSM deployments cost between </a:t>
            </a:r>
            <a:r>
              <a:rPr lang="en-US" altLang="cs-CZ" sz="2205" b="1"/>
              <a:t>20-50%</a:t>
            </a:r>
            <a:r>
              <a:rPr lang="en-US" altLang="cs-CZ" sz="2205"/>
              <a:t> the cost of the average BI competitor deployments.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z="2205" b="1"/>
              <a:t>Generally available today</a:t>
            </a:r>
            <a:r>
              <a:rPr lang="en-US" altLang="cs-CZ" sz="2205"/>
              <a:t> via your MSDN downloads.</a:t>
            </a:r>
          </a:p>
        </p:txBody>
      </p:sp>
      <p:sp>
        <p:nvSpPr>
          <p:cNvPr id="415748" name="Rectangle 4">
            <a:extLst>
              <a:ext uri="{FF2B5EF4-FFF2-40B4-BE49-F238E27FC236}">
                <a16:creationId xmlns:a16="http://schemas.microsoft.com/office/drawing/2014/main" id="{1316C760-0C87-4ACF-96C7-D4B73395C5D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751600" y="1528005"/>
            <a:ext cx="7512254" cy="17482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>
                        <a:gamma/>
                        <a:shade val="54118"/>
                        <a:invGamma/>
                      </a:schemeClr>
                    </a:gs>
                    <a:gs pos="50000">
                      <a:schemeClr val="folHlink"/>
                    </a:gs>
                    <a:gs pos="100000">
                      <a:schemeClr val="folHlink">
                        <a:gamma/>
                        <a:shade val="54118"/>
                        <a:invGamma/>
                      </a:scheme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447675" indent="-44767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33438" indent="-354013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088" indent="-373063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4638" indent="-334963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51025" indent="-304800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08225" indent="-304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65425" indent="-304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22625" indent="-304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79825" indent="-3048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  <a:spcBef>
                <a:spcPct val="25000"/>
              </a:spcBef>
              <a:buClr>
                <a:schemeClr val="tx2"/>
              </a:buClr>
              <a:buFont typeface="Wingdings 2" panose="05020102010507070707" pitchFamily="18" charset="2"/>
              <a:buNone/>
              <a:defRPr/>
            </a:pPr>
            <a:r>
              <a:rPr lang="en-US" altLang="cs-CZ" sz="3528">
                <a:solidFill>
                  <a:srgbClr val="F8720E"/>
                </a:solidFill>
                <a:cs typeface="Arial" panose="020B0604020202020204" pitchFamily="34" charset="0"/>
              </a:rPr>
              <a:t>“The Microsoft foundation </a:t>
            </a:r>
          </a:p>
          <a:p>
            <a:pPr algn="ctr" eaLnBrk="1" hangingPunct="1">
              <a:lnSpc>
                <a:spcPct val="85000"/>
              </a:lnSpc>
              <a:spcBef>
                <a:spcPct val="25000"/>
              </a:spcBef>
              <a:buClr>
                <a:schemeClr val="tx2"/>
              </a:buClr>
              <a:buFont typeface="Wingdings 2" panose="05020102010507070707" pitchFamily="18" charset="2"/>
              <a:buNone/>
              <a:defRPr/>
            </a:pPr>
            <a:r>
              <a:rPr lang="en-US" altLang="cs-CZ" sz="3528">
                <a:solidFill>
                  <a:srgbClr val="F8720E"/>
                </a:solidFill>
                <a:cs typeface="Arial" panose="020B0604020202020204" pitchFamily="34" charset="0"/>
              </a:rPr>
              <a:t>for ubiquitous BI is now in place”</a:t>
            </a:r>
            <a:r>
              <a:rPr lang="en-US" altLang="cs-CZ" sz="2646">
                <a:solidFill>
                  <a:srgbClr val="F8720E"/>
                </a:solidFill>
              </a:rPr>
              <a:t>.</a:t>
            </a:r>
          </a:p>
          <a:p>
            <a:pPr algn="ctr" eaLnBrk="1" hangingPunct="1">
              <a:lnSpc>
                <a:spcPct val="85000"/>
              </a:lnSpc>
              <a:spcBef>
                <a:spcPct val="25000"/>
              </a:spcBef>
              <a:buClr>
                <a:schemeClr val="tx2"/>
              </a:buClr>
              <a:buFont typeface="Wingdings 2" panose="05020102010507070707" pitchFamily="18" charset="2"/>
              <a:buNone/>
              <a:defRPr/>
            </a:pPr>
            <a:r>
              <a:rPr lang="en-US" altLang="cs-CZ" sz="3528">
                <a:solidFill>
                  <a:srgbClr val="F8720E"/>
                </a:solidFill>
                <a:cs typeface="Arial" panose="020B0604020202020204" pitchFamily="34" charset="0"/>
              </a:rPr>
              <a:t>AMR research</a:t>
            </a:r>
          </a:p>
        </p:txBody>
      </p:sp>
      <p:sp>
        <p:nvSpPr>
          <p:cNvPr id="20485" name="Text Box 5"/>
          <p:cNvSpPr txBox="1">
            <a:spLocks noChangeArrowheads="1"/>
          </p:cNvSpPr>
          <p:nvPr/>
        </p:nvSpPr>
        <p:spPr bwMode="auto">
          <a:xfrm>
            <a:off x="305858" y="6665113"/>
            <a:ext cx="3430573" cy="32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544">
                <a:hlinkClick r:id="rId3"/>
              </a:rPr>
              <a:t>Click here for AMR report</a:t>
            </a:r>
            <a:endParaRPr lang="en-US" altLang="cs-CZ" sz="1544"/>
          </a:p>
        </p:txBody>
      </p:sp>
    </p:spTree>
    <p:extLst>
      <p:ext uri="{BB962C8B-B14F-4D97-AF65-F5344CB8AC3E}">
        <p14:creationId xmlns:p14="http://schemas.microsoft.com/office/powerpoint/2010/main" val="3122586786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z="3969"/>
              <a:t>What is Business Scorecard Manager</a:t>
            </a:r>
            <a:br>
              <a:rPr lang="en-US" altLang="cs-CZ" sz="3969"/>
            </a:br>
            <a:endParaRPr lang="en-US" altLang="cs-CZ" sz="3969"/>
          </a:p>
        </p:txBody>
      </p:sp>
      <p:grpSp>
        <p:nvGrpSpPr>
          <p:cNvPr id="22531" name="Group 3"/>
          <p:cNvGrpSpPr>
            <a:grpSpLocks/>
          </p:cNvGrpSpPr>
          <p:nvPr/>
        </p:nvGrpSpPr>
        <p:grpSpPr bwMode="auto">
          <a:xfrm>
            <a:off x="727680" y="1450993"/>
            <a:ext cx="9336059" cy="4368729"/>
            <a:chOff x="241" y="829"/>
            <a:chExt cx="5334" cy="2496"/>
          </a:xfrm>
        </p:grpSpPr>
        <p:sp>
          <p:nvSpPr>
            <p:cNvPr id="22532" name="AutoShape 4"/>
            <p:cNvSpPr>
              <a:spLocks noChangeArrowheads="1"/>
            </p:cNvSpPr>
            <p:nvPr/>
          </p:nvSpPr>
          <p:spPr bwMode="auto">
            <a:xfrm>
              <a:off x="2987" y="1243"/>
              <a:ext cx="1271" cy="1939"/>
            </a:xfrm>
            <a:prstGeom prst="roundRect">
              <a:avLst>
                <a:gd name="adj" fmla="val 16667"/>
              </a:avLst>
            </a:prstGeom>
            <a:solidFill>
              <a:srgbClr val="FF9900">
                <a:alpha val="2392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cs-CZ" sz="1654"/>
            </a:p>
          </p:txBody>
        </p:sp>
        <p:sp>
          <p:nvSpPr>
            <p:cNvPr id="22533" name="AutoShape 5"/>
            <p:cNvSpPr>
              <a:spLocks noChangeArrowheads="1"/>
            </p:cNvSpPr>
            <p:nvPr/>
          </p:nvSpPr>
          <p:spPr bwMode="auto">
            <a:xfrm>
              <a:off x="2983" y="1224"/>
              <a:ext cx="1279" cy="351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9215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cs-CZ" sz="1654"/>
                <a:t>BSM Client</a:t>
              </a:r>
            </a:p>
          </p:txBody>
        </p:sp>
        <p:grpSp>
          <p:nvGrpSpPr>
            <p:cNvPr id="22534" name="Group 6"/>
            <p:cNvGrpSpPr>
              <a:grpSpLocks/>
            </p:cNvGrpSpPr>
            <p:nvPr/>
          </p:nvGrpSpPr>
          <p:grpSpPr bwMode="auto">
            <a:xfrm>
              <a:off x="3075" y="1608"/>
              <a:ext cx="1110" cy="1405"/>
              <a:chOff x="3174" y="1462"/>
              <a:chExt cx="1193" cy="1510"/>
            </a:xfrm>
          </p:grpSpPr>
          <p:sp>
            <p:nvSpPr>
              <p:cNvPr id="417799" name="Text Box 7">
                <a:extLst>
                  <a:ext uri="{FF2B5EF4-FFF2-40B4-BE49-F238E27FC236}">
                    <a16:creationId xmlns:a16="http://schemas.microsoft.com/office/drawing/2014/main" id="{23D8B2CD-2066-4C0B-A0CC-22E74C327B97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76" y="1462"/>
                <a:ext cx="1188" cy="64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folHlink">
                            <a:gamma/>
                            <a:shade val="54118"/>
                            <a:invGamma/>
                          </a:schemeClr>
                        </a:gs>
                        <a:gs pos="50000">
                          <a:schemeClr val="folHlink"/>
                        </a:gs>
                        <a:gs pos="100000">
                          <a:schemeClr val="folHlink">
                            <a:gamma/>
                            <a:shade val="54118"/>
                            <a:invGamma/>
                          </a:schemeClr>
                        </a:gs>
                      </a:gsLst>
                      <a:lin ang="27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US" altLang="cs-CZ" sz="1544"/>
                  <a:t>Scorecards</a:t>
                </a:r>
              </a:p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US" altLang="cs-CZ" sz="1544"/>
                  <a:t>Dashboards </a:t>
                </a:r>
              </a:p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US" altLang="cs-CZ" sz="1544"/>
                  <a:t>Reports</a:t>
                </a:r>
              </a:p>
            </p:txBody>
          </p:sp>
          <p:sp>
            <p:nvSpPr>
              <p:cNvPr id="417800" name="Text Box 8">
                <a:extLst>
                  <a:ext uri="{FF2B5EF4-FFF2-40B4-BE49-F238E27FC236}">
                    <a16:creationId xmlns:a16="http://schemas.microsoft.com/office/drawing/2014/main" id="{743FD260-93F1-42AB-BC96-197E97C85540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74" y="2102"/>
                <a:ext cx="1188" cy="2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folHlink">
                            <a:gamma/>
                            <a:shade val="54118"/>
                            <a:invGamma/>
                          </a:schemeClr>
                        </a:gs>
                        <a:gs pos="50000">
                          <a:schemeClr val="folHlink"/>
                        </a:gs>
                        <a:gs pos="100000">
                          <a:schemeClr val="folHlink">
                            <a:gamma/>
                            <a:shade val="54118"/>
                            <a:invGamma/>
                          </a:schemeClr>
                        </a:gs>
                      </a:gsLst>
                      <a:lin ang="27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US" altLang="cs-CZ" sz="1544"/>
                  <a:t>Context analysis</a:t>
                </a:r>
              </a:p>
            </p:txBody>
          </p:sp>
          <p:sp>
            <p:nvSpPr>
              <p:cNvPr id="417801" name="Text Box 9">
                <a:extLst>
                  <a:ext uri="{FF2B5EF4-FFF2-40B4-BE49-F238E27FC236}">
                    <a16:creationId xmlns:a16="http://schemas.microsoft.com/office/drawing/2014/main" id="{CA760AAD-E86B-4A00-8911-17C30C8F0DC5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74" y="2327"/>
                <a:ext cx="1188" cy="20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folHlink">
                            <a:gamma/>
                            <a:shade val="54118"/>
                            <a:invGamma/>
                          </a:schemeClr>
                        </a:gs>
                        <a:gs pos="50000">
                          <a:schemeClr val="folHlink"/>
                        </a:gs>
                        <a:gs pos="100000">
                          <a:schemeClr val="folHlink">
                            <a:gamma/>
                            <a:shade val="54118"/>
                            <a:invGamma/>
                          </a:schemeClr>
                        </a:gs>
                      </a:gsLst>
                      <a:lin ang="27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US" altLang="cs-CZ" sz="1544"/>
                  <a:t>Rich filtering</a:t>
                </a:r>
              </a:p>
            </p:txBody>
          </p:sp>
          <p:sp>
            <p:nvSpPr>
              <p:cNvPr id="417802" name="Text Box 10">
                <a:extLst>
                  <a:ext uri="{FF2B5EF4-FFF2-40B4-BE49-F238E27FC236}">
                    <a16:creationId xmlns:a16="http://schemas.microsoft.com/office/drawing/2014/main" id="{897BA600-CDA3-46A4-839E-5C6B50F5647B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3179" y="2551"/>
                <a:ext cx="1188" cy="421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0">
                      <a:gsLst>
                        <a:gs pos="0">
                          <a:schemeClr val="folHlink">
                            <a:gamma/>
                            <a:shade val="54118"/>
                            <a:invGamma/>
                          </a:schemeClr>
                        </a:gs>
                        <a:gs pos="50000">
                          <a:schemeClr val="folHlink"/>
                        </a:gs>
                        <a:gs pos="100000">
                          <a:schemeClr val="folHlink">
                            <a:gamma/>
                            <a:shade val="54118"/>
                            <a:invGamma/>
                          </a:schemeClr>
                        </a:gs>
                      </a:gsLst>
                      <a:lin ang="27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US" altLang="cs-CZ" sz="1544"/>
                  <a:t>Collaboration</a:t>
                </a:r>
              </a:p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US" altLang="cs-CZ" sz="1544"/>
                  <a:t>Workflows</a:t>
                </a:r>
              </a:p>
            </p:txBody>
          </p:sp>
        </p:grpSp>
        <p:sp>
          <p:nvSpPr>
            <p:cNvPr id="22535" name="AutoShape 11"/>
            <p:cNvSpPr>
              <a:spLocks noChangeArrowheads="1"/>
            </p:cNvSpPr>
            <p:nvPr/>
          </p:nvSpPr>
          <p:spPr bwMode="auto">
            <a:xfrm>
              <a:off x="1665" y="1400"/>
              <a:ext cx="1203" cy="1575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2392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cs-CZ" sz="1654"/>
            </a:p>
          </p:txBody>
        </p:sp>
        <p:grpSp>
          <p:nvGrpSpPr>
            <p:cNvPr id="22536" name="Group 12"/>
            <p:cNvGrpSpPr>
              <a:grpSpLocks/>
            </p:cNvGrpSpPr>
            <p:nvPr/>
          </p:nvGrpSpPr>
          <p:grpSpPr bwMode="auto">
            <a:xfrm>
              <a:off x="2420" y="2193"/>
              <a:ext cx="374" cy="301"/>
              <a:chOff x="1586" y="1938"/>
              <a:chExt cx="360" cy="333"/>
            </a:xfrm>
          </p:grpSpPr>
          <p:pic>
            <p:nvPicPr>
              <p:cNvPr id="22579" name="Picture 13" descr="XP icon other options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5184126">
                <a:off x="1597" y="2078"/>
                <a:ext cx="182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22580" name="Picture 14" descr="XP icon other options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 rot="-5184126">
                <a:off x="1754" y="1927"/>
                <a:ext cx="182" cy="20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pic>
          <p:nvPicPr>
            <p:cNvPr id="22537" name="Picture 15" descr="Blue-Embossed-Cylinder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367" y="1834"/>
              <a:ext cx="487" cy="31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808" name="Text Box 16">
              <a:extLst>
                <a:ext uri="{FF2B5EF4-FFF2-40B4-BE49-F238E27FC236}">
                  <a16:creationId xmlns:a16="http://schemas.microsoft.com/office/drawing/2014/main" id="{3F9F8F61-5B80-4845-B55B-EE1C067DAED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4" y="1805"/>
              <a:ext cx="110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folHlink">
                          <a:gamma/>
                          <a:shade val="54118"/>
                          <a:invGamma/>
                        </a:schemeClr>
                      </a:gs>
                      <a:gs pos="50000">
                        <a:schemeClr val="folHlink"/>
                      </a:gs>
                      <a:gs pos="100000">
                        <a:schemeClr val="folHlink">
                          <a:gamma/>
                          <a:shade val="54118"/>
                          <a:invGamma/>
                        </a:schemeClr>
                      </a:gs>
                    </a:gsLst>
                    <a:lin ang="2700000" scaled="1"/>
                  </a:gra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cs-CZ" sz="1544"/>
                <a:t>Application Metadata</a:t>
              </a:r>
            </a:p>
          </p:txBody>
        </p:sp>
        <p:sp>
          <p:nvSpPr>
            <p:cNvPr id="417809" name="Text Box 17">
              <a:extLst>
                <a:ext uri="{FF2B5EF4-FFF2-40B4-BE49-F238E27FC236}">
                  <a16:creationId xmlns:a16="http://schemas.microsoft.com/office/drawing/2014/main" id="{54F2A416-BD39-4DF0-8445-E0F6F929640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700" y="2180"/>
              <a:ext cx="110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folHlink">
                          <a:gamma/>
                          <a:shade val="54118"/>
                          <a:invGamma/>
                        </a:schemeClr>
                      </a:gs>
                      <a:gs pos="50000">
                        <a:schemeClr val="folHlink"/>
                      </a:gs>
                      <a:gs pos="100000">
                        <a:schemeClr val="folHlink">
                          <a:gamma/>
                          <a:shade val="54118"/>
                          <a:invGamma/>
                        </a:schemeClr>
                      </a:gs>
                    </a:gsLst>
                    <a:lin ang="2700000" scaled="1"/>
                  </a:gra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cs-CZ" sz="1544"/>
                <a:t>Business           Logic</a:t>
              </a:r>
            </a:p>
          </p:txBody>
        </p:sp>
        <p:sp>
          <p:nvSpPr>
            <p:cNvPr id="22540" name="AutoShape 18"/>
            <p:cNvSpPr>
              <a:spLocks noChangeArrowheads="1"/>
            </p:cNvSpPr>
            <p:nvPr/>
          </p:nvSpPr>
          <p:spPr bwMode="auto">
            <a:xfrm>
              <a:off x="1663" y="1398"/>
              <a:ext cx="1203" cy="346"/>
            </a:xfrm>
            <a:prstGeom prst="roundRect">
              <a:avLst>
                <a:gd name="adj" fmla="val 16667"/>
              </a:avLst>
            </a:prstGeom>
            <a:solidFill>
              <a:srgbClr val="FF6600">
                <a:alpha val="92155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cs-CZ" sz="1654"/>
                <a:t>BSM Server</a:t>
              </a:r>
            </a:p>
          </p:txBody>
        </p:sp>
        <p:sp>
          <p:nvSpPr>
            <p:cNvPr id="22541" name="Text Box 19"/>
            <p:cNvSpPr txBox="1">
              <a:spLocks noChangeArrowheads="1"/>
            </p:cNvSpPr>
            <p:nvPr/>
          </p:nvSpPr>
          <p:spPr bwMode="auto">
            <a:xfrm>
              <a:off x="4737" y="2914"/>
              <a:ext cx="802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cs-CZ" sz="1544">
                  <a:cs typeface="Arial" panose="020B0604020202020204" pitchFamily="34" charset="0"/>
                </a:rPr>
                <a:t>XML, Excel, TIFF, PDF</a:t>
              </a:r>
            </a:p>
          </p:txBody>
        </p:sp>
        <p:pic>
          <p:nvPicPr>
            <p:cNvPr id="22542" name="Picture 20" descr="blue shadow arrow right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643145">
              <a:off x="4331" y="1638"/>
              <a:ext cx="257" cy="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3" name="Picture 21" descr="blue shadow arrow right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520351">
              <a:off x="4316" y="2649"/>
              <a:ext cx="257" cy="6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4" name="Text Box 22"/>
            <p:cNvSpPr txBox="1">
              <a:spLocks noChangeArrowheads="1"/>
            </p:cNvSpPr>
            <p:nvPr/>
          </p:nvSpPr>
          <p:spPr bwMode="auto">
            <a:xfrm>
              <a:off x="4713" y="2489"/>
              <a:ext cx="801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cs-CZ" sz="1544">
                  <a:cs typeface="Arial" panose="020B0604020202020204" pitchFamily="34" charset="0"/>
                </a:rPr>
                <a:t>IM, Email, Calendar</a:t>
              </a:r>
            </a:p>
          </p:txBody>
        </p:sp>
        <p:sp>
          <p:nvSpPr>
            <p:cNvPr id="22545" name="Text Box 23"/>
            <p:cNvSpPr txBox="1">
              <a:spLocks noChangeArrowheads="1"/>
            </p:cNvSpPr>
            <p:nvPr/>
          </p:nvSpPr>
          <p:spPr bwMode="auto">
            <a:xfrm>
              <a:off x="4700" y="1743"/>
              <a:ext cx="87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cs-CZ" sz="1544">
                  <a:cs typeface="Arial" panose="020B0604020202020204" pitchFamily="34" charset="0"/>
                </a:rPr>
                <a:t>Online/Offline</a:t>
              </a:r>
            </a:p>
            <a:p>
              <a:r>
                <a:rPr lang="en-US" altLang="cs-CZ" sz="1544">
                  <a:cs typeface="Arial" panose="020B0604020202020204" pitchFamily="34" charset="0"/>
                </a:rPr>
                <a:t>SQL reports</a:t>
              </a:r>
            </a:p>
          </p:txBody>
        </p:sp>
        <p:pic>
          <p:nvPicPr>
            <p:cNvPr id="22546" name="Picture 24" descr="blue shadow arrow right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870436">
              <a:off x="4320" y="2344"/>
              <a:ext cx="256" cy="5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47" name="Picture 25" descr="blue shadow arrow right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122357">
              <a:off x="4319" y="1982"/>
              <a:ext cx="257" cy="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48" name="AutoShape 26"/>
            <p:cNvSpPr>
              <a:spLocks noChangeArrowheads="1"/>
            </p:cNvSpPr>
            <p:nvPr/>
          </p:nvSpPr>
          <p:spPr bwMode="auto">
            <a:xfrm rot="-5400000">
              <a:off x="1400" y="-329"/>
              <a:ext cx="318" cy="2636"/>
            </a:xfrm>
            <a:prstGeom prst="roundRect">
              <a:avLst>
                <a:gd name="adj" fmla="val 16667"/>
              </a:avLst>
            </a:prstGeom>
            <a:solidFill>
              <a:srgbClr val="FF9900">
                <a:alpha val="2392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cs-CZ" sz="1654"/>
            </a:p>
          </p:txBody>
        </p:sp>
        <p:sp>
          <p:nvSpPr>
            <p:cNvPr id="417819" name="Text Box 27">
              <a:extLst>
                <a:ext uri="{FF2B5EF4-FFF2-40B4-BE49-F238E27FC236}">
                  <a16:creationId xmlns:a16="http://schemas.microsoft.com/office/drawing/2014/main" id="{CF86FBE8-6B6C-4481-AE3D-085976341CF3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434" y="866"/>
              <a:ext cx="2270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folHlink">
                          <a:gamma/>
                          <a:shade val="54118"/>
                          <a:invGamma/>
                        </a:schemeClr>
                      </a:gs>
                      <a:gs pos="50000">
                        <a:schemeClr val="folHlink"/>
                      </a:gs>
                      <a:gs pos="100000">
                        <a:schemeClr val="folHlink">
                          <a:gamma/>
                          <a:shade val="54118"/>
                          <a:invGamma/>
                        </a:schemeClr>
                      </a:gs>
                    </a:gsLst>
                    <a:lin ang="2700000" scaled="1"/>
                  </a:gra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cs-CZ"/>
                <a:t>Build</a:t>
              </a:r>
            </a:p>
          </p:txBody>
        </p:sp>
        <p:sp>
          <p:nvSpPr>
            <p:cNvPr id="22550" name="AutoShape 28"/>
            <p:cNvSpPr>
              <a:spLocks noChangeArrowheads="1"/>
            </p:cNvSpPr>
            <p:nvPr/>
          </p:nvSpPr>
          <p:spPr bwMode="auto">
            <a:xfrm rot="-5400000">
              <a:off x="4049" y="-331"/>
              <a:ext cx="318" cy="2637"/>
            </a:xfrm>
            <a:prstGeom prst="roundRect">
              <a:avLst>
                <a:gd name="adj" fmla="val 16667"/>
              </a:avLst>
            </a:prstGeom>
            <a:solidFill>
              <a:srgbClr val="FF9900">
                <a:alpha val="23921"/>
              </a:srgbClr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endParaRPr lang="en-US" altLang="cs-CZ" sz="1654"/>
            </a:p>
          </p:txBody>
        </p:sp>
        <p:sp>
          <p:nvSpPr>
            <p:cNvPr id="417821" name="Text Box 29">
              <a:extLst>
                <a:ext uri="{FF2B5EF4-FFF2-40B4-BE49-F238E27FC236}">
                  <a16:creationId xmlns:a16="http://schemas.microsoft.com/office/drawing/2014/main" id="{395A2043-09FF-4B8E-9F7A-E979AF8ABD2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82" y="865"/>
              <a:ext cx="2271" cy="21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folHlink">
                          <a:gamma/>
                          <a:shade val="54118"/>
                          <a:invGamma/>
                        </a:schemeClr>
                      </a:gs>
                      <a:gs pos="50000">
                        <a:schemeClr val="folHlink"/>
                      </a:gs>
                      <a:gs pos="100000">
                        <a:schemeClr val="folHlink">
                          <a:gamma/>
                          <a:shade val="54118"/>
                          <a:invGamma/>
                        </a:schemeClr>
                      </a:gs>
                    </a:gsLst>
                    <a:lin ang="2700000" scaled="1"/>
                  </a:gra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cs-CZ"/>
                <a:t>Consume and Integrate</a:t>
              </a:r>
            </a:p>
          </p:txBody>
        </p:sp>
        <p:pic>
          <p:nvPicPr>
            <p:cNvPr id="22552" name="Picture 30" descr="blue shadow arrow right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4414611">
              <a:off x="4302" y="1320"/>
              <a:ext cx="257" cy="6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2553" name="Text Box 31"/>
            <p:cNvSpPr txBox="1">
              <a:spLocks noChangeArrowheads="1"/>
            </p:cNvSpPr>
            <p:nvPr/>
          </p:nvSpPr>
          <p:spPr bwMode="auto">
            <a:xfrm>
              <a:off x="4676" y="1459"/>
              <a:ext cx="875" cy="1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cs-CZ" sz="1544">
                  <a:cs typeface="Arial" panose="020B0604020202020204" pitchFamily="34" charset="0"/>
                </a:rPr>
                <a:t>SharePoint</a:t>
              </a:r>
            </a:p>
          </p:txBody>
        </p:sp>
        <p:sp>
          <p:nvSpPr>
            <p:cNvPr id="417824" name="AutoShape 32">
              <a:extLst>
                <a:ext uri="{FF2B5EF4-FFF2-40B4-BE49-F238E27FC236}">
                  <a16:creationId xmlns:a16="http://schemas.microsoft.com/office/drawing/2014/main" id="{0423A77F-5EEC-4945-A11C-4BDC2BA6E435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68" y="1239"/>
              <a:ext cx="1285" cy="2086"/>
            </a:xfrm>
            <a:prstGeom prst="roundRect">
              <a:avLst>
                <a:gd name="adj" fmla="val 16667"/>
              </a:avLst>
            </a:prstGeom>
            <a:gradFill rotWithShape="0">
              <a:gsLst>
                <a:gs pos="0">
                  <a:schemeClr val="accent2">
                    <a:gamma/>
                    <a:shade val="60392"/>
                    <a:invGamma/>
                    <a:alpha val="80000"/>
                  </a:schemeClr>
                </a:gs>
                <a:gs pos="50000">
                  <a:schemeClr val="accent2">
                    <a:alpha val="39999"/>
                  </a:schemeClr>
                </a:gs>
                <a:gs pos="100000">
                  <a:schemeClr val="accent2">
                    <a:gamma/>
                    <a:shade val="60392"/>
                    <a:invGamma/>
                    <a:alpha val="80000"/>
                  </a:schemeClr>
                </a:gs>
              </a:gsLst>
              <a:lin ang="54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12700" algn="ctr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 eaLnBrk="1" hangingPunct="1">
                <a:defRPr/>
              </a:pPr>
              <a:endParaRPr lang="cs-CZ"/>
            </a:p>
          </p:txBody>
        </p:sp>
        <p:grpSp>
          <p:nvGrpSpPr>
            <p:cNvPr id="22555" name="Group 33"/>
            <p:cNvGrpSpPr>
              <a:grpSpLocks/>
            </p:cNvGrpSpPr>
            <p:nvPr/>
          </p:nvGrpSpPr>
          <p:grpSpPr bwMode="auto">
            <a:xfrm>
              <a:off x="331" y="1516"/>
              <a:ext cx="738" cy="415"/>
              <a:chOff x="27" y="2766"/>
              <a:chExt cx="1068" cy="528"/>
            </a:xfrm>
          </p:grpSpPr>
          <p:pic>
            <p:nvPicPr>
              <p:cNvPr id="22577" name="Picture 34" descr="Green-Embossed-Cylinder"/>
              <p:cNvPicPr>
                <a:picLocks noChangeAspect="1" noChangeArrowheads="1"/>
              </p:cNvPicPr>
              <p:nvPr/>
            </p:nvPicPr>
            <p:blipFill>
              <a:blip r:embed="rId7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" y="2766"/>
                <a:ext cx="726" cy="5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578" name="AutoShape 35"/>
              <p:cNvSpPr>
                <a:spLocks noChangeArrowheads="1"/>
              </p:cNvSpPr>
              <p:nvPr/>
            </p:nvSpPr>
            <p:spPr bwMode="auto">
              <a:xfrm>
                <a:off x="27" y="2888"/>
                <a:ext cx="1068" cy="288"/>
              </a:xfrm>
              <a:prstGeom prst="cube">
                <a:avLst>
                  <a:gd name="adj" fmla="val 25000"/>
                </a:avLst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rgbClr val="4787EF"/>
                        </a:gs>
                        <a:gs pos="100000">
                          <a:srgbClr val="04080F"/>
                        </a:gs>
                      </a:gsLst>
                      <a:lin ang="27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cs-CZ" sz="1544">
                    <a:cs typeface="Arial" panose="020B0604020202020204" pitchFamily="34" charset="0"/>
                  </a:rPr>
                  <a:t>Oracle</a:t>
                </a:r>
              </a:p>
            </p:txBody>
          </p:sp>
        </p:grpSp>
        <p:pic>
          <p:nvPicPr>
            <p:cNvPr id="22556" name="Picture 36" descr="blue shadow arrow right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903276">
              <a:off x="1148" y="1699"/>
              <a:ext cx="256" cy="7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7" name="Picture 37" descr="blue shadow arrow right"/>
            <p:cNvPicPr>
              <a:picLocks noChangeAspect="1" noChangeArrowheads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6369554">
              <a:off x="1079" y="1416"/>
              <a:ext cx="264" cy="71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8" name="Picture 38" descr="XLS_icon">
              <a:hlinkClick r:id="rId10"/>
            </p:cNvPr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0" y="2417"/>
              <a:ext cx="165" cy="1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59" name="Picture 39" descr="Microsoft Access Database Icon"/>
            <p:cNvPicPr>
              <a:picLocks noChangeAspect="1" noChangeArrowheads="1"/>
            </p:cNvPicPr>
            <p:nvPr/>
          </p:nvPicPr>
          <p:blipFill>
            <a:blip r:embed="rId1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41" y="2645"/>
              <a:ext cx="155" cy="14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832" name="AutoShape 40">
              <a:extLst>
                <a:ext uri="{FF2B5EF4-FFF2-40B4-BE49-F238E27FC236}">
                  <a16:creationId xmlns:a16="http://schemas.microsoft.com/office/drawing/2014/main" id="{5DADAAEB-2C8D-4F56-B131-F677A047A924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300" y="2625"/>
              <a:ext cx="822" cy="20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>
                      <a:alpha val="3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cs-CZ" sz="1323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Local DBs</a:t>
              </a:r>
            </a:p>
          </p:txBody>
        </p:sp>
        <p:grpSp>
          <p:nvGrpSpPr>
            <p:cNvPr id="22561" name="Group 41"/>
            <p:cNvGrpSpPr>
              <a:grpSpLocks/>
            </p:cNvGrpSpPr>
            <p:nvPr/>
          </p:nvGrpSpPr>
          <p:grpSpPr bwMode="auto">
            <a:xfrm>
              <a:off x="302" y="2850"/>
              <a:ext cx="822" cy="347"/>
              <a:chOff x="2280" y="3527"/>
              <a:chExt cx="725" cy="313"/>
            </a:xfrm>
          </p:grpSpPr>
          <p:sp>
            <p:nvSpPr>
              <p:cNvPr id="417834" name="AutoShape 42">
                <a:extLst>
                  <a:ext uri="{FF2B5EF4-FFF2-40B4-BE49-F238E27FC236}">
                    <a16:creationId xmlns:a16="http://schemas.microsoft.com/office/drawing/2014/main" id="{F6B7E269-4A66-4365-B3D9-685D64A730F7}"/>
                  </a:ext>
                </a:extLst>
              </p:cNvPr>
              <p:cNvSpPr>
                <a:spLocks noChangeArrowheads="1"/>
              </p:cNvSpPr>
              <p:nvPr/>
            </p:nvSpPr>
            <p:spPr bwMode="auto">
              <a:xfrm>
                <a:off x="2280" y="3527"/>
                <a:ext cx="725" cy="313"/>
              </a:xfrm>
              <a:prstGeom prst="roundRect">
                <a:avLst>
                  <a:gd name="adj" fmla="val 16667"/>
                </a:avLst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hlink">
                        <a:alpha val="22000"/>
                      </a:schemeClr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folHlink"/>
                    </a:solidFill>
                    <a:round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pPr>
                  <a:defRPr/>
                </a:pPr>
                <a:endParaRPr lang="en-US" altLang="cs-CZ" sz="1103">
                  <a:effectLst>
                    <a:outerShdw blurRad="38100" dist="38100" dir="2700000" algn="tl">
                      <a:srgbClr val="C0C0C0"/>
                    </a:outerShdw>
                  </a:effectLst>
                </a:endParaRPr>
              </a:p>
            </p:txBody>
          </p:sp>
          <p:sp>
            <p:nvSpPr>
              <p:cNvPr id="417835" name="Text Box 43">
                <a:extLst>
                  <a:ext uri="{FF2B5EF4-FFF2-40B4-BE49-F238E27FC236}">
                    <a16:creationId xmlns:a16="http://schemas.microsoft.com/office/drawing/2014/main" id="{FD7B2CB4-574A-494E-B0C1-681FB50DF91D}"/>
                  </a:ext>
                </a:extLst>
              </p:cNvPr>
              <p:cNvSpPr txBox="1">
                <a:spLocks noChangeArrowheads="1"/>
              </p:cNvSpPr>
              <p:nvPr/>
            </p:nvSpPr>
            <p:spPr bwMode="auto">
              <a:xfrm>
                <a:off x="2319" y="3571"/>
                <a:ext cx="658" cy="257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folHlink"/>
                    </a:solidFill>
                  </a14:hiddenFill>
                </a:ext>
                <a:ext uri="{91240B29-F687-4F45-9708-019B960494DF}">
                  <a14:hiddenLine xmlns:a14="http://schemas.microsoft.com/office/drawing/2010/main" w="12700" algn="ctr">
                    <a:solidFill>
                      <a:schemeClr val="folHlink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/>
              <a:p>
                <a:pPr algn="ctr" eaLnBrk="1" hangingPunct="1">
                  <a:spcBef>
                    <a:spcPct val="50000"/>
                  </a:spcBef>
                  <a:defRPr/>
                </a:pPr>
                <a:r>
                  <a:rPr lang="en-US" altLang="cs-CZ" sz="1323">
                    <a:effectLst>
                      <a:outerShdw blurRad="38100" dist="38100" dir="2700000" algn="tl">
                        <a:srgbClr val="C0C0C0"/>
                      </a:outerShdw>
                    </a:effectLst>
                  </a:rPr>
                  <a:t>Unstructured Data sources</a:t>
                </a:r>
              </a:p>
            </p:txBody>
          </p:sp>
        </p:grpSp>
        <p:pic>
          <p:nvPicPr>
            <p:cNvPr id="22562" name="Picture 44" descr="Adobe Acrobat Icon"/>
            <p:cNvPicPr>
              <a:picLocks noChangeAspect="1" noChangeArrowheads="1"/>
            </p:cNvPicPr>
            <p:nvPr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3" y="2882"/>
              <a:ext cx="96" cy="9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63" name="Picture 45" descr="Microsoft Word Document Icon"/>
            <p:cNvPicPr>
              <a:picLocks noChangeAspect="1" noChangeArrowheads="1"/>
            </p:cNvPicPr>
            <p:nvPr/>
          </p:nvPicPr>
          <p:blipFill>
            <a:blip r:embed="rId1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1" y="2933"/>
              <a:ext cx="101" cy="10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64" name="Picture 46" descr="Microsoft PowerPoint Presentation Icon"/>
            <p:cNvPicPr>
              <a:picLocks noChangeAspect="1" noChangeArrowheads="1"/>
            </p:cNvPicPr>
            <p:nvPr/>
          </p:nvPicPr>
          <p:blipFill>
            <a:blip r:embed="rId1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52" y="3006"/>
              <a:ext cx="98" cy="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65" name="Picture 47" descr="blue shadow arrow right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939638">
              <a:off x="1345" y="2158"/>
              <a:ext cx="248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22566" name="Picture 48" descr="blue shadow arrow right"/>
            <p:cNvPicPr>
              <a:picLocks noChangeAspect="1" noChangeArrowheads="1"/>
            </p:cNvPicPr>
            <p:nvPr/>
          </p:nvPicPr>
          <p:blipFill>
            <a:blip r:embed="rId1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786288">
              <a:off x="1359" y="2638"/>
              <a:ext cx="248" cy="51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841" name="AutoShape 49">
              <a:extLst>
                <a:ext uri="{FF2B5EF4-FFF2-40B4-BE49-F238E27FC236}">
                  <a16:creationId xmlns:a16="http://schemas.microsoft.com/office/drawing/2014/main" id="{2FABB1CB-C906-4516-90A9-C6D747B1B503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99" y="2385"/>
              <a:ext cx="822" cy="204"/>
            </a:xfrm>
            <a:prstGeom prst="roundRect">
              <a:avLst>
                <a:gd name="adj" fmla="val 16667"/>
              </a:avLst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0000">
                      <a:alpha val="30000"/>
                    </a:srgbClr>
                  </a:soli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pPr algn="ctr">
                <a:defRPr/>
              </a:pPr>
              <a:r>
                <a:rPr lang="en-US" altLang="cs-CZ" sz="1323">
                  <a:effectLst>
                    <a:outerShdw blurRad="38100" dist="38100" dir="2700000" algn="tl">
                      <a:srgbClr val="C0C0C0"/>
                    </a:outerShdw>
                  </a:effectLst>
                </a:rPr>
                <a:t>Spreadsheets</a:t>
              </a:r>
            </a:p>
          </p:txBody>
        </p:sp>
        <p:grpSp>
          <p:nvGrpSpPr>
            <p:cNvPr id="22568" name="Group 50"/>
            <p:cNvGrpSpPr>
              <a:grpSpLocks/>
            </p:cNvGrpSpPr>
            <p:nvPr/>
          </p:nvGrpSpPr>
          <p:grpSpPr bwMode="auto">
            <a:xfrm>
              <a:off x="405" y="1772"/>
              <a:ext cx="840" cy="482"/>
              <a:chOff x="27" y="2766"/>
              <a:chExt cx="1068" cy="528"/>
            </a:xfrm>
          </p:grpSpPr>
          <p:pic>
            <p:nvPicPr>
              <p:cNvPr id="22573" name="Picture 51" descr="Green-Embossed-Cylinder"/>
              <p:cNvPicPr>
                <a:picLocks noChangeAspect="1" noChangeArrowheads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98" y="2766"/>
                <a:ext cx="726" cy="52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2574" name="AutoShape 52"/>
              <p:cNvSpPr>
                <a:spLocks noChangeArrowheads="1"/>
              </p:cNvSpPr>
              <p:nvPr/>
            </p:nvSpPr>
            <p:spPr bwMode="auto">
              <a:xfrm>
                <a:off x="27" y="2888"/>
                <a:ext cx="1068" cy="288"/>
              </a:xfrm>
              <a:prstGeom prst="cube">
                <a:avLst>
                  <a:gd name="adj" fmla="val 25000"/>
                </a:avLst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gradFill rotWithShape="1">
                      <a:gsLst>
                        <a:gs pos="0">
                          <a:srgbClr val="4787EF"/>
                        </a:gs>
                        <a:gs pos="100000">
                          <a:srgbClr val="04080F"/>
                        </a:gs>
                      </a:gsLst>
                      <a:lin ang="2700000" scaled="1"/>
                    </a:gra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r>
                  <a:rPr lang="en-US" altLang="cs-CZ" sz="1544">
                    <a:cs typeface="Arial" panose="020B0604020202020204" pitchFamily="34" charset="0"/>
                  </a:rPr>
                  <a:t>SQL </a:t>
                </a:r>
              </a:p>
              <a:p>
                <a:r>
                  <a:rPr lang="en-US" altLang="cs-CZ" sz="1544">
                    <a:cs typeface="Arial" panose="020B0604020202020204" pitchFamily="34" charset="0"/>
                  </a:rPr>
                  <a:t>Server</a:t>
                </a:r>
              </a:p>
            </p:txBody>
          </p:sp>
        </p:grpSp>
        <p:pic>
          <p:nvPicPr>
            <p:cNvPr id="22569" name="Picture 53" descr="blue shadow arrow right"/>
            <p:cNvPicPr>
              <a:picLocks noChangeAspect="1" noChangeArrowheads="1"/>
            </p:cNvPicPr>
            <p:nvPr/>
          </p:nvPicPr>
          <p:blipFill>
            <a:blip r:embed="rId1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3939638">
              <a:off x="1336" y="2401"/>
              <a:ext cx="248" cy="471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417846" name="Text Box 54">
              <a:extLst>
                <a:ext uri="{FF2B5EF4-FFF2-40B4-BE49-F238E27FC236}">
                  <a16:creationId xmlns:a16="http://schemas.microsoft.com/office/drawing/2014/main" id="{33701643-8903-4FCF-9C6E-C98C448EB2D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698" y="2521"/>
              <a:ext cx="110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gradFill rotWithShape="0">
                    <a:gsLst>
                      <a:gs pos="0">
                        <a:schemeClr val="folHlink">
                          <a:gamma/>
                          <a:shade val="54118"/>
                          <a:invGamma/>
                        </a:schemeClr>
                      </a:gs>
                      <a:gs pos="50000">
                        <a:schemeClr val="folHlink"/>
                      </a:gs>
                      <a:gs pos="100000">
                        <a:schemeClr val="folHlink">
                          <a:gamma/>
                          <a:shade val="54118"/>
                          <a:invGamma/>
                        </a:schemeClr>
                      </a:gs>
                    </a:gsLst>
                    <a:lin ang="2700000" scaled="1"/>
                  </a:gradFill>
                </a14:hiddenFill>
              </a:ext>
              <a:ext uri="{91240B29-F687-4F45-9708-019B960494DF}">
                <a14:hiddenLine xmlns:a14="http://schemas.microsoft.com/office/drawing/2010/main" w="12700" algn="ctr">
                  <a:solidFill>
                    <a:schemeClr val="folHlink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eaLnBrk="1" hangingPunct="1">
                <a:spcBef>
                  <a:spcPct val="50000"/>
                </a:spcBef>
                <a:defRPr/>
              </a:pPr>
              <a:r>
                <a:rPr lang="en-US" altLang="cs-CZ" sz="1544"/>
                <a:t>Access          Security</a:t>
              </a:r>
            </a:p>
          </p:txBody>
        </p:sp>
        <p:sp>
          <p:nvSpPr>
            <p:cNvPr id="22571" name="Text Box 55"/>
            <p:cNvSpPr txBox="1">
              <a:spLocks noChangeArrowheads="1"/>
            </p:cNvSpPr>
            <p:nvPr/>
          </p:nvSpPr>
          <p:spPr bwMode="auto">
            <a:xfrm>
              <a:off x="4690" y="2115"/>
              <a:ext cx="875" cy="3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r>
                <a:rPr lang="en-US" altLang="cs-CZ" sz="1544">
                  <a:cs typeface="Arial" panose="020B0604020202020204" pitchFamily="34" charset="0"/>
                </a:rPr>
                <a:t>Office applications</a:t>
              </a:r>
            </a:p>
          </p:txBody>
        </p:sp>
        <p:pic>
          <p:nvPicPr>
            <p:cNvPr id="22572" name="Picture 56" descr="MCj03265480000[1]"/>
            <p:cNvPicPr>
              <a:picLocks noChangeAspect="1" noChangeArrowheads="1"/>
            </p:cNvPicPr>
            <p:nvPr/>
          </p:nvPicPr>
          <p:blipFill>
            <a:blip r:embed="rId1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H="1">
              <a:off x="2429" y="2535"/>
              <a:ext cx="367" cy="38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7546966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59" y="-1"/>
            <a:ext cx="10081683" cy="75612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8282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5893" y="5259629"/>
            <a:ext cx="9535592" cy="1368729"/>
          </a:xfrm>
        </p:spPr>
        <p:txBody>
          <a:bodyPr/>
          <a:lstStyle/>
          <a:p>
            <a:pPr eaLnBrk="1" hangingPunct="1"/>
            <a:r>
              <a:rPr lang="en-US" altLang="cs-CZ" smtClean="0">
                <a:solidFill>
                  <a:schemeClr val="tx1"/>
                </a:solidFill>
                <a:sym typeface="Wingdings" panose="05000000000000000000" pitchFamily="2" charset="2"/>
              </a:rPr>
              <a:t>Customer success</a:t>
            </a:r>
          </a:p>
        </p:txBody>
      </p:sp>
    </p:spTree>
    <p:extLst>
      <p:ext uri="{BB962C8B-B14F-4D97-AF65-F5344CB8AC3E}">
        <p14:creationId xmlns:p14="http://schemas.microsoft.com/office/powerpoint/2010/main" val="34708268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674" name="Picture 2" descr="slide 22_logo-b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049" y="761378"/>
            <a:ext cx="8422406" cy="124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5" name="Picture 3" descr="combo-bl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728" y="1526255"/>
            <a:ext cx="3379814" cy="471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6" name="Picture 4" descr="combo-gr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701" y="1526254"/>
            <a:ext cx="3379814" cy="474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8677" name="Picture 5" descr="combo-r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72" y="1526255"/>
            <a:ext cx="3379814" cy="473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5638" name="Rectangle 6">
            <a:extLst>
              <a:ext uri="{FF2B5EF4-FFF2-40B4-BE49-F238E27FC236}">
                <a16:creationId xmlns:a16="http://schemas.microsoft.com/office/drawing/2014/main" id="{72FDC6A2-A817-41E4-9F41-93413DB109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5032" y="1982228"/>
            <a:ext cx="2275380" cy="61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Customer</a:t>
            </a:r>
            <a:b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</a:b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Results/Benefits</a:t>
            </a:r>
          </a:p>
        </p:txBody>
      </p:sp>
      <p:sp>
        <p:nvSpPr>
          <p:cNvPr id="325639" name="Rectangle 7">
            <a:extLst>
              <a:ext uri="{FF2B5EF4-FFF2-40B4-BE49-F238E27FC236}">
                <a16:creationId xmlns:a16="http://schemas.microsoft.com/office/drawing/2014/main" id="{BEB8EF73-2247-4783-9630-4FDAB288B8D3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754" y="2135805"/>
            <a:ext cx="2522171" cy="30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Solution</a:t>
            </a:r>
          </a:p>
        </p:txBody>
      </p:sp>
      <p:pic>
        <p:nvPicPr>
          <p:cNvPr id="28680" name="Picture 8" descr="arrow yellow vertical up trans per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623" y="2051343"/>
            <a:ext cx="624854" cy="47433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5641" name="Text Box 9">
            <a:extLst>
              <a:ext uri="{FF2B5EF4-FFF2-40B4-BE49-F238E27FC236}">
                <a16:creationId xmlns:a16="http://schemas.microsoft.com/office/drawing/2014/main" id="{20BAA330-2F70-4F0F-A1D4-C746DBC54131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83222" y="1982228"/>
            <a:ext cx="2476663" cy="61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Customer </a:t>
            </a:r>
            <a:b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</a:b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Challenge</a:t>
            </a:r>
          </a:p>
        </p:txBody>
      </p:sp>
      <p:pic>
        <p:nvPicPr>
          <p:cNvPr id="28682" name="Picture 10" descr="arrow yellow vertical up trans per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141" y="2051343"/>
            <a:ext cx="624854" cy="47433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83" name="Line 11"/>
          <p:cNvSpPr>
            <a:spLocks noChangeShapeType="1"/>
          </p:cNvSpPr>
          <p:nvPr/>
        </p:nvSpPr>
        <p:spPr bwMode="auto">
          <a:xfrm>
            <a:off x="610409" y="2226371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28684" name="Line 12"/>
          <p:cNvSpPr>
            <a:spLocks noChangeShapeType="1"/>
          </p:cNvSpPr>
          <p:nvPr/>
        </p:nvSpPr>
        <p:spPr bwMode="auto">
          <a:xfrm>
            <a:off x="601658" y="4249709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28685" name="Line 13"/>
          <p:cNvSpPr>
            <a:spLocks noChangeShapeType="1"/>
          </p:cNvSpPr>
          <p:nvPr/>
        </p:nvSpPr>
        <p:spPr bwMode="auto">
          <a:xfrm>
            <a:off x="846699" y="2002334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28686" name="Rectangle 14"/>
          <p:cNvSpPr>
            <a:spLocks noChangeArrowheads="1"/>
          </p:cNvSpPr>
          <p:nvPr/>
        </p:nvSpPr>
        <p:spPr bwMode="auto">
          <a:xfrm>
            <a:off x="7126748" y="2929989"/>
            <a:ext cx="2669195" cy="24675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Empower metrics owners to know and act on their business.</a:t>
            </a: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None/>
            </a:pPr>
            <a:endParaRPr lang="en-US" altLang="cs-CZ" sz="1103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Simplify collaborate, knowledge sharing and resolution of business issues within one application.</a:t>
            </a: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None/>
            </a:pPr>
            <a:endParaRPr lang="en-US" altLang="cs-CZ" sz="1103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Protect business owners via enterprise-wide and flexible BI platform.</a:t>
            </a:r>
          </a:p>
        </p:txBody>
      </p:sp>
      <p:sp>
        <p:nvSpPr>
          <p:cNvPr id="28687" name="Rectangle 15"/>
          <p:cNvSpPr>
            <a:spLocks noChangeArrowheads="1"/>
          </p:cNvSpPr>
          <p:nvPr/>
        </p:nvSpPr>
        <p:spPr bwMode="auto">
          <a:xfrm>
            <a:off x="4042733" y="2891482"/>
            <a:ext cx="2837223" cy="2875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BI vision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Class software and hardware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Rapid Development of BI solutions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Ease of integration with 3rd party tools and workflow and portals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None/>
            </a:pPr>
            <a:endParaRPr lang="en-US" altLang="cs-CZ" sz="88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Class Toolset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Business Scorecard Manager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2003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SQL Server Analysis Services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SQL Server Reporting Services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SharePoint Portal Server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Windows Server 2003</a:t>
            </a:r>
          </a:p>
        </p:txBody>
      </p:sp>
      <p:sp>
        <p:nvSpPr>
          <p:cNvPr id="28688" name="Rectangle 16"/>
          <p:cNvSpPr>
            <a:spLocks noChangeArrowheads="1"/>
          </p:cNvSpPr>
          <p:nvPr/>
        </p:nvSpPr>
        <p:spPr bwMode="auto">
          <a:xfrm>
            <a:off x="781938" y="2873980"/>
            <a:ext cx="2761961" cy="24334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Provide alignment between corporate goals and employees actions through the enterprise.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endParaRPr lang="en-US" altLang="cs-CZ" sz="99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Create an ownership culture by providing visibility at the right level and giving information workers with the tools to drive their business efficiently.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endParaRPr lang="en-US" altLang="cs-CZ" sz="99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Drive productivity throughout the organization and measure corporate competitive advantage.</a:t>
            </a:r>
          </a:p>
        </p:txBody>
      </p:sp>
      <p:sp>
        <p:nvSpPr>
          <p:cNvPr id="28689" name="Rectangle 17"/>
          <p:cNvSpPr>
            <a:spLocks noGrp="1" noChangeArrowheads="1"/>
          </p:cNvSpPr>
          <p:nvPr>
            <p:ph type="title"/>
          </p:nvPr>
        </p:nvSpPr>
        <p:spPr>
          <a:xfrm>
            <a:off x="708426" y="236290"/>
            <a:ext cx="9679116" cy="766628"/>
          </a:xfrm>
        </p:spPr>
        <p:txBody>
          <a:bodyPr/>
          <a:lstStyle/>
          <a:p>
            <a:pPr eaLnBrk="1" hangingPunct="1"/>
            <a:r>
              <a:rPr lang="en-US" altLang="cs-CZ" sz="3969"/>
              <a:t>Microsoft IT</a:t>
            </a:r>
          </a:p>
        </p:txBody>
      </p:sp>
      <p:pic>
        <p:nvPicPr>
          <p:cNvPr id="28690" name="Picture 18" descr="MSso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833" y="948659"/>
            <a:ext cx="3386816" cy="59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8691" name="Text Box 19"/>
          <p:cNvSpPr txBox="1">
            <a:spLocks noChangeArrowheads="1"/>
          </p:cNvSpPr>
          <p:nvPr/>
        </p:nvSpPr>
        <p:spPr bwMode="auto">
          <a:xfrm>
            <a:off x="305858" y="6665113"/>
            <a:ext cx="3430573" cy="32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544">
                <a:hlinkClick r:id="rId10"/>
              </a:rPr>
              <a:t>Click here for case study</a:t>
            </a:r>
            <a:endParaRPr lang="en-US" altLang="cs-CZ" sz="1544"/>
          </a:p>
        </p:txBody>
      </p:sp>
      <p:sp>
        <p:nvSpPr>
          <p:cNvPr id="28692" name="Text Box 20"/>
          <p:cNvSpPr txBox="1">
            <a:spLocks noChangeArrowheads="1"/>
          </p:cNvSpPr>
          <p:nvPr/>
        </p:nvSpPr>
        <p:spPr bwMode="auto">
          <a:xfrm>
            <a:off x="809943" y="5908986"/>
            <a:ext cx="9297552" cy="49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323" b="0"/>
              <a:t>“Scorecarding offers true visibility into </a:t>
            </a:r>
            <a:r>
              <a:rPr lang="en-US" altLang="cs-CZ" sz="1323"/>
              <a:t>employee accountability and actions</a:t>
            </a:r>
            <a:r>
              <a:rPr lang="en-US" altLang="cs-CZ" sz="1323" b="0"/>
              <a:t>. Managers and our CIO can see problems and successes in real-time, just as our employees can..” - Daniel Rubiolo Mendoza, Operations Manager, MSIT </a:t>
            </a:r>
          </a:p>
        </p:txBody>
      </p:sp>
      <p:pic>
        <p:nvPicPr>
          <p:cNvPr id="28693" name="Picture 21" descr="Microsoft Logo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7096" y="1165694"/>
            <a:ext cx="1743291" cy="280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09132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MSIT screenshot</a:t>
            </a:r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3560" y="1055427"/>
            <a:ext cx="8023340" cy="53944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24" name="Text Box 4"/>
          <p:cNvSpPr txBox="1">
            <a:spLocks noChangeArrowheads="1"/>
          </p:cNvSpPr>
          <p:nvPr/>
        </p:nvSpPr>
        <p:spPr bwMode="auto">
          <a:xfrm>
            <a:off x="305858" y="6651111"/>
            <a:ext cx="1988332" cy="369332"/>
          </a:xfrm>
          <a:prstGeom prst="rect">
            <a:avLst/>
          </a:prstGeom>
          <a:solidFill>
            <a:srgbClr val="FFCC00">
              <a:alpha val="30196"/>
            </a:srgb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/>
              <a:t>Internal only</a:t>
            </a:r>
          </a:p>
        </p:txBody>
      </p:sp>
    </p:spTree>
    <p:extLst>
      <p:ext uri="{BB962C8B-B14F-4D97-AF65-F5344CB8AC3E}">
        <p14:creationId xmlns:p14="http://schemas.microsoft.com/office/powerpoint/2010/main" val="81492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1746" name="Picture 2" descr="slide 22_logo-b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049" y="761378"/>
            <a:ext cx="8422406" cy="124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7" name="Picture 3" descr="combo-bl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728" y="1526255"/>
            <a:ext cx="3379814" cy="4718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8" name="Picture 4" descr="combo-gr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701" y="1526254"/>
            <a:ext cx="3379814" cy="474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1749" name="Picture 5" descr="combo-r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72" y="1526255"/>
            <a:ext cx="3379814" cy="473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686" name="Rectangle 6">
            <a:extLst>
              <a:ext uri="{FF2B5EF4-FFF2-40B4-BE49-F238E27FC236}">
                <a16:creationId xmlns:a16="http://schemas.microsoft.com/office/drawing/2014/main" id="{50F89C71-BCC9-4898-91CB-4620F9D6D8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5032" y="1982228"/>
            <a:ext cx="2275380" cy="61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Customer</a:t>
            </a:r>
            <a:b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</a:b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Results/Benefits</a:t>
            </a:r>
          </a:p>
        </p:txBody>
      </p:sp>
      <p:sp>
        <p:nvSpPr>
          <p:cNvPr id="327687" name="Rectangle 7">
            <a:extLst>
              <a:ext uri="{FF2B5EF4-FFF2-40B4-BE49-F238E27FC236}">
                <a16:creationId xmlns:a16="http://schemas.microsoft.com/office/drawing/2014/main" id="{B74D6375-0649-455F-B0A6-CC8262C0130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754" y="2135805"/>
            <a:ext cx="2522171" cy="30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Solution</a:t>
            </a:r>
          </a:p>
        </p:txBody>
      </p:sp>
      <p:pic>
        <p:nvPicPr>
          <p:cNvPr id="31752" name="Picture 8" descr="arrow yellow vertical up trans per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623" y="2051343"/>
            <a:ext cx="624854" cy="47433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689" name="Text Box 9">
            <a:extLst>
              <a:ext uri="{FF2B5EF4-FFF2-40B4-BE49-F238E27FC236}">
                <a16:creationId xmlns:a16="http://schemas.microsoft.com/office/drawing/2014/main" id="{F3EC2522-2E0F-4BEB-8BA9-B3B590ACE163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83222" y="1982228"/>
            <a:ext cx="2476663" cy="61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Customer </a:t>
            </a:r>
            <a:b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</a:b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Challenge</a:t>
            </a:r>
          </a:p>
        </p:txBody>
      </p:sp>
      <p:pic>
        <p:nvPicPr>
          <p:cNvPr id="31754" name="Picture 10" descr="arrow yellow vertical up trans per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141" y="2051343"/>
            <a:ext cx="624854" cy="47433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55" name="Line 11"/>
          <p:cNvSpPr>
            <a:spLocks noChangeShapeType="1"/>
          </p:cNvSpPr>
          <p:nvPr/>
        </p:nvSpPr>
        <p:spPr bwMode="auto">
          <a:xfrm>
            <a:off x="610409" y="2226371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1756" name="Line 12"/>
          <p:cNvSpPr>
            <a:spLocks noChangeShapeType="1"/>
          </p:cNvSpPr>
          <p:nvPr/>
        </p:nvSpPr>
        <p:spPr bwMode="auto">
          <a:xfrm>
            <a:off x="601658" y="4249709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1757" name="Line 13"/>
          <p:cNvSpPr>
            <a:spLocks noChangeShapeType="1"/>
          </p:cNvSpPr>
          <p:nvPr/>
        </p:nvSpPr>
        <p:spPr bwMode="auto">
          <a:xfrm>
            <a:off x="846699" y="2002334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1758" name="Rectangle 14"/>
          <p:cNvSpPr>
            <a:spLocks noChangeArrowheads="1"/>
          </p:cNvSpPr>
          <p:nvPr/>
        </p:nvSpPr>
        <p:spPr bwMode="auto">
          <a:xfrm>
            <a:off x="7126748" y="2929990"/>
            <a:ext cx="2823221" cy="26711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Align strategic goals with actions and empower metrics owners to pro-actively impact their business.</a:t>
            </a: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None/>
            </a:pPr>
            <a:endParaRPr lang="en-US" altLang="cs-CZ" sz="1103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Build a performance framework which allows the employees to deliver on goals short and long term.</a:t>
            </a: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None/>
            </a:pPr>
            <a:endParaRPr lang="en-US" altLang="cs-CZ" sz="1103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Empower business owners through and integrated and flexible BI solution.</a:t>
            </a:r>
          </a:p>
        </p:txBody>
      </p:sp>
      <p:sp>
        <p:nvSpPr>
          <p:cNvPr id="31759" name="Rectangle 15"/>
          <p:cNvSpPr>
            <a:spLocks noChangeArrowheads="1"/>
          </p:cNvSpPr>
          <p:nvPr/>
        </p:nvSpPr>
        <p:spPr bwMode="auto">
          <a:xfrm>
            <a:off x="4042733" y="2891482"/>
            <a:ext cx="2837223" cy="2760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BI vision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Enterprise Class software and hardware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Rapid Development of BI solutions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Ease of integration with 3rd party tools and workflow and portals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None/>
            </a:pPr>
            <a:endParaRPr lang="en-US" altLang="cs-CZ" sz="1213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Class Toolset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Business Scorecard Manager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SQL Server 2000 and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SharePoint Portal Server 2003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Suite 2003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SQL Server Analysis and Reporting Services</a:t>
            </a:r>
          </a:p>
        </p:txBody>
      </p:sp>
      <p:sp>
        <p:nvSpPr>
          <p:cNvPr id="31760" name="Rectangle 16"/>
          <p:cNvSpPr>
            <a:spLocks noChangeArrowheads="1"/>
          </p:cNvSpPr>
          <p:nvPr/>
        </p:nvSpPr>
        <p:spPr bwMode="auto">
          <a:xfrm>
            <a:off x="781938" y="2873979"/>
            <a:ext cx="2761961" cy="275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Provide pro-active insights to business users so they can drive performance efficiently through the enterprise.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endParaRPr lang="en-US" altLang="cs-CZ" sz="99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Integrate corporate performance in the daily life of business users so that, by embracing scorecarding they can drive the company</a:t>
            </a:r>
            <a:r>
              <a:rPr lang="en-US" altLang="cs-CZ" sz="1323">
                <a:solidFill>
                  <a:schemeClr val="bg1"/>
                </a:solidFill>
                <a:latin typeface="Segoe" pitchFamily="34" charset="0"/>
              </a:rPr>
              <a:t>’</a:t>
            </a: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s performance.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endParaRPr lang="en-US" altLang="cs-CZ" sz="99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Drive productivity throughout the organization and measure corporate competitive advantage.</a:t>
            </a:r>
          </a:p>
        </p:txBody>
      </p:sp>
      <p:sp>
        <p:nvSpPr>
          <p:cNvPr id="31761" name="Rectangle 17"/>
          <p:cNvSpPr>
            <a:spLocks noGrp="1" noChangeArrowheads="1"/>
          </p:cNvSpPr>
          <p:nvPr>
            <p:ph type="title"/>
          </p:nvPr>
        </p:nvSpPr>
        <p:spPr>
          <a:xfrm>
            <a:off x="708426" y="236290"/>
            <a:ext cx="9679116" cy="766628"/>
          </a:xfrm>
        </p:spPr>
        <p:txBody>
          <a:bodyPr/>
          <a:lstStyle/>
          <a:p>
            <a:pPr eaLnBrk="1" hangingPunct="1"/>
            <a:r>
              <a:rPr lang="en-US" altLang="cs-CZ" sz="3969"/>
              <a:t>Premier Bankcard</a:t>
            </a:r>
          </a:p>
        </p:txBody>
      </p:sp>
      <p:pic>
        <p:nvPicPr>
          <p:cNvPr id="31762" name="Picture 18" descr="MSso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833" y="948659"/>
            <a:ext cx="3386816" cy="59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63" name="Text Box 19"/>
          <p:cNvSpPr txBox="1">
            <a:spLocks noChangeArrowheads="1"/>
          </p:cNvSpPr>
          <p:nvPr/>
        </p:nvSpPr>
        <p:spPr bwMode="auto">
          <a:xfrm>
            <a:off x="305858" y="6665113"/>
            <a:ext cx="3430573" cy="32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544">
                <a:hlinkClick r:id="rId10"/>
              </a:rPr>
              <a:t>Click here for case study</a:t>
            </a:r>
            <a:endParaRPr lang="en-US" altLang="cs-CZ" sz="1544"/>
          </a:p>
        </p:txBody>
      </p:sp>
      <p:sp>
        <p:nvSpPr>
          <p:cNvPr id="31764" name="Text Box 20"/>
          <p:cNvSpPr txBox="1">
            <a:spLocks noChangeArrowheads="1"/>
          </p:cNvSpPr>
          <p:nvPr/>
        </p:nvSpPr>
        <p:spPr bwMode="auto">
          <a:xfrm>
            <a:off x="809943" y="5908986"/>
            <a:ext cx="9297552" cy="70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323" b="0"/>
              <a:t>“This solution presents all users with </a:t>
            </a:r>
            <a:r>
              <a:rPr lang="en-US" altLang="cs-CZ" sz="1323"/>
              <a:t>one version of the truth</a:t>
            </a:r>
            <a:r>
              <a:rPr lang="en-US" altLang="cs-CZ" sz="1323" b="0"/>
              <a:t>. And what's even more important is that, with a single version of the truth, you’ve got </a:t>
            </a:r>
            <a:r>
              <a:rPr lang="en-US" altLang="cs-CZ" sz="1323"/>
              <a:t>everyone in the organization working towards a common goal</a:t>
            </a:r>
            <a:r>
              <a:rPr lang="en-US" altLang="cs-CZ" sz="1323" b="0"/>
              <a:t>.” - Ron Van Zanten, Business Intelligence Officer, PREMIER Bankcard </a:t>
            </a:r>
          </a:p>
        </p:txBody>
      </p:sp>
      <p:pic>
        <p:nvPicPr>
          <p:cNvPr id="31765" name="Picture 21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594" y="1023922"/>
            <a:ext cx="1323221" cy="540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20790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3794" name="Picture 2" descr="slide 22_logo-b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049" y="761378"/>
            <a:ext cx="8422406" cy="124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5" name="Picture 3" descr="combo-bl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728" y="1526254"/>
            <a:ext cx="3379814" cy="474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6" name="Picture 4" descr="combo-gr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701" y="1526254"/>
            <a:ext cx="3379814" cy="474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3797" name="Picture 5" descr="combo-r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72" y="1526255"/>
            <a:ext cx="3379814" cy="473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9734" name="Rectangle 6">
            <a:extLst>
              <a:ext uri="{FF2B5EF4-FFF2-40B4-BE49-F238E27FC236}">
                <a16:creationId xmlns:a16="http://schemas.microsoft.com/office/drawing/2014/main" id="{9F0E494A-9AC1-4E6F-B490-962D1ACCCA9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5032" y="1982228"/>
            <a:ext cx="2275380" cy="61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Customer</a:t>
            </a:r>
            <a:b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</a:b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Results/Benefits</a:t>
            </a:r>
          </a:p>
        </p:txBody>
      </p:sp>
      <p:sp>
        <p:nvSpPr>
          <p:cNvPr id="329735" name="Rectangle 7">
            <a:extLst>
              <a:ext uri="{FF2B5EF4-FFF2-40B4-BE49-F238E27FC236}">
                <a16:creationId xmlns:a16="http://schemas.microsoft.com/office/drawing/2014/main" id="{C517CFF6-5B39-4EC8-8802-357245DAEEC4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754" y="2135805"/>
            <a:ext cx="2522171" cy="30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Solution</a:t>
            </a:r>
          </a:p>
        </p:txBody>
      </p:sp>
      <p:pic>
        <p:nvPicPr>
          <p:cNvPr id="33800" name="Picture 8" descr="arrow yellow vertical up trans per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623" y="2051343"/>
            <a:ext cx="624854" cy="47433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9737" name="Text Box 9">
            <a:extLst>
              <a:ext uri="{FF2B5EF4-FFF2-40B4-BE49-F238E27FC236}">
                <a16:creationId xmlns:a16="http://schemas.microsoft.com/office/drawing/2014/main" id="{116287B3-EFD2-498E-A439-E3B036154795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83222" y="1982228"/>
            <a:ext cx="2476663" cy="61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Customer </a:t>
            </a:r>
            <a:b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</a:b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Challenge</a:t>
            </a:r>
          </a:p>
        </p:txBody>
      </p:sp>
      <p:pic>
        <p:nvPicPr>
          <p:cNvPr id="33802" name="Picture 10" descr="arrow yellow vertical up trans per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141" y="2051343"/>
            <a:ext cx="624854" cy="47433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03" name="Line 11"/>
          <p:cNvSpPr>
            <a:spLocks noChangeShapeType="1"/>
          </p:cNvSpPr>
          <p:nvPr/>
        </p:nvSpPr>
        <p:spPr bwMode="auto">
          <a:xfrm>
            <a:off x="610409" y="2226371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3804" name="Line 12"/>
          <p:cNvSpPr>
            <a:spLocks noChangeShapeType="1"/>
          </p:cNvSpPr>
          <p:nvPr/>
        </p:nvSpPr>
        <p:spPr bwMode="auto">
          <a:xfrm>
            <a:off x="601658" y="4249709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3805" name="Line 13"/>
          <p:cNvSpPr>
            <a:spLocks noChangeShapeType="1"/>
          </p:cNvSpPr>
          <p:nvPr/>
        </p:nvSpPr>
        <p:spPr bwMode="auto">
          <a:xfrm>
            <a:off x="846699" y="2002334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3806" name="Rectangle 14"/>
          <p:cNvSpPr>
            <a:spLocks noChangeArrowheads="1"/>
          </p:cNvSpPr>
          <p:nvPr/>
        </p:nvSpPr>
        <p:spPr bwMode="auto">
          <a:xfrm>
            <a:off x="7130249" y="2845975"/>
            <a:ext cx="2823221" cy="30104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Measure and improve key strategic goals and drive cross-company initiatives based on one common version of the truth.</a:t>
            </a: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None/>
            </a:pPr>
            <a:endParaRPr lang="en-US" altLang="cs-CZ" sz="221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Improve corporate agility and competitive advantage by providing aligned and actionable insight to relevant decision makers.</a:t>
            </a: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None/>
            </a:pPr>
            <a:endParaRPr lang="en-US" altLang="cs-CZ" sz="221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Empower business owners to take action through integrated and powerful end-user applications.</a:t>
            </a:r>
          </a:p>
        </p:txBody>
      </p:sp>
      <p:sp>
        <p:nvSpPr>
          <p:cNvPr id="33807" name="Rectangle 15"/>
          <p:cNvSpPr>
            <a:spLocks noChangeArrowheads="1"/>
          </p:cNvSpPr>
          <p:nvPr/>
        </p:nvSpPr>
        <p:spPr bwMode="auto">
          <a:xfrm>
            <a:off x="781938" y="2873979"/>
            <a:ext cx="2761961" cy="29220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Focus on the right metrics for customer satisfaction, acquisition and retention in order to drive corporate performance with the right initiatives.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endParaRPr lang="en-US" altLang="cs-CZ" sz="99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Empower line of business managers to make faster decisions by providing them with pro-active and aligned business insights.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endParaRPr lang="en-US" altLang="cs-CZ" sz="99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Build a solution on a flexible and scalable BI platform and lower change management cost and time.</a:t>
            </a:r>
          </a:p>
        </p:txBody>
      </p:sp>
      <p:sp>
        <p:nvSpPr>
          <p:cNvPr id="33808" name="Rectangle 16"/>
          <p:cNvSpPr>
            <a:spLocks noGrp="1" noChangeArrowheads="1"/>
          </p:cNvSpPr>
          <p:nvPr>
            <p:ph type="title"/>
          </p:nvPr>
        </p:nvSpPr>
        <p:spPr>
          <a:xfrm>
            <a:off x="708426" y="236290"/>
            <a:ext cx="9679116" cy="766628"/>
          </a:xfrm>
        </p:spPr>
        <p:txBody>
          <a:bodyPr/>
          <a:lstStyle/>
          <a:p>
            <a:pPr eaLnBrk="1" hangingPunct="1"/>
            <a:r>
              <a:rPr lang="en-US" altLang="cs-CZ" sz="3969"/>
              <a:t>Expedia</a:t>
            </a:r>
          </a:p>
        </p:txBody>
      </p:sp>
      <p:pic>
        <p:nvPicPr>
          <p:cNvPr id="33809" name="Picture 17" descr="MSso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833" y="948659"/>
            <a:ext cx="3386816" cy="59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0" name="Text Box 18"/>
          <p:cNvSpPr txBox="1">
            <a:spLocks noChangeArrowheads="1"/>
          </p:cNvSpPr>
          <p:nvPr/>
        </p:nvSpPr>
        <p:spPr bwMode="auto">
          <a:xfrm>
            <a:off x="305858" y="6665113"/>
            <a:ext cx="3430573" cy="32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544">
                <a:hlinkClick r:id="rId10"/>
              </a:rPr>
              <a:t>Click here for case study</a:t>
            </a:r>
            <a:endParaRPr lang="en-US" altLang="cs-CZ" sz="1544"/>
          </a:p>
        </p:txBody>
      </p:sp>
      <p:sp>
        <p:nvSpPr>
          <p:cNvPr id="33811" name="Text Box 19"/>
          <p:cNvSpPr txBox="1">
            <a:spLocks noChangeArrowheads="1"/>
          </p:cNvSpPr>
          <p:nvPr/>
        </p:nvSpPr>
        <p:spPr bwMode="auto">
          <a:xfrm>
            <a:off x="809943" y="5964996"/>
            <a:ext cx="9297552" cy="49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altLang="cs-CZ" sz="1323" b="0"/>
              <a:t>We wanted </a:t>
            </a:r>
            <a:r>
              <a:rPr lang="en-GB" altLang="cs-CZ" sz="1323"/>
              <a:t>the right people</a:t>
            </a:r>
            <a:r>
              <a:rPr lang="en-GB" altLang="cs-CZ" sz="1323" b="0"/>
              <a:t> to see problems </a:t>
            </a:r>
            <a:r>
              <a:rPr lang="en-GB" altLang="cs-CZ" sz="1323"/>
              <a:t>immediately</a:t>
            </a:r>
            <a:r>
              <a:rPr lang="en-GB" altLang="cs-CZ" sz="1323" b="0"/>
              <a:t> so they could </a:t>
            </a:r>
            <a:r>
              <a:rPr lang="en-GB" altLang="cs-CZ" sz="1323"/>
              <a:t>rectify them before they became a huge liability</a:t>
            </a:r>
            <a:r>
              <a:rPr lang="en-GB" altLang="cs-CZ" sz="1323" b="0"/>
              <a:t>.”</a:t>
            </a:r>
            <a:r>
              <a:rPr lang="en-US" altLang="cs-CZ" sz="1323" b="0"/>
              <a:t> Laura Gibbons, Manager/Black Belt, Customer Satisfaction &amp; Six Sigma ,  Expedia, Inc</a:t>
            </a:r>
          </a:p>
        </p:txBody>
      </p:sp>
      <p:pic>
        <p:nvPicPr>
          <p:cNvPr id="33812" name="Picture 20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3841" y="1030923"/>
            <a:ext cx="2404902" cy="5145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813" name="Rectangle 21"/>
          <p:cNvSpPr>
            <a:spLocks noChangeArrowheads="1"/>
          </p:cNvSpPr>
          <p:nvPr/>
        </p:nvSpPr>
        <p:spPr bwMode="auto">
          <a:xfrm>
            <a:off x="4042733" y="2891482"/>
            <a:ext cx="2837223" cy="2760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BI vision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Enterprise Class software and hardware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Rapid Development of BI solutions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Ease of integration with 3rd party tools and workflow and portals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None/>
            </a:pPr>
            <a:endParaRPr lang="en-US" altLang="cs-CZ" sz="1213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Class Toolset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Business Scorecard Manager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SQL Server 2000 and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SharePoint Portal Server 2003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Suite 2003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SQL Server Analysis and Reporting Services</a:t>
            </a:r>
          </a:p>
        </p:txBody>
      </p:sp>
    </p:spTree>
    <p:extLst>
      <p:ext uri="{BB962C8B-B14F-4D97-AF65-F5344CB8AC3E}">
        <p14:creationId xmlns:p14="http://schemas.microsoft.com/office/powerpoint/2010/main" val="5003991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5842" name="Picture 2" descr="slide 22_logo-b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049" y="761378"/>
            <a:ext cx="8422406" cy="124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3" name="Picture 3" descr="combo-bl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728" y="1526255"/>
            <a:ext cx="3379814" cy="477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4" name="Picture 4" descr="combo-gr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701" y="1526254"/>
            <a:ext cx="3379814" cy="474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5845" name="Picture 5" descr="combo-r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72" y="1526255"/>
            <a:ext cx="3379814" cy="473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1782" name="Rectangle 6">
            <a:extLst>
              <a:ext uri="{FF2B5EF4-FFF2-40B4-BE49-F238E27FC236}">
                <a16:creationId xmlns:a16="http://schemas.microsoft.com/office/drawing/2014/main" id="{FD5CB3DD-7A5A-4067-99B6-5174A2E0521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5032" y="1982228"/>
            <a:ext cx="2275380" cy="61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Customer</a:t>
            </a:r>
            <a:b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</a:b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Results/Benefits</a:t>
            </a:r>
          </a:p>
        </p:txBody>
      </p:sp>
      <p:sp>
        <p:nvSpPr>
          <p:cNvPr id="331783" name="Rectangle 7">
            <a:extLst>
              <a:ext uri="{FF2B5EF4-FFF2-40B4-BE49-F238E27FC236}">
                <a16:creationId xmlns:a16="http://schemas.microsoft.com/office/drawing/2014/main" id="{1DCCB9AF-774A-4FF3-9526-F5A3781860A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754" y="2135805"/>
            <a:ext cx="2522171" cy="30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Solution</a:t>
            </a:r>
          </a:p>
        </p:txBody>
      </p:sp>
      <p:pic>
        <p:nvPicPr>
          <p:cNvPr id="35848" name="Picture 8" descr="arrow yellow vertical up trans per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623" y="2051343"/>
            <a:ext cx="624854" cy="47433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1785" name="Text Box 9">
            <a:extLst>
              <a:ext uri="{FF2B5EF4-FFF2-40B4-BE49-F238E27FC236}">
                <a16:creationId xmlns:a16="http://schemas.microsoft.com/office/drawing/2014/main" id="{3BB2C7F7-9E1A-4B45-AC57-D31444966DD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83222" y="1982228"/>
            <a:ext cx="2476663" cy="61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Customer </a:t>
            </a:r>
            <a:b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</a:b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Challenge</a:t>
            </a:r>
          </a:p>
        </p:txBody>
      </p:sp>
      <p:pic>
        <p:nvPicPr>
          <p:cNvPr id="35850" name="Picture 10" descr="arrow yellow vertical up trans per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141" y="2051343"/>
            <a:ext cx="624854" cy="47433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1" name="Line 11"/>
          <p:cNvSpPr>
            <a:spLocks noChangeShapeType="1"/>
          </p:cNvSpPr>
          <p:nvPr/>
        </p:nvSpPr>
        <p:spPr bwMode="auto">
          <a:xfrm>
            <a:off x="610409" y="2226371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5852" name="Line 12"/>
          <p:cNvSpPr>
            <a:spLocks noChangeShapeType="1"/>
          </p:cNvSpPr>
          <p:nvPr/>
        </p:nvSpPr>
        <p:spPr bwMode="auto">
          <a:xfrm>
            <a:off x="601658" y="4249709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5853" name="Line 13"/>
          <p:cNvSpPr>
            <a:spLocks noChangeShapeType="1"/>
          </p:cNvSpPr>
          <p:nvPr/>
        </p:nvSpPr>
        <p:spPr bwMode="auto">
          <a:xfrm>
            <a:off x="846699" y="2002334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5854" name="Rectangle 14"/>
          <p:cNvSpPr>
            <a:spLocks noChangeArrowheads="1"/>
          </p:cNvSpPr>
          <p:nvPr/>
        </p:nvSpPr>
        <p:spPr bwMode="auto">
          <a:xfrm>
            <a:off x="781938" y="2873980"/>
            <a:ext cx="2761961" cy="259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Need for an integrated scorecarding application that would address the needs of multiple user types throughout a very distributed environment.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endParaRPr lang="en-US" altLang="cs-CZ" sz="99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Deployment required a sophisticated yet flexible BI solution that would adapt to corporate business practices.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endParaRPr lang="en-US" altLang="cs-CZ" sz="99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Build a solution on a reliable and scalable BI platform while lowering change management cost and time.</a:t>
            </a:r>
          </a:p>
        </p:txBody>
      </p:sp>
      <p:sp>
        <p:nvSpPr>
          <p:cNvPr id="35855" name="Rectangle 15"/>
          <p:cNvSpPr>
            <a:spLocks noGrp="1" noChangeArrowheads="1"/>
          </p:cNvSpPr>
          <p:nvPr>
            <p:ph type="title"/>
          </p:nvPr>
        </p:nvSpPr>
        <p:spPr>
          <a:xfrm>
            <a:off x="708426" y="236290"/>
            <a:ext cx="9679116" cy="766628"/>
          </a:xfrm>
        </p:spPr>
        <p:txBody>
          <a:bodyPr/>
          <a:lstStyle/>
          <a:p>
            <a:pPr eaLnBrk="1" hangingPunct="1"/>
            <a:r>
              <a:rPr lang="en-US" altLang="cs-CZ" sz="3969"/>
              <a:t>Skanska U.S.A.</a:t>
            </a:r>
          </a:p>
        </p:txBody>
      </p:sp>
      <p:pic>
        <p:nvPicPr>
          <p:cNvPr id="35856" name="Picture 16" descr="MSso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833" y="948659"/>
            <a:ext cx="3386816" cy="59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57" name="Text Box 17"/>
          <p:cNvSpPr txBox="1">
            <a:spLocks noChangeArrowheads="1"/>
          </p:cNvSpPr>
          <p:nvPr/>
        </p:nvSpPr>
        <p:spPr bwMode="auto">
          <a:xfrm>
            <a:off x="305858" y="6665113"/>
            <a:ext cx="3430573" cy="32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544">
                <a:hlinkClick r:id="rId10"/>
              </a:rPr>
              <a:t>Click here for case study</a:t>
            </a:r>
            <a:endParaRPr lang="en-US" altLang="cs-CZ" sz="1544"/>
          </a:p>
        </p:txBody>
      </p:sp>
      <p:sp>
        <p:nvSpPr>
          <p:cNvPr id="35858" name="Text Box 18"/>
          <p:cNvSpPr txBox="1">
            <a:spLocks noChangeArrowheads="1"/>
          </p:cNvSpPr>
          <p:nvPr/>
        </p:nvSpPr>
        <p:spPr bwMode="auto">
          <a:xfrm>
            <a:off x="809943" y="5964996"/>
            <a:ext cx="9297552" cy="49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GB" altLang="cs-CZ" sz="1323" b="0"/>
              <a:t>“The challenge is that </a:t>
            </a:r>
            <a:r>
              <a:rPr lang="en-GB" altLang="cs-CZ" sz="1323"/>
              <a:t>our organization is very mobile</a:t>
            </a:r>
            <a:r>
              <a:rPr lang="en-GB" altLang="cs-CZ" sz="1323" b="0"/>
              <a:t>, very virtual and you never know where people are going to be </a:t>
            </a:r>
            <a:r>
              <a:rPr lang="en-GB" altLang="cs-CZ" sz="1323"/>
              <a:t>online or offline</a:t>
            </a:r>
            <a:r>
              <a:rPr lang="en-GB" altLang="cs-CZ" sz="1323" b="0"/>
              <a:t>”</a:t>
            </a:r>
            <a:r>
              <a:rPr lang="en-US" altLang="cs-CZ" sz="1323" b="0"/>
              <a:t> - </a:t>
            </a:r>
            <a:r>
              <a:rPr lang="en-GB" altLang="cs-CZ" sz="1323" b="0"/>
              <a:t>Allen Emerick, Director of IT, Applications and Integration</a:t>
            </a:r>
            <a:r>
              <a:rPr lang="en-US" altLang="cs-CZ" sz="1323" b="0"/>
              <a:t>, </a:t>
            </a:r>
            <a:r>
              <a:rPr lang="en-GB" altLang="cs-CZ" sz="1323" b="0"/>
              <a:t>Skanska USA </a:t>
            </a:r>
            <a:endParaRPr lang="en-US" altLang="cs-CZ" sz="1323" b="0"/>
          </a:p>
        </p:txBody>
      </p:sp>
      <p:sp>
        <p:nvSpPr>
          <p:cNvPr id="35859" name="Rectangle 19"/>
          <p:cNvSpPr>
            <a:spLocks noChangeArrowheads="1"/>
          </p:cNvSpPr>
          <p:nvPr/>
        </p:nvSpPr>
        <p:spPr bwMode="auto">
          <a:xfrm>
            <a:off x="4042733" y="2891482"/>
            <a:ext cx="2837223" cy="2760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BI vision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Enterprise Class software and hardware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Rapid Development of BI solutions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Ease of integration with 3rd party tools and workflow and portals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None/>
            </a:pPr>
            <a:endParaRPr lang="en-US" altLang="cs-CZ" sz="1213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Class Toolset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Business Scorecard Manager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SQL Server 2000 and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SharePoint Portal Server 2003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Suite 2003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SQL Server Analysis and Reporting Services</a:t>
            </a:r>
          </a:p>
        </p:txBody>
      </p:sp>
      <p:pic>
        <p:nvPicPr>
          <p:cNvPr id="35860" name="Picture 20" descr="Skanska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846" y="1174447"/>
            <a:ext cx="1694283" cy="234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5861" name="Rectangle 21"/>
          <p:cNvSpPr>
            <a:spLocks noChangeArrowheads="1"/>
          </p:cNvSpPr>
          <p:nvPr/>
        </p:nvSpPr>
        <p:spPr bwMode="auto">
          <a:xfrm>
            <a:off x="7140751" y="2859978"/>
            <a:ext cx="2823221" cy="2772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Performance management became part of the company DNA by integrating scorecards in employees daily routine.</a:t>
            </a: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None/>
            </a:pPr>
            <a:endParaRPr lang="en-US" altLang="cs-CZ" sz="77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Alignment between strategic goals and the company</a:t>
            </a:r>
            <a:r>
              <a:rPr lang="en-US" altLang="cs-CZ" sz="1323">
                <a:solidFill>
                  <a:schemeClr val="bg1"/>
                </a:solidFill>
                <a:latin typeface="Segoe" pitchFamily="34" charset="0"/>
              </a:rPr>
              <a:t>’</a:t>
            </a: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s distributed employees objectives.</a:t>
            </a: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None/>
            </a:pPr>
            <a:endParaRPr lang="en-US" altLang="cs-CZ" sz="77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Democratization of performance management making insight pervasively available through office applications.</a:t>
            </a:r>
          </a:p>
        </p:txBody>
      </p:sp>
    </p:spTree>
    <p:extLst>
      <p:ext uri="{BB962C8B-B14F-4D97-AF65-F5344CB8AC3E}">
        <p14:creationId xmlns:p14="http://schemas.microsoft.com/office/powerpoint/2010/main" val="386029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7890" name="Picture 2" descr="slide 22_logo-b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049" y="747376"/>
            <a:ext cx="8422406" cy="1109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1" name="Picture 3" descr="combo-bl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728" y="1456243"/>
            <a:ext cx="3379814" cy="477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2" name="Picture 4" descr="combo-gr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701" y="1456243"/>
            <a:ext cx="3379814" cy="474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7893" name="Picture 5" descr="combo-r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72" y="1456243"/>
            <a:ext cx="3379814" cy="473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3830" name="Rectangle 6">
            <a:extLst>
              <a:ext uri="{FF2B5EF4-FFF2-40B4-BE49-F238E27FC236}">
                <a16:creationId xmlns:a16="http://schemas.microsoft.com/office/drawing/2014/main" id="{1D64264E-F617-4FB6-8DF2-B0308D8BCA0A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5032" y="1814200"/>
            <a:ext cx="2275380" cy="61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Customer</a:t>
            </a:r>
            <a:b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</a:b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Results/Benefits</a:t>
            </a:r>
          </a:p>
        </p:txBody>
      </p:sp>
      <p:sp>
        <p:nvSpPr>
          <p:cNvPr id="333831" name="Rectangle 7">
            <a:extLst>
              <a:ext uri="{FF2B5EF4-FFF2-40B4-BE49-F238E27FC236}">
                <a16:creationId xmlns:a16="http://schemas.microsoft.com/office/drawing/2014/main" id="{47E9CFEB-3A42-4574-A6F2-575965F7BAEC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754" y="1967777"/>
            <a:ext cx="2522171" cy="30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Solution</a:t>
            </a:r>
          </a:p>
        </p:txBody>
      </p:sp>
      <p:pic>
        <p:nvPicPr>
          <p:cNvPr id="37896" name="Picture 8" descr="arrow yellow vertical up trans per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623" y="1883315"/>
            <a:ext cx="624854" cy="47433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3833" name="Text Box 9">
            <a:extLst>
              <a:ext uri="{FF2B5EF4-FFF2-40B4-BE49-F238E27FC236}">
                <a16:creationId xmlns:a16="http://schemas.microsoft.com/office/drawing/2014/main" id="{4BD8DD65-2835-4BE9-A94F-E45714AB99F0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83222" y="1814200"/>
            <a:ext cx="2476663" cy="61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Customer </a:t>
            </a:r>
            <a:b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</a:b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Challenge</a:t>
            </a:r>
          </a:p>
        </p:txBody>
      </p:sp>
      <p:pic>
        <p:nvPicPr>
          <p:cNvPr id="37898" name="Picture 10" descr="arrow yellow vertical up trans per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141" y="1883315"/>
            <a:ext cx="624854" cy="47433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899" name="Line 11"/>
          <p:cNvSpPr>
            <a:spLocks noChangeShapeType="1"/>
          </p:cNvSpPr>
          <p:nvPr/>
        </p:nvSpPr>
        <p:spPr bwMode="auto">
          <a:xfrm>
            <a:off x="610409" y="2058343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7900" name="Line 12"/>
          <p:cNvSpPr>
            <a:spLocks noChangeShapeType="1"/>
          </p:cNvSpPr>
          <p:nvPr/>
        </p:nvSpPr>
        <p:spPr bwMode="auto">
          <a:xfrm>
            <a:off x="601658" y="4081681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7901" name="Line 13"/>
          <p:cNvSpPr>
            <a:spLocks noChangeShapeType="1"/>
          </p:cNvSpPr>
          <p:nvPr/>
        </p:nvSpPr>
        <p:spPr bwMode="auto">
          <a:xfrm>
            <a:off x="846699" y="1834306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7902" name="Rectangle 14"/>
          <p:cNvSpPr>
            <a:spLocks noGrp="1" noChangeArrowheads="1"/>
          </p:cNvSpPr>
          <p:nvPr>
            <p:ph type="title"/>
          </p:nvPr>
        </p:nvSpPr>
        <p:spPr>
          <a:xfrm>
            <a:off x="708426" y="236290"/>
            <a:ext cx="9679116" cy="766628"/>
          </a:xfrm>
        </p:spPr>
        <p:txBody>
          <a:bodyPr/>
          <a:lstStyle/>
          <a:p>
            <a:pPr eaLnBrk="1" hangingPunct="1"/>
            <a:r>
              <a:rPr lang="en-US" altLang="cs-CZ" sz="3969"/>
              <a:t>Development Bank of Southern Africa</a:t>
            </a:r>
          </a:p>
        </p:txBody>
      </p:sp>
      <p:pic>
        <p:nvPicPr>
          <p:cNvPr id="37903" name="Picture 15" descr="MSsol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833" y="864644"/>
            <a:ext cx="3232790" cy="5670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904" name="Text Box 16"/>
          <p:cNvSpPr txBox="1">
            <a:spLocks noChangeArrowheads="1"/>
          </p:cNvSpPr>
          <p:nvPr/>
        </p:nvSpPr>
        <p:spPr bwMode="auto">
          <a:xfrm>
            <a:off x="277854" y="6567096"/>
            <a:ext cx="3430573" cy="6013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323">
                <a:hlinkClick r:id="rId9"/>
              </a:rPr>
              <a:t>Click here for case study</a:t>
            </a:r>
            <a:endParaRPr lang="en-US" altLang="cs-CZ" sz="1323"/>
          </a:p>
          <a:p>
            <a:pPr algn="l" eaLnBrk="1" hangingPunct="1">
              <a:spcBef>
                <a:spcPct val="50000"/>
              </a:spcBef>
            </a:pPr>
            <a:r>
              <a:rPr lang="en-US" altLang="cs-CZ" sz="1323">
                <a:hlinkClick r:id="rId10"/>
              </a:rPr>
              <a:t>Click here for the video</a:t>
            </a:r>
            <a:endParaRPr lang="en-US" altLang="cs-CZ" sz="1323"/>
          </a:p>
        </p:txBody>
      </p:sp>
      <p:sp>
        <p:nvSpPr>
          <p:cNvPr id="37905" name="Text Box 17"/>
          <p:cNvSpPr txBox="1">
            <a:spLocks noChangeArrowheads="1"/>
          </p:cNvSpPr>
          <p:nvPr/>
        </p:nvSpPr>
        <p:spPr bwMode="auto">
          <a:xfrm>
            <a:off x="753933" y="5838975"/>
            <a:ext cx="9801637" cy="70307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323" b="0"/>
              <a:t>“We see our automated scorecarding solution as being a </a:t>
            </a:r>
            <a:r>
              <a:rPr lang="en-US" altLang="cs-CZ" sz="1323"/>
              <a:t>critical communication tool for our strategy</a:t>
            </a:r>
            <a:r>
              <a:rPr lang="en-US" altLang="cs-CZ" sz="1323" b="0"/>
              <a:t>. Everyone gets a consistent view of the organization. And just as importantly, this </a:t>
            </a:r>
            <a:r>
              <a:rPr lang="en-US" altLang="cs-CZ" sz="1323"/>
              <a:t>consistent view will tie scorecarding results to relevant documents such as policy papers or PowerPoint presentations</a:t>
            </a:r>
            <a:r>
              <a:rPr lang="en-US" altLang="cs-CZ" sz="1323" b="0"/>
              <a:t>.” Dave Evans - DBSA senior strategic planner. </a:t>
            </a:r>
          </a:p>
        </p:txBody>
      </p:sp>
      <p:sp>
        <p:nvSpPr>
          <p:cNvPr id="37906" name="Rectangle 18"/>
          <p:cNvSpPr>
            <a:spLocks noChangeArrowheads="1"/>
          </p:cNvSpPr>
          <p:nvPr/>
        </p:nvSpPr>
        <p:spPr bwMode="auto">
          <a:xfrm>
            <a:off x="4042733" y="2821471"/>
            <a:ext cx="2837223" cy="2760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BI vision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Enterprise Class software and hardware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Rapid Development of BI solutions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Ease of integration with 3rd party tools and workflow and portals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None/>
            </a:pPr>
            <a:endParaRPr lang="en-US" altLang="cs-CZ" sz="1213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Class Toolset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Business Scorecard Manager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SQL Server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SharePoint Portal Server 2003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Suite 2003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SQL Server Analysis and Reporting Services</a:t>
            </a:r>
          </a:p>
        </p:txBody>
      </p:sp>
      <p:sp>
        <p:nvSpPr>
          <p:cNvPr id="37907" name="Rectangle 19"/>
          <p:cNvSpPr>
            <a:spLocks noChangeArrowheads="1"/>
          </p:cNvSpPr>
          <p:nvPr/>
        </p:nvSpPr>
        <p:spPr bwMode="auto">
          <a:xfrm>
            <a:off x="7140751" y="2971996"/>
            <a:ext cx="2823221" cy="23657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Performance management made easy by aligning multiple workflows and information sharing initiatives into a common set of scorecards.</a:t>
            </a: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None/>
            </a:pPr>
            <a:endParaRPr lang="en-US" altLang="cs-CZ" sz="77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Create a dynamic performance management culture whereby employees improve their business by pro-actively driving scorecards results.</a:t>
            </a: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None/>
            </a:pPr>
            <a:endParaRPr lang="en-US" altLang="cs-CZ" sz="772">
              <a:solidFill>
                <a:schemeClr val="bg1"/>
              </a:solidFill>
              <a:latin typeface="Segoe Semibold" pitchFamily="34" charset="0"/>
            </a:endParaRPr>
          </a:p>
        </p:txBody>
      </p:sp>
      <p:sp>
        <p:nvSpPr>
          <p:cNvPr id="37908" name="Rectangle 20"/>
          <p:cNvSpPr>
            <a:spLocks noChangeArrowheads="1"/>
          </p:cNvSpPr>
          <p:nvPr/>
        </p:nvSpPr>
        <p:spPr bwMode="auto">
          <a:xfrm>
            <a:off x="823945" y="2803968"/>
            <a:ext cx="2761961" cy="27592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11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Communicate corporate strategic goals using consistent and actionable metrics all employees could relate to.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endParaRPr lang="en-US" altLang="cs-CZ" sz="99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11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Drive user adoption by turning metrics into actions and making performance management tasks part of their daily life.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endParaRPr lang="en-US" altLang="cs-CZ" sz="99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11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Deploy a solution on a  scalable and reliable platform which could support a wide array of information analysis requirements.</a:t>
            </a:r>
          </a:p>
        </p:txBody>
      </p:sp>
      <p:pic>
        <p:nvPicPr>
          <p:cNvPr id="37909" name="Picture 21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9079" y="917153"/>
            <a:ext cx="630105" cy="63710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535963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What is Business Intelligence</a:t>
            </a:r>
          </a:p>
        </p:txBody>
      </p:sp>
      <p:grpSp>
        <p:nvGrpSpPr>
          <p:cNvPr id="7171" name="Group 10"/>
          <p:cNvGrpSpPr>
            <a:grpSpLocks/>
          </p:cNvGrpSpPr>
          <p:nvPr/>
        </p:nvGrpSpPr>
        <p:grpSpPr bwMode="auto">
          <a:xfrm>
            <a:off x="1370036" y="1715286"/>
            <a:ext cx="7603270" cy="3794633"/>
            <a:chOff x="776" y="1108"/>
            <a:chExt cx="4344" cy="2168"/>
          </a:xfrm>
        </p:grpSpPr>
        <p:sp>
          <p:nvSpPr>
            <p:cNvPr id="379907" name="Text Box 3">
              <a:extLst>
                <a:ext uri="{FF2B5EF4-FFF2-40B4-BE49-F238E27FC236}">
                  <a16:creationId xmlns:a16="http://schemas.microsoft.com/office/drawing/2014/main" id="{A9FECB68-B7C2-48AD-94DA-A05655CF966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" y="2004"/>
              <a:ext cx="4336" cy="528"/>
            </a:xfrm>
            <a:prstGeom prst="rect">
              <a:avLst/>
            </a:prstGeom>
            <a:solidFill>
              <a:srgbClr val="008000"/>
            </a:soli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cs-CZ" sz="3087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Monitoring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cs-CZ" sz="1544" i="1">
                  <a:solidFill>
                    <a:schemeClr val="bg1"/>
                  </a:solidFill>
                </a:rPr>
                <a:t>Dashboards, scorecards and alerts</a:t>
              </a:r>
            </a:p>
          </p:txBody>
        </p:sp>
        <p:sp>
          <p:nvSpPr>
            <p:cNvPr id="379908" name="Text Box 4">
              <a:extLst>
                <a:ext uri="{FF2B5EF4-FFF2-40B4-BE49-F238E27FC236}">
                  <a16:creationId xmlns:a16="http://schemas.microsoft.com/office/drawing/2014/main" id="{463020CA-2A43-4ABC-A9D5-F805E993ADBA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84" y="1108"/>
              <a:ext cx="2112" cy="664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cs-CZ" sz="3087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Analyzing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cs-CZ" sz="1544" i="1">
                  <a:solidFill>
                    <a:schemeClr val="bg1"/>
                  </a:solidFill>
                </a:rPr>
                <a:t>Drill down, exception reports, root-cause analysis, multidimensional analysis </a:t>
              </a:r>
            </a:p>
          </p:txBody>
        </p:sp>
        <p:sp>
          <p:nvSpPr>
            <p:cNvPr id="379909" name="Text Box 5">
              <a:extLst>
                <a:ext uri="{FF2B5EF4-FFF2-40B4-BE49-F238E27FC236}">
                  <a16:creationId xmlns:a16="http://schemas.microsoft.com/office/drawing/2014/main" id="{B6626896-7262-48F3-B226-D4D2A9AE98A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16" y="1110"/>
              <a:ext cx="2096" cy="804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cs-CZ" sz="3087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Reporting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cs-CZ" sz="1544" i="1">
                  <a:solidFill>
                    <a:schemeClr val="bg1"/>
                  </a:solidFill>
                </a:rPr>
                <a:t>Detailed operational data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cs-CZ" sz="1544" i="1">
                  <a:solidFill>
                    <a:schemeClr val="bg1"/>
                  </a:solidFill>
                </a:rPr>
                <a:t> Sharing standardized reports 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endParaRPr lang="en-US" altLang="cs-CZ" sz="551" i="1">
                <a:solidFill>
                  <a:schemeClr val="bg1"/>
                </a:solidFill>
              </a:endParaRPr>
            </a:p>
          </p:txBody>
        </p:sp>
        <p:sp>
          <p:nvSpPr>
            <p:cNvPr id="379910" name="Text Box 6">
              <a:extLst>
                <a:ext uri="{FF2B5EF4-FFF2-40B4-BE49-F238E27FC236}">
                  <a16:creationId xmlns:a16="http://schemas.microsoft.com/office/drawing/2014/main" id="{884DBAB3-2F3A-4561-81D4-A90D5AC54A4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76" y="2612"/>
              <a:ext cx="4344" cy="664"/>
            </a:xfrm>
            <a:prstGeom prst="rect">
              <a:avLst/>
            </a:prstGeom>
            <a:solidFill>
              <a:srgbClr val="008000"/>
            </a:solidFill>
            <a:ln w="9525" algn="ctr">
              <a:solidFill>
                <a:schemeClr val="tx1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cs-CZ" sz="3087">
                  <a:solidFill>
                    <a:schemeClr val="bg1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</a:rPr>
                <a:t>Planning</a:t>
              </a:r>
            </a:p>
            <a:p>
              <a:pPr algn="ctr" eaLnBrk="1" hangingPunct="1">
                <a:spcBef>
                  <a:spcPct val="50000"/>
                </a:spcBef>
                <a:defRPr/>
              </a:pPr>
              <a:r>
                <a:rPr lang="en-US" altLang="cs-CZ" sz="1544" i="1">
                  <a:solidFill>
                    <a:schemeClr val="bg1"/>
                  </a:solidFill>
                </a:rPr>
                <a:t>Create plans, models and scenarios, which are then fed back into the monitoring layer and encoded as targets and thresholds. </a:t>
              </a:r>
            </a:p>
          </p:txBody>
        </p:sp>
      </p:grpSp>
      <p:sp>
        <p:nvSpPr>
          <p:cNvPr id="7172" name="Text Box 7"/>
          <p:cNvSpPr txBox="1">
            <a:spLocks noChangeArrowheads="1"/>
          </p:cNvSpPr>
          <p:nvPr/>
        </p:nvSpPr>
        <p:spPr bwMode="auto">
          <a:xfrm>
            <a:off x="669919" y="5803969"/>
            <a:ext cx="9661613" cy="5675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544" b="0"/>
              <a:t>“No matter where you start, you </a:t>
            </a:r>
            <a:r>
              <a:rPr lang="en-US" altLang="cs-CZ" sz="1544"/>
              <a:t>should be able to move up and down layers seamlessly</a:t>
            </a:r>
            <a:r>
              <a:rPr lang="en-US" altLang="cs-CZ" sz="1544" b="0"/>
              <a:t> without awkward context shifts to gather insights, </a:t>
            </a:r>
            <a:r>
              <a:rPr lang="en-US" altLang="cs-CZ" sz="1544"/>
              <a:t>take action and optimize performance” - TDWI</a:t>
            </a:r>
            <a:endParaRPr lang="en-US" altLang="cs-CZ" sz="1323" i="1"/>
          </a:p>
        </p:txBody>
      </p:sp>
      <p:sp>
        <p:nvSpPr>
          <p:cNvPr id="7173" name="Rectangle 9"/>
          <p:cNvSpPr>
            <a:spLocks noGrp="1" noChangeArrowheads="1"/>
          </p:cNvSpPr>
          <p:nvPr>
            <p:ph type="body" idx="1"/>
          </p:nvPr>
        </p:nvSpPr>
        <p:spPr>
          <a:xfrm>
            <a:off x="683921" y="953910"/>
            <a:ext cx="9395569" cy="656359"/>
          </a:xfrm>
          <a:noFill/>
        </p:spPr>
        <p:txBody>
          <a:bodyPr/>
          <a:lstStyle/>
          <a:p>
            <a:pPr marL="0" indent="0">
              <a:buNone/>
            </a:pPr>
            <a:r>
              <a:rPr lang="en-US" altLang="cs-CZ" sz="1544"/>
              <a:t>“A broad category of applications and technologies for gathering, storing, analyzing, sharing and</a:t>
            </a:r>
            <a:r>
              <a:rPr lang="en-US" altLang="cs-CZ" sz="1544" b="1"/>
              <a:t> </a:t>
            </a:r>
            <a:r>
              <a:rPr lang="en-US" altLang="cs-CZ" sz="1544"/>
              <a:t>providing access</a:t>
            </a:r>
            <a:r>
              <a:rPr lang="en-US" altLang="cs-CZ" sz="1544" b="1"/>
              <a:t> </a:t>
            </a:r>
            <a:r>
              <a:rPr lang="en-US" altLang="cs-CZ" sz="1544"/>
              <a:t>to data</a:t>
            </a:r>
            <a:r>
              <a:rPr lang="en-US" altLang="cs-CZ" sz="1544" b="1"/>
              <a:t> to help enterprise users make better business decisions</a:t>
            </a:r>
            <a:r>
              <a:rPr lang="en-US" altLang="cs-CZ" sz="1544"/>
              <a:t>”</a:t>
            </a:r>
            <a:r>
              <a:rPr lang="en-US" altLang="cs-CZ" sz="1544" b="1"/>
              <a:t> </a:t>
            </a:r>
            <a:r>
              <a:rPr lang="en-US" altLang="cs-CZ" sz="1323" i="1"/>
              <a:t>- Gartner</a:t>
            </a:r>
          </a:p>
        </p:txBody>
      </p:sp>
      <p:grpSp>
        <p:nvGrpSpPr>
          <p:cNvPr id="7174" name="Group 15"/>
          <p:cNvGrpSpPr>
            <a:grpSpLocks/>
          </p:cNvGrpSpPr>
          <p:nvPr/>
        </p:nvGrpSpPr>
        <p:grpSpPr bwMode="auto">
          <a:xfrm>
            <a:off x="9211345" y="1876313"/>
            <a:ext cx="602101" cy="3556594"/>
            <a:chOff x="5088" y="1104"/>
            <a:chExt cx="344" cy="2032"/>
          </a:xfrm>
        </p:grpSpPr>
        <p:sp>
          <p:nvSpPr>
            <p:cNvPr id="7180" name="AutoShape 11"/>
            <p:cNvSpPr>
              <a:spLocks noChangeArrowheads="1"/>
            </p:cNvSpPr>
            <p:nvPr/>
          </p:nvSpPr>
          <p:spPr bwMode="auto">
            <a:xfrm>
              <a:off x="5096" y="1104"/>
              <a:ext cx="336" cy="656"/>
            </a:xfrm>
            <a:prstGeom prst="upArrow">
              <a:avLst>
                <a:gd name="adj1" fmla="val 50000"/>
                <a:gd name="adj2" fmla="val 48810"/>
              </a:avLst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7181" name="AutoShape 12"/>
            <p:cNvSpPr>
              <a:spLocks noChangeArrowheads="1"/>
            </p:cNvSpPr>
            <p:nvPr/>
          </p:nvSpPr>
          <p:spPr bwMode="auto">
            <a:xfrm rot="10800000">
              <a:off x="5088" y="2480"/>
              <a:ext cx="336" cy="656"/>
            </a:xfrm>
            <a:prstGeom prst="upArrow">
              <a:avLst>
                <a:gd name="adj1" fmla="val 50000"/>
                <a:gd name="adj2" fmla="val 48810"/>
              </a:avLst>
            </a:prstGeom>
            <a:solidFill>
              <a:srgbClr val="008000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accent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eaVert" wrap="none" anchor="ctr"/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endParaRPr lang="cs-CZ" altLang="cs-CZ"/>
            </a:p>
          </p:txBody>
        </p:sp>
        <p:sp>
          <p:nvSpPr>
            <p:cNvPr id="7182" name="Text Box 13"/>
            <p:cNvSpPr txBox="1">
              <a:spLocks noChangeArrowheads="1"/>
            </p:cNvSpPr>
            <p:nvPr/>
          </p:nvSpPr>
          <p:spPr bwMode="auto">
            <a:xfrm>
              <a:off x="5104" y="1888"/>
              <a:ext cx="328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cs-CZ" sz="3528">
                  <a:solidFill>
                    <a:srgbClr val="006600"/>
                  </a:solidFill>
                </a:rPr>
                <a:t>?</a:t>
              </a:r>
            </a:p>
          </p:txBody>
        </p:sp>
      </p:grpSp>
      <p:grpSp>
        <p:nvGrpSpPr>
          <p:cNvPr id="7175" name="Group 20"/>
          <p:cNvGrpSpPr>
            <a:grpSpLocks/>
          </p:cNvGrpSpPr>
          <p:nvPr/>
        </p:nvGrpSpPr>
        <p:grpSpPr bwMode="auto">
          <a:xfrm>
            <a:off x="8989059" y="3112020"/>
            <a:ext cx="1095683" cy="962661"/>
            <a:chOff x="4969" y="1802"/>
            <a:chExt cx="634" cy="598"/>
          </a:xfrm>
        </p:grpSpPr>
        <p:pic>
          <p:nvPicPr>
            <p:cNvPr id="7176" name="Picture 16" descr="arrow 0 gold  arrow curved 2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86677">
              <a:off x="5317" y="1840"/>
              <a:ext cx="286" cy="27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7" name="Picture 17" descr="arrow 0 gold  arrow curved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90" y="1802"/>
              <a:ext cx="295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8" name="Picture 18" descr="arrow 0 gold  arrow curved 2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263" y="2157"/>
              <a:ext cx="295" cy="24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7179" name="Picture 19" descr="arrow 0 gold  arrow curved 2"/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969" y="2096"/>
              <a:ext cx="277" cy="26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3406909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9938" name="Picture 2" descr="slide 22_logo-box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7049" y="761378"/>
            <a:ext cx="8422406" cy="12497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39" name="Picture 3" descr="combo-blu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07728" y="1526255"/>
            <a:ext cx="3379814" cy="47747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0" name="Picture 4" descr="combo-grn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53701" y="1526254"/>
            <a:ext cx="3379814" cy="474679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9941" name="Picture 5" descr="combo-red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672" y="1526255"/>
            <a:ext cx="3379814" cy="47327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5878" name="Rectangle 6">
            <a:extLst>
              <a:ext uri="{FF2B5EF4-FFF2-40B4-BE49-F238E27FC236}">
                <a16:creationId xmlns:a16="http://schemas.microsoft.com/office/drawing/2014/main" id="{AADDBB79-55A7-4264-9FA3-1D1E12CAFE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7335032" y="1982228"/>
            <a:ext cx="2275380" cy="61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Customer</a:t>
            </a:r>
            <a:b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</a:b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Results/Benefits</a:t>
            </a:r>
          </a:p>
        </p:txBody>
      </p:sp>
      <p:sp>
        <p:nvSpPr>
          <p:cNvPr id="335879" name="Rectangle 7">
            <a:extLst>
              <a:ext uri="{FF2B5EF4-FFF2-40B4-BE49-F238E27FC236}">
                <a16:creationId xmlns:a16="http://schemas.microsoft.com/office/drawing/2014/main" id="{0FF7955A-2B09-40E5-9902-C54E1B1D3B38}"/>
              </a:ext>
            </a:extLst>
          </p:cNvPr>
          <p:cNvSpPr>
            <a:spLocks noChangeArrowheads="1"/>
          </p:cNvSpPr>
          <p:nvPr/>
        </p:nvSpPr>
        <p:spPr bwMode="auto">
          <a:xfrm>
            <a:off x="4168754" y="2135805"/>
            <a:ext cx="2522171" cy="3054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Solution</a:t>
            </a:r>
          </a:p>
        </p:txBody>
      </p:sp>
      <p:pic>
        <p:nvPicPr>
          <p:cNvPr id="39944" name="Picture 8" descr="arrow yellow vertical up trans per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84623" y="2051343"/>
            <a:ext cx="624854" cy="47433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5881" name="Text Box 9">
            <a:extLst>
              <a:ext uri="{FF2B5EF4-FFF2-40B4-BE49-F238E27FC236}">
                <a16:creationId xmlns:a16="http://schemas.microsoft.com/office/drawing/2014/main" id="{3A371979-32BC-4B9F-B349-A61BA85B4AD7}"/>
              </a:ext>
            </a:extLst>
          </p:cNvPr>
          <p:cNvSpPr txBox="1">
            <a:spLocks noChangeArrowheads="1"/>
          </p:cNvSpPr>
          <p:nvPr/>
        </p:nvSpPr>
        <p:spPr bwMode="auto">
          <a:xfrm flipH="1">
            <a:off x="983222" y="1982228"/>
            <a:ext cx="2476663" cy="61080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1">
                  <a:gsLst>
                    <a:gs pos="0">
                      <a:srgbClr val="FFFFFF"/>
                    </a:gs>
                    <a:gs pos="100000">
                      <a:srgbClr val="FFFFFF">
                        <a:gamma/>
                        <a:shade val="72941"/>
                        <a:invGamma/>
                      </a:srgb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>
            <a:spAutoFit/>
          </a:bodyPr>
          <a:lstStyle>
            <a:lvl1pPr marL="111125"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algn="l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buClr>
                <a:srgbClr val="FFFFFF"/>
              </a:buClr>
              <a:defRPr/>
            </a:pP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Customer </a:t>
            </a:r>
            <a:b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</a:br>
            <a:r>
              <a:rPr lang="en-US" altLang="cs-CZ" sz="2205">
                <a:solidFill>
                  <a:srgbClr val="FFFFFF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Segoe Semibold" pitchFamily="34" charset="0"/>
              </a:rPr>
              <a:t>Challenge</a:t>
            </a:r>
          </a:p>
        </p:txBody>
      </p:sp>
      <p:pic>
        <p:nvPicPr>
          <p:cNvPr id="39946" name="Picture 10" descr="arrow yellow vertical up trans pers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6141" y="2051343"/>
            <a:ext cx="624854" cy="474330"/>
          </a:xfrm>
          <a:prstGeom prst="rect">
            <a:avLst/>
          </a:prstGeom>
          <a:noFill/>
          <a:ln>
            <a:noFill/>
          </a:ln>
          <a:effectLst>
            <a:outerShdw dist="17961" dir="2700000" algn="ctr" rotWithShape="0">
              <a:schemeClr val="bg2">
                <a:alpha val="50000"/>
              </a:scheme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47" name="Line 11"/>
          <p:cNvSpPr>
            <a:spLocks noChangeShapeType="1"/>
          </p:cNvSpPr>
          <p:nvPr/>
        </p:nvSpPr>
        <p:spPr bwMode="auto">
          <a:xfrm>
            <a:off x="610409" y="2226371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9948" name="Line 12"/>
          <p:cNvSpPr>
            <a:spLocks noChangeShapeType="1"/>
          </p:cNvSpPr>
          <p:nvPr/>
        </p:nvSpPr>
        <p:spPr bwMode="auto">
          <a:xfrm>
            <a:off x="601658" y="4249709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9949" name="Line 13"/>
          <p:cNvSpPr>
            <a:spLocks noChangeShapeType="1"/>
          </p:cNvSpPr>
          <p:nvPr/>
        </p:nvSpPr>
        <p:spPr bwMode="auto">
          <a:xfrm>
            <a:off x="846699" y="2002334"/>
            <a:ext cx="5880982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38100" cap="sq">
                <a:solidFill>
                  <a:schemeClr val="tx2"/>
                </a:solidFill>
                <a:round/>
                <a:headEnd/>
                <a:tailEnd type="none" w="lg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tIns="100817" bIns="100817">
            <a:spAutoFit/>
          </a:bodyPr>
          <a:lstStyle/>
          <a:p>
            <a:endParaRPr lang="cs-CZ"/>
          </a:p>
        </p:txBody>
      </p:sp>
      <p:sp>
        <p:nvSpPr>
          <p:cNvPr id="39950" name="Rectangle 14"/>
          <p:cNvSpPr>
            <a:spLocks noChangeArrowheads="1"/>
          </p:cNvSpPr>
          <p:nvPr/>
        </p:nvSpPr>
        <p:spPr bwMode="auto">
          <a:xfrm>
            <a:off x="767936" y="2887982"/>
            <a:ext cx="2943992" cy="2596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Communicate corporate objectives and results broadly and consistently to employees, the public, the media and politicians. 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endParaRPr lang="en-US" altLang="cs-CZ" sz="99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Turn data into actionable insights that was aligned with the organization</a:t>
            </a:r>
            <a:r>
              <a:rPr lang="en-US" altLang="cs-CZ" sz="1323">
                <a:solidFill>
                  <a:schemeClr val="bg1"/>
                </a:solidFill>
                <a:latin typeface="Segoe" pitchFamily="34" charset="0"/>
              </a:rPr>
              <a:t>’</a:t>
            </a: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s goals and drive efficiencies through the police.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endParaRPr lang="en-US" altLang="cs-CZ" sz="99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Blip>
                <a:blip r:embed="rId8"/>
              </a:buBlip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Build on top of a solution that officers would adopt quickly for its user-friendliness and strong end user applications integration.</a:t>
            </a:r>
          </a:p>
        </p:txBody>
      </p:sp>
      <p:sp>
        <p:nvSpPr>
          <p:cNvPr id="39951" name="Rectangle 15"/>
          <p:cNvSpPr>
            <a:spLocks noGrp="1" noChangeArrowheads="1"/>
          </p:cNvSpPr>
          <p:nvPr>
            <p:ph type="title"/>
          </p:nvPr>
        </p:nvSpPr>
        <p:spPr>
          <a:xfrm>
            <a:off x="708426" y="236290"/>
            <a:ext cx="9679116" cy="766628"/>
          </a:xfrm>
        </p:spPr>
        <p:txBody>
          <a:bodyPr/>
          <a:lstStyle/>
          <a:p>
            <a:pPr eaLnBrk="1" hangingPunct="1"/>
            <a:r>
              <a:rPr lang="en-US" altLang="cs-CZ" sz="3969"/>
              <a:t>Israeli Police Force</a:t>
            </a:r>
          </a:p>
        </p:txBody>
      </p:sp>
      <p:pic>
        <p:nvPicPr>
          <p:cNvPr id="39952" name="Picture 16" descr="MSsol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7833" y="948659"/>
            <a:ext cx="3386816" cy="5933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9953" name="Text Box 17"/>
          <p:cNvSpPr txBox="1">
            <a:spLocks noChangeArrowheads="1"/>
          </p:cNvSpPr>
          <p:nvPr/>
        </p:nvSpPr>
        <p:spPr bwMode="auto">
          <a:xfrm>
            <a:off x="305858" y="6665113"/>
            <a:ext cx="3430573" cy="32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544">
                <a:hlinkClick r:id="rId10"/>
              </a:rPr>
              <a:t>Click here for case study</a:t>
            </a:r>
            <a:endParaRPr lang="en-US" altLang="cs-CZ" sz="1544"/>
          </a:p>
        </p:txBody>
      </p:sp>
      <p:sp>
        <p:nvSpPr>
          <p:cNvPr id="39954" name="Text Box 18"/>
          <p:cNvSpPr txBox="1">
            <a:spLocks noChangeArrowheads="1"/>
          </p:cNvSpPr>
          <p:nvPr/>
        </p:nvSpPr>
        <p:spPr bwMode="auto">
          <a:xfrm>
            <a:off x="739931" y="5880982"/>
            <a:ext cx="9591602" cy="9066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323" b="0"/>
              <a:t>“We sought a </a:t>
            </a:r>
            <a:r>
              <a:rPr lang="en-US" altLang="cs-CZ" sz="1323"/>
              <a:t>powerful, yet user-friendly </a:t>
            </a:r>
            <a:r>
              <a:rPr lang="en-US" altLang="cs-CZ" sz="1323" b="0"/>
              <a:t>tool that wasn’t intimidating for our officers to use. A </a:t>
            </a:r>
            <a:r>
              <a:rPr lang="en-US" altLang="cs-CZ" sz="1323"/>
              <a:t>system</a:t>
            </a:r>
            <a:r>
              <a:rPr lang="en-US" altLang="cs-CZ" sz="1323" b="0"/>
              <a:t> that could </a:t>
            </a:r>
            <a:r>
              <a:rPr lang="en-US" altLang="cs-CZ" sz="1323"/>
              <a:t>automatically link information</a:t>
            </a:r>
            <a:r>
              <a:rPr lang="en-US" altLang="cs-CZ" sz="1323" b="0"/>
              <a:t> from a wide range of data sources across the state. A solution that offered us all the flexibility we needed </a:t>
            </a:r>
            <a:r>
              <a:rPr lang="en-US" altLang="cs-CZ" sz="1323"/>
              <a:t>to adapt to any changes</a:t>
            </a:r>
            <a:r>
              <a:rPr lang="en-US" altLang="cs-CZ" sz="1323" b="0"/>
              <a:t> we may need to consider in the future.” Chief Superintendent Gilboa, Israel Police.</a:t>
            </a:r>
            <a:br>
              <a:rPr lang="en-US" altLang="cs-CZ" sz="1323" b="0"/>
            </a:br>
            <a:endParaRPr lang="en-US" altLang="cs-CZ" sz="1323" b="0"/>
          </a:p>
        </p:txBody>
      </p:sp>
      <p:sp>
        <p:nvSpPr>
          <p:cNvPr id="39955" name="Rectangle 19"/>
          <p:cNvSpPr>
            <a:spLocks noChangeArrowheads="1"/>
          </p:cNvSpPr>
          <p:nvPr/>
        </p:nvSpPr>
        <p:spPr bwMode="auto">
          <a:xfrm>
            <a:off x="4042733" y="2891482"/>
            <a:ext cx="2837223" cy="27601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Segoe" pitchFamily="34" charset="0"/>
              <a:buNone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BI vision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Enterprise Class software and hardware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Rapid Development of BI solutions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213">
                <a:solidFill>
                  <a:schemeClr val="bg1"/>
                </a:solidFill>
                <a:latin typeface="Segoe Semibold" pitchFamily="34" charset="0"/>
              </a:rPr>
              <a:t>Ease of integration with 3rd party tools and workflow and portals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None/>
            </a:pPr>
            <a:endParaRPr lang="en-US" altLang="cs-CZ" sz="1213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None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Enterprise Class Toolset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Business Scorecard Manager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SQL Server 2000 and 2005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SharePoint Portal Server 2003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Office Suite 2003</a:t>
            </a:r>
          </a:p>
          <a:p>
            <a:pPr eaLnBrk="1" hangingPunct="1">
              <a:lnSpc>
                <a:spcPct val="80000"/>
              </a:lnSpc>
              <a:buClr>
                <a:srgbClr val="F4BE96"/>
              </a:buClr>
              <a:buSzPct val="80000"/>
              <a:buFont typeface="Wingdings" panose="05000000000000000000" pitchFamily="2" charset="2"/>
              <a:buChar char="§"/>
            </a:pPr>
            <a:r>
              <a:rPr lang="en-US" altLang="cs-CZ" sz="1103">
                <a:solidFill>
                  <a:schemeClr val="bg1"/>
                </a:solidFill>
                <a:latin typeface="Segoe Semibold" pitchFamily="34" charset="0"/>
              </a:rPr>
              <a:t>Microsoft SQL Server Analysis and Reporting Services</a:t>
            </a:r>
          </a:p>
        </p:txBody>
      </p:sp>
      <p:sp>
        <p:nvSpPr>
          <p:cNvPr id="39956" name="Rectangle 20"/>
          <p:cNvSpPr>
            <a:spLocks noChangeArrowheads="1"/>
          </p:cNvSpPr>
          <p:nvPr/>
        </p:nvSpPr>
        <p:spPr bwMode="auto">
          <a:xfrm>
            <a:off x="7070739" y="2901985"/>
            <a:ext cx="3019254" cy="27729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231775" indent="-2317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919163" indent="-4016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0338" indent="-39687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84363" indent="-3397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282825" indent="-2841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7400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1972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6544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111625" indent="-28416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A performance management solution which enables employees to measure, monitor and drive key initiatives throughout the entire organization.</a:t>
            </a: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None/>
            </a:pPr>
            <a:endParaRPr lang="en-US" altLang="cs-CZ" sz="77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Pro-action, focus and ownership driven to police units so they know when to take action.</a:t>
            </a: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None/>
            </a:pPr>
            <a:endParaRPr lang="en-US" altLang="cs-CZ" sz="772">
              <a:solidFill>
                <a:schemeClr val="bg1"/>
              </a:solidFill>
              <a:latin typeface="Segoe Semibold" pitchFamily="34" charset="0"/>
            </a:endParaRPr>
          </a:p>
          <a:p>
            <a:pPr eaLnBrk="1" hangingPunct="1">
              <a:spcBef>
                <a:spcPct val="0"/>
              </a:spcBef>
              <a:buClr>
                <a:srgbClr val="FFCC99"/>
              </a:buClr>
              <a:buSzTx/>
              <a:buFontTx/>
              <a:buChar char="•"/>
            </a:pPr>
            <a:r>
              <a:rPr lang="en-US" altLang="cs-CZ" sz="1323">
                <a:solidFill>
                  <a:schemeClr val="bg1"/>
                </a:solidFill>
                <a:latin typeface="Segoe Semibold" pitchFamily="34" charset="0"/>
              </a:rPr>
              <a:t>Efficiencies driven thru integration of multiple data sources into one common framework for performance.</a:t>
            </a:r>
          </a:p>
        </p:txBody>
      </p:sp>
      <p:pic>
        <p:nvPicPr>
          <p:cNvPr id="39957" name="Picture 21" descr="police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2090" y="966161"/>
            <a:ext cx="626605" cy="6266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164553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482" name="Rectangle 2"/>
          <p:cNvSpPr>
            <a:spLocks noChangeArrowheads="1"/>
          </p:cNvSpPr>
          <p:nvPr/>
        </p:nvSpPr>
        <p:spPr bwMode="auto">
          <a:xfrm>
            <a:off x="725929" y="168028"/>
            <a:ext cx="9241543" cy="5809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023938" indent="-4635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3513" indent="-40798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14513" indent="-3794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43125" indent="-3270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03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575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147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719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90000"/>
              </a:lnSpc>
              <a:spcBef>
                <a:spcPct val="30000"/>
              </a:spcBef>
              <a:buClrTx/>
              <a:buSzTx/>
              <a:buFontTx/>
              <a:buNone/>
            </a:pPr>
            <a:r>
              <a:rPr lang="en-US" altLang="cs-CZ" sz="3528"/>
              <a:t>External Resources</a:t>
            </a:r>
          </a:p>
        </p:txBody>
      </p:sp>
      <p:sp>
        <p:nvSpPr>
          <p:cNvPr id="404483" name="Rectangle 3"/>
          <p:cNvSpPr>
            <a:spLocks noChangeArrowheads="1"/>
          </p:cNvSpPr>
          <p:nvPr/>
        </p:nvSpPr>
        <p:spPr bwMode="auto">
          <a:xfrm>
            <a:off x="1061985" y="3696617"/>
            <a:ext cx="8989501" cy="2856477"/>
          </a:xfrm>
          <a:prstGeom prst="rect">
            <a:avLst/>
          </a:prstGeom>
          <a:solidFill>
            <a:schemeClr val="bg1">
              <a:alpha val="34117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r>
              <a:rPr lang="en-US" altLang="cs-CZ"/>
              <a:t>Training Kit</a:t>
            </a:r>
          </a:p>
          <a:p>
            <a:pPr algn="l" eaLnBrk="1" hangingPunct="1"/>
            <a:endParaRPr lang="en-US" altLang="cs-CZ" sz="882"/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rId3"/>
              </a:rPr>
              <a:t>Introduction</a:t>
            </a:r>
            <a:endParaRPr lang="en-US" altLang="cs-CZ" sz="1544"/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rId4"/>
              </a:rPr>
              <a:t>BSM Builder Fundamentals</a:t>
            </a:r>
            <a:endParaRPr lang="en-US" altLang="cs-CZ" sz="1544"/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rId5"/>
              </a:rPr>
              <a:t>BSM Builder Advanced</a:t>
            </a:r>
            <a:endParaRPr lang="en-US" altLang="cs-CZ" sz="1544"/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rId6"/>
              </a:rPr>
              <a:t>Report Views</a:t>
            </a:r>
            <a:endParaRPr lang="en-US" altLang="cs-CZ" sz="1544"/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rId7"/>
              </a:rPr>
              <a:t>Scorecard Views</a:t>
            </a:r>
            <a:endParaRPr lang="en-US" altLang="cs-CZ" sz="1544"/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rId8"/>
              </a:rPr>
              <a:t>Deploying Scorecards to SharePoint SQL Reporting Services</a:t>
            </a:r>
            <a:endParaRPr lang="en-US" altLang="cs-CZ" sz="1544"/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rId9"/>
              </a:rPr>
              <a:t>BSM Server &amp; Security</a:t>
            </a:r>
            <a:endParaRPr lang="en-US" altLang="cs-CZ" sz="1544"/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rId10"/>
              </a:rPr>
              <a:t>Extensibility</a:t>
            </a:r>
            <a:endParaRPr lang="en-US" altLang="cs-CZ" sz="1544"/>
          </a:p>
          <a:p>
            <a:pPr algn="l" eaLnBrk="1" hangingPunct="1">
              <a:lnSpc>
                <a:spcPct val="70000"/>
              </a:lnSpc>
              <a:spcBef>
                <a:spcPct val="30000"/>
              </a:spcBef>
              <a:buClr>
                <a:schemeClr val="tx2"/>
              </a:buClr>
              <a:buFont typeface="Wingdings 2" panose="05020102010507070707" pitchFamily="18" charset="2"/>
              <a:buBlip>
                <a:blip r:embed="rId11"/>
              </a:buBlip>
            </a:pPr>
            <a:endParaRPr lang="en-US" altLang="cs-CZ" sz="1544"/>
          </a:p>
        </p:txBody>
      </p:sp>
      <p:sp>
        <p:nvSpPr>
          <p:cNvPr id="404484" name="Rectangle 4"/>
          <p:cNvSpPr>
            <a:spLocks noChangeArrowheads="1"/>
          </p:cNvSpPr>
          <p:nvPr/>
        </p:nvSpPr>
        <p:spPr bwMode="auto">
          <a:xfrm>
            <a:off x="1061985" y="938156"/>
            <a:ext cx="8989501" cy="2604435"/>
          </a:xfrm>
          <a:prstGeom prst="rect">
            <a:avLst/>
          </a:prstGeom>
          <a:solidFill>
            <a:schemeClr val="bg1">
              <a:alpha val="34117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/>
            <a:endParaRPr lang="en-US" altLang="cs-CZ" sz="662"/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rId12" tooltip="http://download.microsoft.com/download/5/3/9/53964e2f-c79e-44bf-b434-c7c479bdf6ef/main2.html"/>
              </a:rPr>
              <a:t>Intro BSM demo</a:t>
            </a:r>
            <a:endParaRPr lang="en-US" altLang="cs-CZ" sz="1544">
              <a:hlinkClick r:id=""/>
            </a:endParaRPr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"/>
              </a:rPr>
              <a:t>Customer Case Studies</a:t>
            </a:r>
            <a:endParaRPr lang="en-US" altLang="cs-CZ" sz="1544">
              <a:hlinkClick r:id=""/>
            </a:endParaRPr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"/>
              </a:rPr>
              <a:t>Customer Video</a:t>
            </a:r>
            <a:endParaRPr lang="en-US" altLang="cs-CZ" sz="1544">
              <a:hlinkClick r:id=""/>
            </a:endParaRPr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"/>
              </a:rPr>
              <a:t>Press Coverage</a:t>
            </a:r>
            <a:endParaRPr lang="en-US" altLang="cs-CZ" sz="1544">
              <a:hlinkClick r:id=""/>
            </a:endParaRPr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"/>
              </a:rPr>
              <a:t>Analyst Research</a:t>
            </a:r>
            <a:endParaRPr lang="en-US" altLang="cs-CZ" sz="1544">
              <a:hlinkClick r:id=""/>
            </a:endParaRPr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"/>
              </a:rPr>
              <a:t>Data Sheets</a:t>
            </a:r>
            <a:endParaRPr lang="en-US" altLang="cs-CZ" sz="1544">
              <a:hlinkClick r:id=""/>
            </a:endParaRPr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"/>
              </a:rPr>
              <a:t>Technical Whitepapers</a:t>
            </a:r>
            <a:endParaRPr lang="en-US" altLang="cs-CZ" sz="1544">
              <a:hlinkClick r:id=""/>
            </a:endParaRPr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"/>
              </a:rPr>
              <a:t>Business Whitepapers</a:t>
            </a:r>
            <a:endParaRPr lang="en-US" altLang="cs-CZ" sz="1544">
              <a:hlinkClick r:id=""/>
            </a:endParaRPr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"/>
              </a:rPr>
              <a:t>Deployment considerations</a:t>
            </a:r>
            <a:endParaRPr lang="en-US" altLang="cs-CZ" sz="1544">
              <a:hlinkClick r:id=""/>
            </a:endParaRPr>
          </a:p>
          <a:p>
            <a:pPr algn="l" eaLnBrk="1" hangingPunct="1">
              <a:buFontTx/>
              <a:buChar char="•"/>
            </a:pPr>
            <a:r>
              <a:rPr lang="en-US" altLang="cs-CZ" sz="1544">
                <a:hlinkClick r:id=""/>
              </a:rPr>
              <a:t>Click-by-click installation guide</a:t>
            </a:r>
            <a:endParaRPr lang="en-US" altLang="cs-CZ" sz="1544"/>
          </a:p>
          <a:p>
            <a:pPr algn="l" eaLnBrk="1" hangingPunct="1"/>
            <a:endParaRPr lang="en-US" altLang="cs-CZ" sz="1544"/>
          </a:p>
          <a:p>
            <a:pPr algn="l" eaLnBrk="1" hangingPunct="1"/>
            <a:r>
              <a:rPr lang="en-US" altLang="cs-CZ" sz="1544"/>
              <a:t>Business Scorecard Manager 2005 website @ </a:t>
            </a:r>
            <a:r>
              <a:rPr lang="en-US" altLang="cs-CZ" sz="1544">
                <a:hlinkClick r:id="rId13"/>
              </a:rPr>
              <a:t>http://www.microsoft.com/office/bsm</a:t>
            </a:r>
            <a:endParaRPr lang="en-US" altLang="cs-CZ" sz="1544"/>
          </a:p>
        </p:txBody>
      </p:sp>
    </p:spTree>
    <p:extLst>
      <p:ext uri="{BB962C8B-B14F-4D97-AF65-F5344CB8AC3E}">
        <p14:creationId xmlns:p14="http://schemas.microsoft.com/office/powerpoint/2010/main" val="1889944000"/>
      </p:ext>
    </p:extLst>
  </p:cSld>
  <p:clrMapOvr>
    <a:masterClrMapping/>
  </p:clrMapOvr>
  <p:transition>
    <p:strips dir="r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4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4482" grpId="0"/>
      <p:bldP spid="404483" grpId="0" animBg="1"/>
      <p:bldP spid="404484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5893" y="5259629"/>
            <a:ext cx="9535592" cy="1368729"/>
          </a:xfrm>
        </p:spPr>
        <p:txBody>
          <a:bodyPr/>
          <a:lstStyle/>
          <a:p>
            <a:pPr eaLnBrk="1" hangingPunct="1"/>
            <a:r>
              <a:rPr lang="en-US" altLang="cs-CZ" smtClean="0">
                <a:solidFill>
                  <a:schemeClr val="tx1"/>
                </a:solidFill>
                <a:sym typeface="Wingdings" panose="05000000000000000000" pitchFamily="2" charset="2"/>
              </a:rPr>
              <a:t>Demo</a:t>
            </a:r>
          </a:p>
        </p:txBody>
      </p:sp>
    </p:spTree>
    <p:extLst>
      <p:ext uri="{BB962C8B-B14F-4D97-AF65-F5344CB8AC3E}">
        <p14:creationId xmlns:p14="http://schemas.microsoft.com/office/powerpoint/2010/main" val="38759776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2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15893" y="5259629"/>
            <a:ext cx="9535592" cy="1368729"/>
          </a:xfrm>
        </p:spPr>
        <p:txBody>
          <a:bodyPr/>
          <a:lstStyle/>
          <a:p>
            <a:pPr eaLnBrk="1" hangingPunct="1"/>
            <a:r>
              <a:rPr lang="en-US" altLang="cs-CZ" smtClean="0">
                <a:solidFill>
                  <a:schemeClr val="tx1"/>
                </a:solidFill>
                <a:sym typeface="Wingdings" panose="05000000000000000000" pitchFamily="2" charset="2"/>
              </a:rPr>
              <a:t>Additional slides</a:t>
            </a:r>
          </a:p>
        </p:txBody>
      </p:sp>
    </p:spTree>
    <p:extLst>
      <p:ext uri="{BB962C8B-B14F-4D97-AF65-F5344CB8AC3E}">
        <p14:creationId xmlns:p14="http://schemas.microsoft.com/office/powerpoint/2010/main" val="1823951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Q/A</a:t>
            </a:r>
          </a:p>
        </p:txBody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15427" y="1713537"/>
            <a:ext cx="9309805" cy="4862312"/>
          </a:xfrm>
        </p:spPr>
        <p:txBody>
          <a:bodyPr/>
          <a:lstStyle/>
          <a:p>
            <a:pPr eaLnBrk="1" hangingPunct="1">
              <a:lnSpc>
                <a:spcPct val="70000"/>
              </a:lnSpc>
            </a:pPr>
            <a:r>
              <a:rPr lang="en-US" altLang="cs-CZ" sz="2205" b="1"/>
              <a:t>Why BSM instead of SQL 2005</a:t>
            </a:r>
          </a:p>
          <a:p>
            <a:pPr lvl="1" eaLnBrk="1" hangingPunct="1">
              <a:lnSpc>
                <a:spcPct val="70000"/>
              </a:lnSpc>
            </a:pPr>
            <a:r>
              <a:rPr lang="en-US" altLang="cs-CZ" sz="1985"/>
              <a:t>It’s not about instead it’s about together</a:t>
            </a:r>
          </a:p>
          <a:p>
            <a:pPr lvl="1" eaLnBrk="1" hangingPunct="1">
              <a:lnSpc>
                <a:spcPct val="70000"/>
              </a:lnSpc>
            </a:pPr>
            <a:r>
              <a:rPr lang="en-US" altLang="cs-CZ" sz="1985"/>
              <a:t>What’s your profile, what are your needs?</a:t>
            </a:r>
          </a:p>
          <a:p>
            <a:pPr lvl="1" eaLnBrk="1" hangingPunct="1">
              <a:lnSpc>
                <a:spcPct val="70000"/>
              </a:lnSpc>
            </a:pPr>
            <a:endParaRPr lang="en-US" altLang="cs-CZ" sz="1544"/>
          </a:p>
          <a:p>
            <a:pPr lvl="1" eaLnBrk="1" hangingPunct="1">
              <a:lnSpc>
                <a:spcPct val="70000"/>
              </a:lnSpc>
            </a:pPr>
            <a:endParaRPr lang="en-US" altLang="cs-CZ" sz="1544"/>
          </a:p>
          <a:p>
            <a:pPr eaLnBrk="1" hangingPunct="1">
              <a:lnSpc>
                <a:spcPct val="70000"/>
              </a:lnSpc>
            </a:pPr>
            <a:r>
              <a:rPr lang="en-US" altLang="cs-CZ" sz="2205" b="1"/>
              <a:t>BI concepts</a:t>
            </a:r>
          </a:p>
          <a:p>
            <a:pPr lvl="1" eaLnBrk="1" hangingPunct="1">
              <a:lnSpc>
                <a:spcPct val="70000"/>
              </a:lnSpc>
            </a:pPr>
            <a:r>
              <a:rPr lang="en-US" altLang="cs-CZ" sz="1985"/>
              <a:t>KPIs vs scorecards</a:t>
            </a:r>
          </a:p>
          <a:p>
            <a:pPr lvl="1" eaLnBrk="1" hangingPunct="1">
              <a:lnSpc>
                <a:spcPct val="70000"/>
              </a:lnSpc>
            </a:pPr>
            <a:endParaRPr lang="en-US" altLang="cs-CZ" sz="1544"/>
          </a:p>
          <a:p>
            <a:pPr lvl="1" eaLnBrk="1" hangingPunct="1">
              <a:lnSpc>
                <a:spcPct val="70000"/>
              </a:lnSpc>
              <a:buFont typeface="Wingdings" panose="05000000000000000000" pitchFamily="2" charset="2"/>
              <a:buNone/>
            </a:pPr>
            <a:endParaRPr lang="en-US" altLang="cs-CZ" sz="1544"/>
          </a:p>
        </p:txBody>
      </p:sp>
    </p:spTree>
    <p:extLst>
      <p:ext uri="{BB962C8B-B14F-4D97-AF65-F5344CB8AC3E}">
        <p14:creationId xmlns:p14="http://schemas.microsoft.com/office/powerpoint/2010/main" val="3876662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body" idx="4294967295"/>
          </p:nvPr>
        </p:nvSpPr>
        <p:spPr>
          <a:xfrm>
            <a:off x="634913" y="994166"/>
            <a:ext cx="4473747" cy="2887982"/>
          </a:xfrm>
        </p:spPr>
        <p:txBody>
          <a:bodyPr/>
          <a:lstStyle/>
          <a:p>
            <a:pPr marL="0" indent="0">
              <a:buNone/>
            </a:pPr>
            <a:r>
              <a:rPr lang="en-US" altLang="cs-CZ" sz="2205" i="1">
                <a:solidFill>
                  <a:schemeClr val="accent1"/>
                </a:solidFill>
              </a:rPr>
              <a:t>Scorecards are:</a:t>
            </a:r>
          </a:p>
          <a:p>
            <a:pPr marL="374547" lvl="1" indent="-372797"/>
            <a:r>
              <a:rPr lang="en-US" altLang="cs-CZ" sz="1985"/>
              <a:t>Expression and visualization of a strategy</a:t>
            </a:r>
          </a:p>
          <a:p>
            <a:pPr marL="374547" lvl="1" indent="-372797"/>
            <a:r>
              <a:rPr lang="en-US" altLang="cs-CZ" sz="1985"/>
              <a:t>Entry point to analysis for most business users</a:t>
            </a:r>
          </a:p>
          <a:p>
            <a:pPr marL="374547" lvl="1" indent="-372797"/>
            <a:r>
              <a:rPr lang="en-US" altLang="cs-CZ" sz="1985"/>
              <a:t>Reduces the risk of providing raw data or data in large volumes</a:t>
            </a:r>
          </a:p>
        </p:txBody>
      </p:sp>
      <p:sp>
        <p:nvSpPr>
          <p:cNvPr id="49155" name="Rectangle 3"/>
          <p:cNvSpPr>
            <a:spLocks noChangeArrowheads="1"/>
          </p:cNvSpPr>
          <p:nvPr/>
        </p:nvSpPr>
        <p:spPr bwMode="auto">
          <a:xfrm>
            <a:off x="718928" y="3983666"/>
            <a:ext cx="4148193" cy="18979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39725" indent="-3381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088" indent="-3730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4638" indent="-3349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51025" indent="-3048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08225" indent="-304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65425" indent="-304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22625" indent="-304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79825" indent="-304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r>
              <a:rPr lang="en-US" altLang="cs-CZ" sz="2205" i="1">
                <a:solidFill>
                  <a:schemeClr val="accent1"/>
                </a:solidFill>
              </a:rPr>
              <a:t>Microsoft Scorecards are:</a:t>
            </a:r>
          </a:p>
          <a:p>
            <a:pPr lvl="1" eaLnBrk="1" hangingPunct="1"/>
            <a:r>
              <a:rPr lang="en-US" altLang="cs-CZ" sz="1985"/>
              <a:t>Portable</a:t>
            </a:r>
          </a:p>
          <a:p>
            <a:pPr lvl="1" eaLnBrk="1" hangingPunct="1"/>
            <a:r>
              <a:rPr lang="en-US" altLang="cs-CZ" sz="1985"/>
              <a:t>Re-usable </a:t>
            </a:r>
          </a:p>
          <a:p>
            <a:pPr lvl="1" eaLnBrk="1" hangingPunct="1"/>
            <a:r>
              <a:rPr lang="en-US" altLang="cs-CZ" sz="1985"/>
              <a:t>Flexible, Easy to use</a:t>
            </a:r>
          </a:p>
          <a:p>
            <a:pPr lvl="1" eaLnBrk="1" hangingPunct="1"/>
            <a:r>
              <a:rPr lang="en-US" altLang="cs-CZ" sz="1985"/>
              <a:t>Integrated</a:t>
            </a:r>
          </a:p>
        </p:txBody>
      </p:sp>
      <p:sp>
        <p:nvSpPr>
          <p:cNvPr id="49156" name="Rectangle 4"/>
          <p:cNvSpPr>
            <a:spLocks noGrp="1" noChangeArrowheads="1"/>
          </p:cNvSpPr>
          <p:nvPr>
            <p:ph type="title"/>
          </p:nvPr>
        </p:nvSpPr>
        <p:spPr>
          <a:xfrm>
            <a:off x="557901" y="180281"/>
            <a:ext cx="9577599" cy="82788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/>
            <a:r>
              <a:rPr lang="en-US" altLang="cs-CZ" sz="3969"/>
              <a:t>Scorecards</a:t>
            </a:r>
          </a:p>
        </p:txBody>
      </p:sp>
      <p:pic>
        <p:nvPicPr>
          <p:cNvPr id="49157" name="Picture 5" descr="sl14_grab1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724" y="1696033"/>
            <a:ext cx="4624272" cy="3666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17909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/>
          <p:cNvSpPr>
            <a:spLocks noChangeArrowheads="1"/>
          </p:cNvSpPr>
          <p:nvPr/>
        </p:nvSpPr>
        <p:spPr bwMode="auto">
          <a:xfrm>
            <a:off x="536897" y="5005836"/>
            <a:ext cx="9371065" cy="4316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339725" indent="-3381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208088" indent="-3730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544638" indent="-3349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851025" indent="-30480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308225" indent="-304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765425" indent="-304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222625" indent="-304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679825" indent="-30480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buFont typeface="Wingdings" panose="05000000000000000000" pitchFamily="2" charset="2"/>
              <a:buNone/>
            </a:pPr>
            <a:endParaRPr lang="en-US" altLang="cs-CZ" sz="2205" i="1">
              <a:solidFill>
                <a:schemeClr val="accent1"/>
              </a:solidFill>
            </a:endParaRPr>
          </a:p>
        </p:txBody>
      </p:sp>
      <p:sp>
        <p:nvSpPr>
          <p:cNvPr id="51203" name="Rectangle 3"/>
          <p:cNvSpPr>
            <a:spLocks noGrp="1" noChangeArrowheads="1"/>
          </p:cNvSpPr>
          <p:nvPr>
            <p:ph type="title"/>
          </p:nvPr>
        </p:nvSpPr>
        <p:spPr>
          <a:xfrm>
            <a:off x="557901" y="292299"/>
            <a:ext cx="9577599" cy="827888"/>
          </a:xfr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rgbClr val="000000"/>
                </a:solidFill>
                <a:prstDash val="solid"/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anchor="ctr"/>
          <a:lstStyle/>
          <a:p>
            <a:pPr eaLnBrk="1" hangingPunct="1"/>
            <a:r>
              <a:rPr lang="en-US" altLang="cs-CZ" sz="3969"/>
              <a:t>Scorecards vs. KPIs</a:t>
            </a:r>
            <a:br>
              <a:rPr lang="en-US" altLang="cs-CZ" sz="3969"/>
            </a:br>
            <a:r>
              <a:rPr lang="en-US" altLang="cs-CZ" sz="1985"/>
              <a:t>Indicators by themselves don’t tell you how to win the race</a:t>
            </a:r>
            <a:br>
              <a:rPr lang="en-US" altLang="cs-CZ" sz="1985"/>
            </a:br>
            <a:endParaRPr lang="en-US" altLang="cs-CZ" sz="1985"/>
          </a:p>
        </p:txBody>
      </p:sp>
      <p:sp>
        <p:nvSpPr>
          <p:cNvPr id="51204" name="Text Box 4"/>
          <p:cNvSpPr txBox="1">
            <a:spLocks noChangeArrowheads="1"/>
          </p:cNvSpPr>
          <p:nvPr/>
        </p:nvSpPr>
        <p:spPr bwMode="auto">
          <a:xfrm>
            <a:off x="529896" y="1288215"/>
            <a:ext cx="9577599" cy="40752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2205"/>
              <a:t>Can you tell me if you will win the race if:</a:t>
            </a:r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en-US" altLang="cs-CZ" b="0"/>
              <a:t>You can tell how much gas you have?</a:t>
            </a:r>
          </a:p>
          <a:p>
            <a:pPr lvl="1" algn="l" eaLnBrk="1" hangingPunct="1">
              <a:spcBef>
                <a:spcPct val="50000"/>
              </a:spcBef>
            </a:pPr>
            <a:endParaRPr lang="en-US" altLang="cs-CZ" sz="992" b="0"/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en-US" altLang="cs-CZ" b="0"/>
              <a:t>You can tell how fast you are going?</a:t>
            </a:r>
          </a:p>
          <a:p>
            <a:pPr lvl="1" algn="l" eaLnBrk="1" hangingPunct="1">
              <a:spcBef>
                <a:spcPct val="50000"/>
              </a:spcBef>
            </a:pPr>
            <a:endParaRPr lang="en-US" altLang="cs-CZ" sz="992" b="0"/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en-US" altLang="cs-CZ" b="0"/>
              <a:t>You tell how far you have to go?</a:t>
            </a:r>
          </a:p>
          <a:p>
            <a:pPr algn="l" eaLnBrk="1" hangingPunct="1">
              <a:spcBef>
                <a:spcPct val="50000"/>
              </a:spcBef>
            </a:pPr>
            <a:endParaRPr lang="en-US" altLang="cs-CZ" b="0"/>
          </a:p>
          <a:p>
            <a:pPr algn="l" eaLnBrk="1" hangingPunct="1">
              <a:spcBef>
                <a:spcPct val="50000"/>
              </a:spcBef>
            </a:pPr>
            <a:r>
              <a:rPr lang="en-US" altLang="cs-CZ" b="0"/>
              <a:t>It’s the </a:t>
            </a:r>
            <a:r>
              <a:rPr lang="en-US" altLang="cs-CZ"/>
              <a:t>combination</a:t>
            </a:r>
            <a:r>
              <a:rPr lang="en-US" altLang="cs-CZ" b="0"/>
              <a:t> of the answers to these questions that will allow you to answer the original question.  </a:t>
            </a:r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en-US" altLang="cs-CZ" b="0"/>
              <a:t>The </a:t>
            </a:r>
            <a:r>
              <a:rPr lang="en-US" altLang="cs-CZ"/>
              <a:t>individual</a:t>
            </a:r>
            <a:r>
              <a:rPr lang="en-US" altLang="cs-CZ" b="0"/>
              <a:t> answers are kpis.  </a:t>
            </a:r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en-US" altLang="cs-CZ" b="0"/>
              <a:t>The </a:t>
            </a:r>
            <a:r>
              <a:rPr lang="en-US" altLang="cs-CZ"/>
              <a:t>combination</a:t>
            </a:r>
            <a:r>
              <a:rPr lang="en-US" altLang="cs-CZ" b="0"/>
              <a:t> of the answers is the scorecard. </a:t>
            </a:r>
          </a:p>
        </p:txBody>
      </p:sp>
      <p:pic>
        <p:nvPicPr>
          <p:cNvPr id="51205" name="Picture 5" descr="j021685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3189" y="71763"/>
            <a:ext cx="2014587" cy="918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51206" name="Group 6"/>
          <p:cNvGrpSpPr>
            <a:grpSpLocks/>
          </p:cNvGrpSpPr>
          <p:nvPr/>
        </p:nvGrpSpPr>
        <p:grpSpPr bwMode="auto">
          <a:xfrm>
            <a:off x="6746935" y="1774795"/>
            <a:ext cx="1370479" cy="621917"/>
            <a:chOff x="280" y="2723"/>
            <a:chExt cx="800" cy="483"/>
          </a:xfrm>
        </p:grpSpPr>
        <p:grpSp>
          <p:nvGrpSpPr>
            <p:cNvPr id="51219" name="Group 7"/>
            <p:cNvGrpSpPr>
              <a:grpSpLocks/>
            </p:cNvGrpSpPr>
            <p:nvPr/>
          </p:nvGrpSpPr>
          <p:grpSpPr bwMode="auto">
            <a:xfrm>
              <a:off x="298" y="2723"/>
              <a:ext cx="762" cy="251"/>
              <a:chOff x="3504" y="832"/>
              <a:chExt cx="1064" cy="352"/>
            </a:xfrm>
          </p:grpSpPr>
          <p:pic>
            <p:nvPicPr>
              <p:cNvPr id="51221" name="Picture 8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4" y="864"/>
                <a:ext cx="313" cy="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22" name="Picture 9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832"/>
                <a:ext cx="352" cy="3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23" name="Picture 10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7" y="879"/>
                <a:ext cx="241" cy="3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1220" name="Text Box 11"/>
            <p:cNvSpPr txBox="1">
              <a:spLocks noChangeArrowheads="1"/>
            </p:cNvSpPr>
            <p:nvPr/>
          </p:nvSpPr>
          <p:spPr bwMode="auto">
            <a:xfrm>
              <a:off x="280" y="2976"/>
              <a:ext cx="800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cs-CZ" sz="1323"/>
                <a:t>Gas gauge</a:t>
              </a:r>
            </a:p>
          </p:txBody>
        </p:sp>
      </p:grpSp>
      <p:grpSp>
        <p:nvGrpSpPr>
          <p:cNvPr id="51207" name="Group 12"/>
          <p:cNvGrpSpPr>
            <a:grpSpLocks/>
          </p:cNvGrpSpPr>
          <p:nvPr/>
        </p:nvGrpSpPr>
        <p:grpSpPr bwMode="auto">
          <a:xfrm>
            <a:off x="6746935" y="2390897"/>
            <a:ext cx="1370479" cy="621917"/>
            <a:chOff x="280" y="2723"/>
            <a:chExt cx="800" cy="483"/>
          </a:xfrm>
        </p:grpSpPr>
        <p:grpSp>
          <p:nvGrpSpPr>
            <p:cNvPr id="51214" name="Group 13"/>
            <p:cNvGrpSpPr>
              <a:grpSpLocks/>
            </p:cNvGrpSpPr>
            <p:nvPr/>
          </p:nvGrpSpPr>
          <p:grpSpPr bwMode="auto">
            <a:xfrm>
              <a:off x="298" y="2723"/>
              <a:ext cx="762" cy="251"/>
              <a:chOff x="3504" y="832"/>
              <a:chExt cx="1064" cy="352"/>
            </a:xfrm>
          </p:grpSpPr>
          <p:pic>
            <p:nvPicPr>
              <p:cNvPr id="51216" name="Picture 14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4" y="864"/>
                <a:ext cx="313" cy="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17" name="Picture 15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832"/>
                <a:ext cx="352" cy="3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18" name="Picture 16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7" y="879"/>
                <a:ext cx="241" cy="3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1215" name="Text Box 17"/>
            <p:cNvSpPr txBox="1">
              <a:spLocks noChangeArrowheads="1"/>
            </p:cNvSpPr>
            <p:nvPr/>
          </p:nvSpPr>
          <p:spPr bwMode="auto">
            <a:xfrm>
              <a:off x="280" y="2976"/>
              <a:ext cx="800" cy="2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cs-CZ" sz="1323"/>
                <a:t>Speedometer</a:t>
              </a:r>
            </a:p>
          </p:txBody>
        </p:sp>
      </p:grpSp>
      <p:grpSp>
        <p:nvGrpSpPr>
          <p:cNvPr id="51208" name="Group 18"/>
          <p:cNvGrpSpPr>
            <a:grpSpLocks/>
          </p:cNvGrpSpPr>
          <p:nvPr/>
        </p:nvGrpSpPr>
        <p:grpSpPr bwMode="auto">
          <a:xfrm>
            <a:off x="6746935" y="3021006"/>
            <a:ext cx="1370479" cy="825774"/>
            <a:chOff x="280" y="2723"/>
            <a:chExt cx="800" cy="641"/>
          </a:xfrm>
        </p:grpSpPr>
        <p:grpSp>
          <p:nvGrpSpPr>
            <p:cNvPr id="51209" name="Group 19"/>
            <p:cNvGrpSpPr>
              <a:grpSpLocks/>
            </p:cNvGrpSpPr>
            <p:nvPr/>
          </p:nvGrpSpPr>
          <p:grpSpPr bwMode="auto">
            <a:xfrm>
              <a:off x="298" y="2723"/>
              <a:ext cx="762" cy="251"/>
              <a:chOff x="3504" y="832"/>
              <a:chExt cx="1064" cy="352"/>
            </a:xfrm>
          </p:grpSpPr>
          <p:pic>
            <p:nvPicPr>
              <p:cNvPr id="51211" name="Picture 20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504" y="864"/>
                <a:ext cx="313" cy="31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12" name="Picture 21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888" y="832"/>
                <a:ext cx="352" cy="35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51213" name="Picture 22"/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327" y="879"/>
                <a:ext cx="241" cy="305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sp>
          <p:nvSpPr>
            <p:cNvPr id="51210" name="Text Box 23"/>
            <p:cNvSpPr txBox="1">
              <a:spLocks noChangeArrowheads="1"/>
            </p:cNvSpPr>
            <p:nvPr/>
          </p:nvSpPr>
          <p:spPr bwMode="auto">
            <a:xfrm>
              <a:off x="280" y="2976"/>
              <a:ext cx="800" cy="38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spcBef>
                  <a:spcPct val="50000"/>
                </a:spcBef>
              </a:pPr>
              <a:r>
                <a:rPr lang="en-US" altLang="cs-CZ" sz="1323"/>
                <a:t>Mileage counter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004440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z="3969"/>
              <a:t>KPIs are everywhere…</a:t>
            </a:r>
            <a:br>
              <a:rPr lang="en-US" altLang="cs-CZ" sz="3969"/>
            </a:br>
            <a:r>
              <a:rPr lang="en-US" altLang="cs-CZ" sz="1985"/>
              <a:t>Win by balancing perspectives and maximizing corporate impact.  </a:t>
            </a:r>
            <a:br>
              <a:rPr lang="en-US" altLang="cs-CZ" sz="1985"/>
            </a:br>
            <a:endParaRPr lang="en-US" altLang="cs-CZ" sz="1985"/>
          </a:p>
        </p:txBody>
      </p:sp>
      <p:grpSp>
        <p:nvGrpSpPr>
          <p:cNvPr id="53251" name="Group 3"/>
          <p:cNvGrpSpPr>
            <a:grpSpLocks/>
          </p:cNvGrpSpPr>
          <p:nvPr/>
        </p:nvGrpSpPr>
        <p:grpSpPr bwMode="auto">
          <a:xfrm>
            <a:off x="1608076" y="3001752"/>
            <a:ext cx="7505253" cy="3560093"/>
            <a:chOff x="744" y="1771"/>
            <a:chExt cx="4288" cy="2034"/>
          </a:xfrm>
        </p:grpSpPr>
        <p:grpSp>
          <p:nvGrpSpPr>
            <p:cNvPr id="53253" name="Group 4"/>
            <p:cNvGrpSpPr>
              <a:grpSpLocks/>
            </p:cNvGrpSpPr>
            <p:nvPr/>
          </p:nvGrpSpPr>
          <p:grpSpPr bwMode="auto">
            <a:xfrm>
              <a:off x="4232" y="2635"/>
              <a:ext cx="800" cy="422"/>
              <a:chOff x="280" y="2723"/>
              <a:chExt cx="800" cy="422"/>
            </a:xfrm>
          </p:grpSpPr>
          <p:grpSp>
            <p:nvGrpSpPr>
              <p:cNvPr id="53285" name="Group 5"/>
              <p:cNvGrpSpPr>
                <a:grpSpLocks/>
              </p:cNvGrpSpPr>
              <p:nvPr/>
            </p:nvGrpSpPr>
            <p:grpSpPr bwMode="auto">
              <a:xfrm>
                <a:off x="298" y="2723"/>
                <a:ext cx="762" cy="251"/>
                <a:chOff x="3504" y="832"/>
                <a:chExt cx="1064" cy="352"/>
              </a:xfrm>
            </p:grpSpPr>
            <p:pic>
              <p:nvPicPr>
                <p:cNvPr id="53287" name="Picture 6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288" name="Picture 7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289" name="Picture 8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53286" name="Text Box 9"/>
              <p:cNvSpPr txBox="1">
                <a:spLocks noChangeArrowheads="1"/>
              </p:cNvSpPr>
              <p:nvPr/>
            </p:nvSpPr>
            <p:spPr bwMode="auto">
              <a:xfrm>
                <a:off x="280" y="2976"/>
                <a:ext cx="800" cy="1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cs-CZ" sz="1323"/>
                  <a:t>Revenue</a:t>
                </a:r>
              </a:p>
            </p:txBody>
          </p:sp>
        </p:grpSp>
        <p:grpSp>
          <p:nvGrpSpPr>
            <p:cNvPr id="53254" name="Group 10"/>
            <p:cNvGrpSpPr>
              <a:grpSpLocks/>
            </p:cNvGrpSpPr>
            <p:nvPr/>
          </p:nvGrpSpPr>
          <p:grpSpPr bwMode="auto">
            <a:xfrm>
              <a:off x="3752" y="1771"/>
              <a:ext cx="800" cy="422"/>
              <a:chOff x="280" y="2723"/>
              <a:chExt cx="800" cy="422"/>
            </a:xfrm>
          </p:grpSpPr>
          <p:grpSp>
            <p:nvGrpSpPr>
              <p:cNvPr id="53280" name="Group 11"/>
              <p:cNvGrpSpPr>
                <a:grpSpLocks/>
              </p:cNvGrpSpPr>
              <p:nvPr/>
            </p:nvGrpSpPr>
            <p:grpSpPr bwMode="auto">
              <a:xfrm>
                <a:off x="298" y="2723"/>
                <a:ext cx="762" cy="251"/>
                <a:chOff x="3504" y="832"/>
                <a:chExt cx="1064" cy="352"/>
              </a:xfrm>
            </p:grpSpPr>
            <p:pic>
              <p:nvPicPr>
                <p:cNvPr id="53282" name="Picture 12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283" name="Picture 13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284" name="Picture 14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53281" name="Text Box 15"/>
              <p:cNvSpPr txBox="1">
                <a:spLocks noChangeArrowheads="1"/>
              </p:cNvSpPr>
              <p:nvPr/>
            </p:nvSpPr>
            <p:spPr bwMode="auto">
              <a:xfrm>
                <a:off x="280" y="2976"/>
                <a:ext cx="800" cy="1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cs-CZ" sz="1323"/>
                  <a:t>Margins</a:t>
                </a:r>
              </a:p>
            </p:txBody>
          </p:sp>
        </p:grpSp>
        <p:grpSp>
          <p:nvGrpSpPr>
            <p:cNvPr id="53255" name="Group 16"/>
            <p:cNvGrpSpPr>
              <a:grpSpLocks/>
            </p:cNvGrpSpPr>
            <p:nvPr/>
          </p:nvGrpSpPr>
          <p:grpSpPr bwMode="auto">
            <a:xfrm>
              <a:off x="4048" y="3363"/>
              <a:ext cx="800" cy="422"/>
              <a:chOff x="280" y="2723"/>
              <a:chExt cx="800" cy="422"/>
            </a:xfrm>
          </p:grpSpPr>
          <p:grpSp>
            <p:nvGrpSpPr>
              <p:cNvPr id="53275" name="Group 17"/>
              <p:cNvGrpSpPr>
                <a:grpSpLocks/>
              </p:cNvGrpSpPr>
              <p:nvPr/>
            </p:nvGrpSpPr>
            <p:grpSpPr bwMode="auto">
              <a:xfrm>
                <a:off x="298" y="2723"/>
                <a:ext cx="762" cy="251"/>
                <a:chOff x="3504" y="832"/>
                <a:chExt cx="1064" cy="352"/>
              </a:xfrm>
            </p:grpSpPr>
            <p:pic>
              <p:nvPicPr>
                <p:cNvPr id="53277" name="Picture 18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278" name="Picture 19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279" name="Picture 20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53276" name="Text Box 21"/>
              <p:cNvSpPr txBox="1">
                <a:spLocks noChangeArrowheads="1"/>
              </p:cNvSpPr>
              <p:nvPr/>
            </p:nvSpPr>
            <p:spPr bwMode="auto">
              <a:xfrm>
                <a:off x="280" y="2976"/>
                <a:ext cx="800" cy="16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cs-CZ" sz="1323"/>
                  <a:t>Spend</a:t>
                </a:r>
              </a:p>
            </p:txBody>
          </p:sp>
        </p:grpSp>
        <p:grpSp>
          <p:nvGrpSpPr>
            <p:cNvPr id="53256" name="Group 22"/>
            <p:cNvGrpSpPr>
              <a:grpSpLocks/>
            </p:cNvGrpSpPr>
            <p:nvPr/>
          </p:nvGrpSpPr>
          <p:grpSpPr bwMode="auto">
            <a:xfrm>
              <a:off x="1184" y="3267"/>
              <a:ext cx="800" cy="538"/>
              <a:chOff x="280" y="2723"/>
              <a:chExt cx="800" cy="538"/>
            </a:xfrm>
          </p:grpSpPr>
          <p:grpSp>
            <p:nvGrpSpPr>
              <p:cNvPr id="53270" name="Group 23"/>
              <p:cNvGrpSpPr>
                <a:grpSpLocks/>
              </p:cNvGrpSpPr>
              <p:nvPr/>
            </p:nvGrpSpPr>
            <p:grpSpPr bwMode="auto">
              <a:xfrm>
                <a:off x="298" y="2723"/>
                <a:ext cx="762" cy="251"/>
                <a:chOff x="3504" y="832"/>
                <a:chExt cx="1064" cy="352"/>
              </a:xfrm>
            </p:grpSpPr>
            <p:pic>
              <p:nvPicPr>
                <p:cNvPr id="53272" name="Picture 24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273" name="Picture 25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274" name="Picture 26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53271" name="Text Box 27"/>
              <p:cNvSpPr txBox="1">
                <a:spLocks noChangeArrowheads="1"/>
              </p:cNvSpPr>
              <p:nvPr/>
            </p:nvSpPr>
            <p:spPr bwMode="auto">
              <a:xfrm>
                <a:off x="280" y="2976"/>
                <a:ext cx="800" cy="2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cs-CZ" sz="1323"/>
                  <a:t>Retain customers</a:t>
                </a:r>
              </a:p>
            </p:txBody>
          </p:sp>
        </p:grpSp>
        <p:grpSp>
          <p:nvGrpSpPr>
            <p:cNvPr id="53257" name="Group 28"/>
            <p:cNvGrpSpPr>
              <a:grpSpLocks/>
            </p:cNvGrpSpPr>
            <p:nvPr/>
          </p:nvGrpSpPr>
          <p:grpSpPr bwMode="auto">
            <a:xfrm>
              <a:off x="1264" y="1883"/>
              <a:ext cx="800" cy="538"/>
              <a:chOff x="280" y="2723"/>
              <a:chExt cx="800" cy="538"/>
            </a:xfrm>
          </p:grpSpPr>
          <p:grpSp>
            <p:nvGrpSpPr>
              <p:cNvPr id="53265" name="Group 29"/>
              <p:cNvGrpSpPr>
                <a:grpSpLocks/>
              </p:cNvGrpSpPr>
              <p:nvPr/>
            </p:nvGrpSpPr>
            <p:grpSpPr bwMode="auto">
              <a:xfrm>
                <a:off x="298" y="2723"/>
                <a:ext cx="762" cy="251"/>
                <a:chOff x="3504" y="832"/>
                <a:chExt cx="1064" cy="352"/>
              </a:xfrm>
            </p:grpSpPr>
            <p:pic>
              <p:nvPicPr>
                <p:cNvPr id="53267" name="Picture 30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268" name="Picture 31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269" name="Picture 32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53266" name="Text Box 33"/>
              <p:cNvSpPr txBox="1">
                <a:spLocks noChangeArrowheads="1"/>
              </p:cNvSpPr>
              <p:nvPr/>
            </p:nvSpPr>
            <p:spPr bwMode="auto">
              <a:xfrm>
                <a:off x="280" y="2976"/>
                <a:ext cx="800" cy="2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cs-CZ" sz="1323"/>
                  <a:t>Acquire customers</a:t>
                </a:r>
              </a:p>
            </p:txBody>
          </p:sp>
        </p:grpSp>
        <p:grpSp>
          <p:nvGrpSpPr>
            <p:cNvPr id="53258" name="Group 34"/>
            <p:cNvGrpSpPr>
              <a:grpSpLocks/>
            </p:cNvGrpSpPr>
            <p:nvPr/>
          </p:nvGrpSpPr>
          <p:grpSpPr bwMode="auto">
            <a:xfrm>
              <a:off x="744" y="2587"/>
              <a:ext cx="800" cy="538"/>
              <a:chOff x="280" y="2723"/>
              <a:chExt cx="800" cy="538"/>
            </a:xfrm>
          </p:grpSpPr>
          <p:grpSp>
            <p:nvGrpSpPr>
              <p:cNvPr id="53260" name="Group 35"/>
              <p:cNvGrpSpPr>
                <a:grpSpLocks/>
              </p:cNvGrpSpPr>
              <p:nvPr/>
            </p:nvGrpSpPr>
            <p:grpSpPr bwMode="auto">
              <a:xfrm>
                <a:off x="298" y="2723"/>
                <a:ext cx="762" cy="251"/>
                <a:chOff x="3504" y="832"/>
                <a:chExt cx="1064" cy="352"/>
              </a:xfrm>
            </p:grpSpPr>
            <p:pic>
              <p:nvPicPr>
                <p:cNvPr id="53262" name="Picture 36"/>
                <p:cNvPicPr>
                  <a:picLocks noChangeAspect="1" noChangeArrowheads="1"/>
                </p:cNvPicPr>
                <p:nvPr/>
              </p:nvPicPr>
              <p:blipFill>
                <a:blip r:embed="rId2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263" name="Picture 37"/>
                <p:cNvPicPr>
                  <a:picLocks noChangeAspect="1" noChangeArrowheads="1"/>
                </p:cNvPicPr>
                <p:nvPr/>
              </p:nvPicPr>
              <p:blipFill>
                <a:blip r:embed="rId3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53264" name="Picture 38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sp>
            <p:nvSpPr>
              <p:cNvPr id="53261" name="Text Box 39"/>
              <p:cNvSpPr txBox="1">
                <a:spLocks noChangeArrowheads="1"/>
              </p:cNvSpPr>
              <p:nvPr/>
            </p:nvSpPr>
            <p:spPr bwMode="auto">
              <a:xfrm>
                <a:off x="280" y="2976"/>
                <a:ext cx="800" cy="285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spcBef>
                    <a:spcPct val="50000"/>
                  </a:spcBef>
                </a:pPr>
                <a:r>
                  <a:rPr lang="en-US" altLang="cs-CZ" sz="1323"/>
                  <a:t>Satisfy customers</a:t>
                </a:r>
              </a:p>
            </p:txBody>
          </p:sp>
        </p:grpSp>
        <p:pic>
          <p:nvPicPr>
            <p:cNvPr id="53259" name="Picture 40"/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119" y="2178"/>
              <a:ext cx="1825" cy="12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53252" name="Text Box 41"/>
          <p:cNvSpPr txBox="1">
            <a:spLocks noChangeArrowheads="1"/>
          </p:cNvSpPr>
          <p:nvPr/>
        </p:nvSpPr>
        <p:spPr bwMode="auto">
          <a:xfrm>
            <a:off x="571903" y="1274213"/>
            <a:ext cx="9059513" cy="20605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2205" b="0"/>
              <a:t>Scorecards need to be:</a:t>
            </a:r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en-US" altLang="cs-CZ" sz="1764" b="0"/>
              <a:t>Easy to understand and relevant (contextual and actionable)</a:t>
            </a:r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en-US" altLang="cs-CZ" sz="1764" b="0"/>
              <a:t>Easy to communicate (portable and re-usable)</a:t>
            </a:r>
          </a:p>
          <a:p>
            <a:pPr lvl="1" algn="l" eaLnBrk="1" hangingPunct="1">
              <a:spcBef>
                <a:spcPct val="50000"/>
              </a:spcBef>
              <a:buFontTx/>
              <a:buChar char="•"/>
            </a:pPr>
            <a:r>
              <a:rPr lang="en-US" altLang="cs-CZ" sz="1764" b="0"/>
              <a:t>Aligned and owned (managed and auditable)</a:t>
            </a:r>
          </a:p>
          <a:p>
            <a:pPr algn="l" eaLnBrk="1" hangingPunct="1">
              <a:spcBef>
                <a:spcPct val="50000"/>
              </a:spcBef>
            </a:pPr>
            <a:endParaRPr lang="en-US" altLang="cs-CZ" sz="1764" b="0"/>
          </a:p>
        </p:txBody>
      </p:sp>
    </p:spTree>
    <p:extLst>
      <p:ext uri="{BB962C8B-B14F-4D97-AF65-F5344CB8AC3E}">
        <p14:creationId xmlns:p14="http://schemas.microsoft.com/office/powerpoint/2010/main" val="636294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We give customers choices</a:t>
            </a:r>
          </a:p>
        </p:txBody>
      </p:sp>
      <p:graphicFrame>
        <p:nvGraphicFramePr>
          <p:cNvPr id="434179" name="Group 3">
            <a:extLst>
              <a:ext uri="{FF2B5EF4-FFF2-40B4-BE49-F238E27FC236}">
                <a16:creationId xmlns:a16="http://schemas.microsoft.com/office/drawing/2014/main" id="{635E439B-69EF-44EE-AC5A-4F668C9BCE27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893957" y="2352392"/>
          <a:ext cx="9073515" cy="2436407"/>
        </p:xfrm>
        <a:graphic>
          <a:graphicData uri="http://schemas.openxmlformats.org/drawingml/2006/table">
            <a:tbl>
              <a:tblPr/>
              <a:tblGrid>
                <a:gridCol w="2268379">
                  <a:extLst>
                    <a:ext uri="{9D8B030D-6E8A-4147-A177-3AD203B41FA5}">
                      <a16:colId xmlns:a16="http://schemas.microsoft.com/office/drawing/2014/main" val="3547931370"/>
                    </a:ext>
                  </a:extLst>
                </a:gridCol>
                <a:gridCol w="2268379">
                  <a:extLst>
                    <a:ext uri="{9D8B030D-6E8A-4147-A177-3AD203B41FA5}">
                      <a16:colId xmlns:a16="http://schemas.microsoft.com/office/drawing/2014/main" val="1657716953"/>
                    </a:ext>
                  </a:extLst>
                </a:gridCol>
                <a:gridCol w="2268379">
                  <a:extLst>
                    <a:ext uri="{9D8B030D-6E8A-4147-A177-3AD203B41FA5}">
                      <a16:colId xmlns:a16="http://schemas.microsoft.com/office/drawing/2014/main" val="105848760"/>
                    </a:ext>
                  </a:extLst>
                </a:gridCol>
                <a:gridCol w="2268379">
                  <a:extLst>
                    <a:ext uri="{9D8B030D-6E8A-4147-A177-3AD203B41FA5}">
                      <a16:colId xmlns:a16="http://schemas.microsoft.com/office/drawing/2014/main" val="647332306"/>
                    </a:ext>
                  </a:extLst>
                </a:gridCol>
              </a:tblGrid>
              <a:tr h="61085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14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817" marR="100817" marT="50408" marB="504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Hotmail</a:t>
                      </a:r>
                    </a:p>
                  </a:txBody>
                  <a:tcPr marL="100817" marR="100817" marT="50408" marB="504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Outlook Express</a:t>
                      </a:r>
                    </a:p>
                  </a:txBody>
                  <a:tcPr marL="100817" marR="100817" marT="50408" marB="504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Outlook Pro</a:t>
                      </a:r>
                    </a:p>
                  </a:txBody>
                  <a:tcPr marL="100817" marR="100817" marT="50408" marB="504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08244265"/>
                  </a:ext>
                </a:extLst>
              </a:tr>
              <a:tr h="61260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Send and receive email</a:t>
                      </a:r>
                    </a:p>
                  </a:txBody>
                  <a:tcPr marL="100817" marR="100817" marT="50408" marB="504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100817" marR="100817" marT="50408" marB="504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100817" marR="100817" marT="50408" marB="504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100817" marR="100817" marT="50408" marB="504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94585556"/>
                  </a:ext>
                </a:extLst>
              </a:tr>
              <a:tr h="610853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Manage contacts</a:t>
                      </a:r>
                    </a:p>
                  </a:txBody>
                  <a:tcPr marL="100817" marR="100817" marT="50408" marB="504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100817" marR="100817" marT="50408" marB="504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100817" marR="100817" marT="50408" marB="504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100817" marR="100817" marT="50408" marB="504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88791012"/>
                  </a:ext>
                </a:extLst>
              </a:tr>
              <a:tr h="602101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Manage calendar activities</a:t>
                      </a:r>
                    </a:p>
                  </a:txBody>
                  <a:tcPr marL="100817" marR="100817" marT="50408" marB="5040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100817" marR="100817" marT="50408" marB="504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100817" marR="100817" marT="50408" marB="504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Yes</a:t>
                      </a:r>
                    </a:p>
                  </a:txBody>
                  <a:tcPr marL="100817" marR="100817" marT="50408" marB="5040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26636950"/>
                  </a:ext>
                </a:extLst>
              </a:tr>
            </a:tbl>
          </a:graphicData>
        </a:graphic>
      </p:graphicFrame>
      <p:sp>
        <p:nvSpPr>
          <p:cNvPr id="54302" name="Text Box 30"/>
          <p:cNvSpPr txBox="1">
            <a:spLocks noChangeArrowheads="1"/>
          </p:cNvSpPr>
          <p:nvPr/>
        </p:nvSpPr>
        <p:spPr bwMode="auto">
          <a:xfrm>
            <a:off x="809942" y="1596267"/>
            <a:ext cx="8653445" cy="32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544" b="0"/>
              <a:t>If you customer needs to ‘do email’ today, they could chose any of the following solutions</a:t>
            </a:r>
          </a:p>
        </p:txBody>
      </p:sp>
      <p:sp>
        <p:nvSpPr>
          <p:cNvPr id="54303" name="Text Box 31"/>
          <p:cNvSpPr txBox="1">
            <a:spLocks noChangeArrowheads="1"/>
          </p:cNvSpPr>
          <p:nvPr/>
        </p:nvSpPr>
        <p:spPr bwMode="auto">
          <a:xfrm>
            <a:off x="893956" y="5208870"/>
            <a:ext cx="8653445" cy="12121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323" b="0"/>
              <a:t>Does it mean, they will use Hotmail for everything?  No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altLang="cs-CZ" sz="1323" b="0"/>
              <a:t>Does it mean you should try and ‘sell Hotmail’ for everything? Maybe – the choice depends on two things:  </a:t>
            </a: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 altLang="cs-CZ" sz="1323" b="0"/>
              <a:t>what the customer needs</a:t>
            </a:r>
          </a:p>
          <a:p>
            <a:pPr algn="l" eaLnBrk="1" hangingPunct="1">
              <a:spcBef>
                <a:spcPct val="50000"/>
              </a:spcBef>
              <a:buFontTx/>
              <a:buChar char="•"/>
            </a:pPr>
            <a:r>
              <a:rPr lang="en-US" altLang="cs-CZ" sz="1323" b="0"/>
              <a:t>what are core product strengths can best address the customer needs.</a:t>
            </a:r>
          </a:p>
        </p:txBody>
      </p:sp>
    </p:spTree>
    <p:extLst>
      <p:ext uri="{BB962C8B-B14F-4D97-AF65-F5344CB8AC3E}">
        <p14:creationId xmlns:p14="http://schemas.microsoft.com/office/powerpoint/2010/main" val="2290568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ChangeArrowheads="1"/>
          </p:cNvSpPr>
          <p:nvPr>
            <p:ph type="title"/>
          </p:nvPr>
        </p:nvSpPr>
        <p:spPr>
          <a:xfrm>
            <a:off x="641914" y="302801"/>
            <a:ext cx="9241543" cy="1260210"/>
          </a:xfrm>
        </p:spPr>
        <p:txBody>
          <a:bodyPr/>
          <a:lstStyle/>
          <a:p>
            <a:pPr eaLnBrk="1" hangingPunct="1"/>
            <a:r>
              <a:rPr lang="en-US" altLang="cs-CZ" smtClean="0"/>
              <a:t>Build, Consume, Manage</a:t>
            </a:r>
          </a:p>
        </p:txBody>
      </p:sp>
      <p:graphicFrame>
        <p:nvGraphicFramePr>
          <p:cNvPr id="435203" name="Group 3">
            <a:extLst>
              <a:ext uri="{FF2B5EF4-FFF2-40B4-BE49-F238E27FC236}">
                <a16:creationId xmlns:a16="http://schemas.microsoft.com/office/drawing/2014/main" id="{2679A5FB-2069-4AD5-BFF4-4913A6592701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641914" y="2100351"/>
          <a:ext cx="9241543" cy="3714120"/>
        </p:xfrm>
        <a:graphic>
          <a:graphicData uri="http://schemas.openxmlformats.org/drawingml/2006/table">
            <a:tbl>
              <a:tblPr/>
              <a:tblGrid>
                <a:gridCol w="4116687">
                  <a:extLst>
                    <a:ext uri="{9D8B030D-6E8A-4147-A177-3AD203B41FA5}">
                      <a16:colId xmlns:a16="http://schemas.microsoft.com/office/drawing/2014/main" val="1978730799"/>
                    </a:ext>
                  </a:extLst>
                </a:gridCol>
                <a:gridCol w="1176196">
                  <a:extLst>
                    <a:ext uri="{9D8B030D-6E8A-4147-A177-3AD203B41FA5}">
                      <a16:colId xmlns:a16="http://schemas.microsoft.com/office/drawing/2014/main" val="3899181354"/>
                    </a:ext>
                  </a:extLst>
                </a:gridCol>
                <a:gridCol w="1344224">
                  <a:extLst>
                    <a:ext uri="{9D8B030D-6E8A-4147-A177-3AD203B41FA5}">
                      <a16:colId xmlns:a16="http://schemas.microsoft.com/office/drawing/2014/main" val="1116164803"/>
                    </a:ext>
                  </a:extLst>
                </a:gridCol>
                <a:gridCol w="1260210">
                  <a:extLst>
                    <a:ext uri="{9D8B030D-6E8A-4147-A177-3AD203B41FA5}">
                      <a16:colId xmlns:a16="http://schemas.microsoft.com/office/drawing/2014/main" val="158024723"/>
                    </a:ext>
                  </a:extLst>
                </a:gridCol>
                <a:gridCol w="1344224">
                  <a:extLst>
                    <a:ext uri="{9D8B030D-6E8A-4147-A177-3AD203B41FA5}">
                      <a16:colId xmlns:a16="http://schemas.microsoft.com/office/drawing/2014/main" val="3916169059"/>
                    </a:ext>
                  </a:extLst>
                </a:gridCol>
              </a:tblGrid>
              <a:tr h="33611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11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817" marR="100817" marT="50418" marB="504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BSM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SPS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SQL Server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Excel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55664632"/>
                  </a:ext>
                </a:extLst>
              </a:tr>
              <a:tr h="1126001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Build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Offline/Online building capability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Reusable kpi definitions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Scorecard built by business users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Ability to write back kpi definitions to SQL 2005</a:t>
                      </a:r>
                    </a:p>
                  </a:txBody>
                  <a:tcPr marL="100817" marR="100817" marT="50418" marB="504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280120888"/>
                  </a:ext>
                </a:extLst>
              </a:tr>
              <a:tr h="1126001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Consume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Offline/Online end-user experience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Aligned view of business thru strategy maps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Every Kpis is owned by individual or group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Context-driven kpis, scorecards and annotations</a:t>
                      </a:r>
                    </a:p>
                  </a:txBody>
                  <a:tcPr marL="100817" marR="100817" marT="50418" marB="504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rgbClr val="FF9933"/>
                          </a:solidFill>
                          <a:effectLst/>
                          <a:latin typeface="Arial" panose="020B0604020202020204" pitchFamily="34" charset="0"/>
                        </a:rPr>
                        <a:t>Medium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endParaRPr kumimoji="0" lang="en-US" altLang="cs-CZ" sz="1100" b="1" i="0" u="none" strike="noStrike" cap="none" normalizeH="0" baseline="0">
                        <a:ln>
                          <a:noFill/>
                        </a:ln>
                        <a:solidFill>
                          <a:srgbClr val="FF9933"/>
                        </a:solidFill>
                        <a:effectLst/>
                        <a:latin typeface="Arial" panose="020B0604020202020204" pitchFamily="34" charset="0"/>
                      </a:endParaRP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493473453"/>
                  </a:ext>
                </a:extLst>
              </a:tr>
              <a:tr h="1126001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Manage and Administrate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Versioning of kpi, targets, scorecards, indicators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Global audit reporting capabilities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Allow business users to revert to previous versions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Column, cell, row data and metadata value alerting</a:t>
                      </a:r>
                    </a:p>
                  </a:txBody>
                  <a:tcPr marL="100817" marR="100817" marT="50418" marB="50418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hlink"/>
                          </a:solidFill>
                          <a:effectLst/>
                          <a:latin typeface="Arial" panose="020B0604020202020204" pitchFamily="34" charset="0"/>
                        </a:rPr>
                        <a:t>High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Low</a:t>
                      </a:r>
                    </a:p>
                  </a:txBody>
                  <a:tcPr marL="100817" marR="100817" marT="50418" marB="50418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21208918"/>
                  </a:ext>
                </a:extLst>
              </a:tr>
            </a:tbl>
          </a:graphicData>
        </a:graphic>
      </p:graphicFrame>
      <p:sp>
        <p:nvSpPr>
          <p:cNvPr id="55331" name="Text Box 35"/>
          <p:cNvSpPr txBox="1">
            <a:spLocks noChangeArrowheads="1"/>
          </p:cNvSpPr>
          <p:nvPr/>
        </p:nvSpPr>
        <p:spPr bwMode="auto">
          <a:xfrm>
            <a:off x="809942" y="1596267"/>
            <a:ext cx="8653445" cy="32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 sz="1544" b="0"/>
              <a:t>If you customer needs to ‘do email’ today, they could chose any of the following solutions</a:t>
            </a:r>
          </a:p>
        </p:txBody>
      </p:sp>
    </p:spTree>
    <p:extLst>
      <p:ext uri="{BB962C8B-B14F-4D97-AF65-F5344CB8AC3E}">
        <p14:creationId xmlns:p14="http://schemas.microsoft.com/office/powerpoint/2010/main" val="1159824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businessImprovementleftTopImag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234" y="1832557"/>
            <a:ext cx="2940491" cy="21161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5" name="Picture 3" descr="servicesPubsectorleftTopImag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6234" y="4013421"/>
            <a:ext cx="2931739" cy="2490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73764" name="Rectangle 4">
            <a:extLst>
              <a:ext uri="{FF2B5EF4-FFF2-40B4-BE49-F238E27FC236}">
                <a16:creationId xmlns:a16="http://schemas.microsoft.com/office/drawing/2014/main" id="{06CB09F4-F34A-4331-BE4C-93563B9E09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9429" y="1829056"/>
            <a:ext cx="5952744" cy="22652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4370" tIns="46357" rIns="94370" bIns="46357">
            <a:spAutoFit/>
          </a:bodyPr>
          <a:lstStyle>
            <a:lvl1pPr algn="l" defTabSz="8651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1800" algn="l" defTabSz="8651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65188" algn="l" defTabSz="8651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96988" algn="l" defTabSz="8651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30375" algn="l" defTabSz="8651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187575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644775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01975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559175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>
              <a:spcBef>
                <a:spcPct val="50000"/>
              </a:spcBef>
              <a:defRPr/>
            </a:pPr>
            <a:r>
              <a:rPr lang="en-US" altLang="cs-CZ" sz="3528" i="1">
                <a:effectLst>
                  <a:outerShdw blurRad="38100" dist="38100" dir="2700000" algn="tl">
                    <a:srgbClr val="C0C0C0"/>
                  </a:outerShdw>
                </a:effectLst>
              </a:rPr>
              <a:t>“You can’t manage what you can’t measure. You can’t measure what you can’t describe”</a:t>
            </a:r>
          </a:p>
        </p:txBody>
      </p:sp>
      <p:sp>
        <p:nvSpPr>
          <p:cNvPr id="373765" name="Rectangle 5">
            <a:extLst>
              <a:ext uri="{FF2B5EF4-FFF2-40B4-BE49-F238E27FC236}">
                <a16:creationId xmlns:a16="http://schemas.microsoft.com/office/drawing/2014/main" id="{B09135AB-E337-4C70-ABEF-AFBB96CA143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672" y="4729290"/>
            <a:ext cx="7564763" cy="7722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4370" tIns="46357" rIns="94370" bIns="46357">
            <a:spAutoFit/>
          </a:bodyPr>
          <a:lstStyle>
            <a:lvl1pPr algn="l" defTabSz="8651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31800" algn="l" defTabSz="8651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865188" algn="l" defTabSz="8651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296988" algn="l" defTabSz="8651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1730375" algn="l" defTabSz="865188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187575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644775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101975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559175" defTabSz="8651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defRPr/>
            </a:pPr>
            <a:r>
              <a:rPr lang="en-US" altLang="cs-CZ" sz="2205" i="1">
                <a:effectLst>
                  <a:outerShdw blurRad="38100" dist="38100" dir="2700000" algn="tl">
                    <a:srgbClr val="C0C0C0"/>
                  </a:outerShdw>
                </a:effectLst>
              </a:rPr>
              <a:t>Robert Kaplan and David Norton</a:t>
            </a:r>
            <a:r>
              <a:rPr lang="en-US" altLang="cs-CZ" sz="2205">
                <a:effectLst>
                  <a:outerShdw blurRad="38100" dist="38100" dir="2700000" algn="tl">
                    <a:srgbClr val="C0C0C0"/>
                  </a:outerShdw>
                </a:effectLst>
              </a:rPr>
              <a:t> </a:t>
            </a:r>
          </a:p>
          <a:p>
            <a:pPr eaLnBrk="1" hangingPunct="1">
              <a:defRPr/>
            </a:pPr>
            <a:r>
              <a:rPr lang="en-US" altLang="cs-CZ" sz="2205">
                <a:effectLst>
                  <a:outerShdw blurRad="38100" dist="38100" dir="2700000" algn="tl">
                    <a:srgbClr val="C0C0C0"/>
                  </a:outerShdw>
                </a:effectLst>
              </a:rPr>
              <a:t>Authors of “The Balanced Scorecard”</a:t>
            </a:r>
            <a:endParaRPr lang="en-US" altLang="cs-CZ" sz="1103">
              <a:effectLst>
                <a:outerShdw blurRad="38100" dist="38100" dir="2700000" algn="tl">
                  <a:srgbClr val="C0C0C0"/>
                </a:outerShdw>
              </a:effectLst>
              <a:latin typeface="Book Antiqua" panose="02040602050305030304" pitchFamily="18" charset="0"/>
            </a:endParaRPr>
          </a:p>
        </p:txBody>
      </p:sp>
      <p:sp>
        <p:nvSpPr>
          <p:cNvPr id="8198" name="Rectangle 7"/>
          <p:cNvSpPr>
            <a:spLocks noGrp="1" noChangeArrowheads="1"/>
          </p:cNvSpPr>
          <p:nvPr>
            <p:ph type="title"/>
          </p:nvPr>
        </p:nvSpPr>
        <p:spPr>
          <a:xfrm>
            <a:off x="601659" y="190782"/>
            <a:ext cx="9465580" cy="1041423"/>
          </a:xfrm>
          <a:noFill/>
        </p:spPr>
        <p:txBody>
          <a:bodyPr/>
          <a:lstStyle/>
          <a:p>
            <a:pPr eaLnBrk="1" hangingPunct="1"/>
            <a:r>
              <a:rPr lang="en-US" altLang="cs-CZ" smtClean="0"/>
              <a:t>Drive Corporate Performance</a:t>
            </a:r>
            <a:br>
              <a:rPr lang="en-US" altLang="cs-CZ" smtClean="0"/>
            </a:br>
            <a:r>
              <a:rPr lang="en-US" altLang="cs-CZ" sz="2426"/>
              <a:t>Giving a purpose to business intelligence</a:t>
            </a:r>
          </a:p>
        </p:txBody>
      </p:sp>
    </p:spTree>
    <p:extLst>
      <p:ext uri="{BB962C8B-B14F-4D97-AF65-F5344CB8AC3E}">
        <p14:creationId xmlns:p14="http://schemas.microsoft.com/office/powerpoint/2010/main" val="31414809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Line 2"/>
          <p:cNvSpPr>
            <a:spLocks noChangeShapeType="1"/>
          </p:cNvSpPr>
          <p:nvPr/>
        </p:nvSpPr>
        <p:spPr bwMode="auto">
          <a:xfrm>
            <a:off x="5000142" y="8464414"/>
            <a:ext cx="504084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436227" name="Rectangle 3">
            <a:extLst>
              <a:ext uri="{FF2B5EF4-FFF2-40B4-BE49-F238E27FC236}">
                <a16:creationId xmlns:a16="http://schemas.microsoft.com/office/drawing/2014/main" id="{6BC66C92-23BE-45B3-946C-68B87329847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917" y="267795"/>
            <a:ext cx="9547845" cy="70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>
                        <a:gamma/>
                        <a:shade val="54118"/>
                        <a:invGamma/>
                      </a:schemeClr>
                    </a:gs>
                    <a:gs pos="50000">
                      <a:schemeClr val="folHlink"/>
                    </a:gs>
                    <a:gs pos="100000">
                      <a:schemeClr val="folHlink">
                        <a:gamma/>
                        <a:shade val="54118"/>
                        <a:invGamma/>
                      </a:scheme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cs-CZ" sz="3969">
                <a:solidFill>
                  <a:schemeClr val="tx2"/>
                </a:solidFill>
              </a:rPr>
              <a:t>Microsoft Business Intelligence</a:t>
            </a:r>
          </a:p>
        </p:txBody>
      </p:sp>
      <p:grpSp>
        <p:nvGrpSpPr>
          <p:cNvPr id="56324" name="Group 4"/>
          <p:cNvGrpSpPr>
            <a:grpSpLocks/>
          </p:cNvGrpSpPr>
          <p:nvPr/>
        </p:nvGrpSpPr>
        <p:grpSpPr bwMode="auto">
          <a:xfrm>
            <a:off x="426629" y="1400234"/>
            <a:ext cx="9707121" cy="4408987"/>
            <a:chOff x="69" y="968"/>
            <a:chExt cx="5178" cy="2215"/>
          </a:xfrm>
        </p:grpSpPr>
        <p:grpSp>
          <p:nvGrpSpPr>
            <p:cNvPr id="56325" name="Group 5"/>
            <p:cNvGrpSpPr>
              <a:grpSpLocks/>
            </p:cNvGrpSpPr>
            <p:nvPr/>
          </p:nvGrpSpPr>
          <p:grpSpPr bwMode="auto">
            <a:xfrm>
              <a:off x="1046" y="2296"/>
              <a:ext cx="4201" cy="887"/>
              <a:chOff x="1046" y="2296"/>
              <a:chExt cx="4201" cy="887"/>
            </a:xfrm>
          </p:grpSpPr>
          <p:grpSp>
            <p:nvGrpSpPr>
              <p:cNvPr id="56346" name="Group 6"/>
              <p:cNvGrpSpPr>
                <a:grpSpLocks/>
              </p:cNvGrpSpPr>
              <p:nvPr/>
            </p:nvGrpSpPr>
            <p:grpSpPr bwMode="auto">
              <a:xfrm>
                <a:off x="1052" y="2681"/>
                <a:ext cx="4195" cy="502"/>
                <a:chOff x="1200" y="3186"/>
                <a:chExt cx="4195" cy="727"/>
              </a:xfrm>
            </p:grpSpPr>
            <p:pic>
              <p:nvPicPr>
                <p:cNvPr id="56356" name="Picture 7" descr="3-01450_SLide-6_Box-E"/>
                <p:cNvPicPr>
                  <a:picLocks noChangeAspect="1" noChangeArrowheads="1"/>
                </p:cNvPicPr>
                <p:nvPr/>
              </p:nvPicPr>
              <p:blipFill>
                <a:blip r:embed="rId4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00" y="3186"/>
                  <a:ext cx="4195" cy="7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6357" name="Rectangle 8"/>
                <p:cNvSpPr>
                  <a:spLocks noChangeArrowheads="1"/>
                </p:cNvSpPr>
                <p:nvPr/>
              </p:nvSpPr>
              <p:spPr bwMode="auto">
                <a:xfrm>
                  <a:off x="2568" y="3350"/>
                  <a:ext cx="1524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Data Warehouse</a:t>
                  </a:r>
                </a:p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(SQL RDBMS)</a:t>
                  </a:r>
                </a:p>
              </p:txBody>
            </p:sp>
          </p:grpSp>
          <p:grpSp>
            <p:nvGrpSpPr>
              <p:cNvPr id="56347" name="Group 9"/>
              <p:cNvGrpSpPr>
                <a:grpSpLocks/>
              </p:cNvGrpSpPr>
              <p:nvPr/>
            </p:nvGrpSpPr>
            <p:grpSpPr bwMode="auto">
              <a:xfrm>
                <a:off x="1046" y="2296"/>
                <a:ext cx="1556" cy="499"/>
                <a:chOff x="1194" y="2658"/>
                <a:chExt cx="1556" cy="722"/>
              </a:xfrm>
            </p:grpSpPr>
            <p:pic>
              <p:nvPicPr>
                <p:cNvPr id="56354" name="Picture 10" descr="3-01450_SLide-6_Box-D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94" y="2658"/>
                  <a:ext cx="1556" cy="7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6355" name="Rectangle 11"/>
                <p:cNvSpPr>
                  <a:spLocks noChangeArrowheads="1"/>
                </p:cNvSpPr>
                <p:nvPr/>
              </p:nvSpPr>
              <p:spPr bwMode="auto">
                <a:xfrm>
                  <a:off x="1620" y="2823"/>
                  <a:ext cx="768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Integrate</a:t>
                  </a:r>
                </a:p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(SSIS)</a:t>
                  </a:r>
                </a:p>
              </p:txBody>
            </p:sp>
          </p:grpSp>
          <p:grpSp>
            <p:nvGrpSpPr>
              <p:cNvPr id="56348" name="Group 12"/>
              <p:cNvGrpSpPr>
                <a:grpSpLocks/>
              </p:cNvGrpSpPr>
              <p:nvPr/>
            </p:nvGrpSpPr>
            <p:grpSpPr bwMode="auto">
              <a:xfrm>
                <a:off x="2414" y="2296"/>
                <a:ext cx="1538" cy="499"/>
                <a:chOff x="2562" y="2658"/>
                <a:chExt cx="1538" cy="722"/>
              </a:xfrm>
            </p:grpSpPr>
            <p:pic>
              <p:nvPicPr>
                <p:cNvPr id="56352" name="Picture 13" descr="3-01450_SLide-6_Box-D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62" y="2658"/>
                  <a:ext cx="1538" cy="7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6353" name="Rectangle 14"/>
                <p:cNvSpPr>
                  <a:spLocks noChangeArrowheads="1"/>
                </p:cNvSpPr>
                <p:nvPr/>
              </p:nvSpPr>
              <p:spPr bwMode="auto">
                <a:xfrm>
                  <a:off x="2904" y="2823"/>
                  <a:ext cx="852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Analyze</a:t>
                  </a:r>
                </a:p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(SSAS)</a:t>
                  </a:r>
                </a:p>
              </p:txBody>
            </p:sp>
          </p:grpSp>
          <p:grpSp>
            <p:nvGrpSpPr>
              <p:cNvPr id="56349" name="Group 15"/>
              <p:cNvGrpSpPr>
                <a:grpSpLocks/>
              </p:cNvGrpSpPr>
              <p:nvPr/>
            </p:nvGrpSpPr>
            <p:grpSpPr bwMode="auto">
              <a:xfrm>
                <a:off x="3776" y="2296"/>
                <a:ext cx="1466" cy="499"/>
                <a:chOff x="3924" y="2658"/>
                <a:chExt cx="1466" cy="722"/>
              </a:xfrm>
            </p:grpSpPr>
            <p:pic>
              <p:nvPicPr>
                <p:cNvPr id="56350" name="Picture 16" descr="3-01450_SLide-6_Box-D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4" y="2658"/>
                  <a:ext cx="1466" cy="7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6351" name="Rectangle 17"/>
                <p:cNvSpPr>
                  <a:spLocks noChangeArrowheads="1"/>
                </p:cNvSpPr>
                <p:nvPr/>
              </p:nvSpPr>
              <p:spPr bwMode="auto">
                <a:xfrm>
                  <a:off x="4272" y="2823"/>
                  <a:ext cx="744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Report</a:t>
                  </a:r>
                </a:p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(SSRS)</a:t>
                  </a:r>
                </a:p>
              </p:txBody>
            </p:sp>
          </p:grpSp>
        </p:grpSp>
        <p:grpSp>
          <p:nvGrpSpPr>
            <p:cNvPr id="56326" name="Group 18"/>
            <p:cNvGrpSpPr>
              <a:grpSpLocks/>
            </p:cNvGrpSpPr>
            <p:nvPr/>
          </p:nvGrpSpPr>
          <p:grpSpPr bwMode="auto">
            <a:xfrm>
              <a:off x="69" y="994"/>
              <a:ext cx="935" cy="522"/>
              <a:chOff x="61" y="946"/>
              <a:chExt cx="935" cy="522"/>
            </a:xfrm>
          </p:grpSpPr>
          <p:pic>
            <p:nvPicPr>
              <p:cNvPr id="56344" name="Picture 19" descr="bracket holde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1" y="946"/>
                <a:ext cx="185" cy="5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345" name="Text Box 20"/>
              <p:cNvSpPr txBox="1">
                <a:spLocks noChangeArrowheads="1"/>
              </p:cNvSpPr>
              <p:nvPr/>
            </p:nvSpPr>
            <p:spPr bwMode="auto">
              <a:xfrm>
                <a:off x="61" y="1033"/>
                <a:ext cx="773" cy="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cs-CZ" sz="1764">
                    <a:cs typeface="Arial" panose="020B0604020202020204" pitchFamily="34" charset="0"/>
                  </a:rPr>
                  <a:t>End user tools</a:t>
                </a:r>
              </a:p>
            </p:txBody>
          </p:sp>
        </p:grpSp>
        <p:pic>
          <p:nvPicPr>
            <p:cNvPr id="56327" name="Picture 21" descr="bracket holder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95" y="1607"/>
              <a:ext cx="241" cy="6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28" name="Text Box 22"/>
            <p:cNvSpPr txBox="1">
              <a:spLocks noChangeArrowheads="1"/>
            </p:cNvSpPr>
            <p:nvPr/>
          </p:nvSpPr>
          <p:spPr bwMode="auto">
            <a:xfrm>
              <a:off x="167" y="1773"/>
              <a:ext cx="598" cy="3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cs-CZ" b="0"/>
                <a:t>Business</a:t>
              </a:r>
            </a:p>
            <a:p>
              <a:pPr eaLnBrk="1" hangingPunct="1"/>
              <a:r>
                <a:rPr lang="en-US" altLang="cs-CZ" b="0"/>
                <a:t>Platform</a:t>
              </a:r>
            </a:p>
          </p:txBody>
        </p:sp>
        <p:grpSp>
          <p:nvGrpSpPr>
            <p:cNvPr id="56329" name="Group 23"/>
            <p:cNvGrpSpPr>
              <a:grpSpLocks/>
            </p:cNvGrpSpPr>
            <p:nvPr/>
          </p:nvGrpSpPr>
          <p:grpSpPr bwMode="auto">
            <a:xfrm>
              <a:off x="1030" y="968"/>
              <a:ext cx="4196" cy="626"/>
              <a:chOff x="1022" y="944"/>
              <a:chExt cx="4196" cy="586"/>
            </a:xfrm>
          </p:grpSpPr>
          <p:grpSp>
            <p:nvGrpSpPr>
              <p:cNvPr id="56335" name="Group 24"/>
              <p:cNvGrpSpPr>
                <a:grpSpLocks/>
              </p:cNvGrpSpPr>
              <p:nvPr/>
            </p:nvGrpSpPr>
            <p:grpSpPr bwMode="auto">
              <a:xfrm>
                <a:off x="1022" y="944"/>
                <a:ext cx="1556" cy="586"/>
                <a:chOff x="1194" y="2658"/>
                <a:chExt cx="1556" cy="722"/>
              </a:xfrm>
            </p:grpSpPr>
            <p:pic>
              <p:nvPicPr>
                <p:cNvPr id="56342" name="Picture 25" descr="3-01450_SLide-6_Box-D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94" y="2658"/>
                  <a:ext cx="1556" cy="7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6343" name="Rectangle 26"/>
                <p:cNvSpPr>
                  <a:spLocks noChangeArrowheads="1"/>
                </p:cNvSpPr>
                <p:nvPr/>
              </p:nvSpPr>
              <p:spPr bwMode="auto">
                <a:xfrm>
                  <a:off x="1620" y="2777"/>
                  <a:ext cx="768" cy="467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Personal Analytics</a:t>
                  </a:r>
                </a:p>
                <a:p>
                  <a:pPr eaLnBrk="1" hangingPunct="1"/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(Excel)</a:t>
                  </a:r>
                </a:p>
              </p:txBody>
            </p:sp>
          </p:grpSp>
          <p:grpSp>
            <p:nvGrpSpPr>
              <p:cNvPr id="56336" name="Group 27"/>
              <p:cNvGrpSpPr>
                <a:grpSpLocks/>
              </p:cNvGrpSpPr>
              <p:nvPr/>
            </p:nvGrpSpPr>
            <p:grpSpPr bwMode="auto">
              <a:xfrm>
                <a:off x="2390" y="944"/>
                <a:ext cx="1538" cy="586"/>
                <a:chOff x="2562" y="2658"/>
                <a:chExt cx="1538" cy="722"/>
              </a:xfrm>
            </p:grpSpPr>
            <p:pic>
              <p:nvPicPr>
                <p:cNvPr id="56340" name="Picture 28" descr="3-01450_SLide-6_Box-D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62" y="2658"/>
                  <a:ext cx="1538" cy="7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6341" name="Rectangle 29"/>
                <p:cNvSpPr>
                  <a:spLocks noChangeArrowheads="1"/>
                </p:cNvSpPr>
                <p:nvPr/>
              </p:nvSpPr>
              <p:spPr bwMode="auto">
                <a:xfrm>
                  <a:off x="2904" y="2849"/>
                  <a:ext cx="852" cy="329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/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Portals</a:t>
                  </a:r>
                </a:p>
                <a:p>
                  <a:pPr eaLnBrk="1" hangingPunct="1"/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(SharePoint)</a:t>
                  </a:r>
                </a:p>
              </p:txBody>
            </p:sp>
          </p:grpSp>
          <p:grpSp>
            <p:nvGrpSpPr>
              <p:cNvPr id="56337" name="Group 30"/>
              <p:cNvGrpSpPr>
                <a:grpSpLocks/>
              </p:cNvGrpSpPr>
              <p:nvPr/>
            </p:nvGrpSpPr>
            <p:grpSpPr bwMode="auto">
              <a:xfrm>
                <a:off x="3752" y="944"/>
                <a:ext cx="1466" cy="586"/>
                <a:chOff x="3924" y="2658"/>
                <a:chExt cx="1466" cy="722"/>
              </a:xfrm>
            </p:grpSpPr>
            <p:pic>
              <p:nvPicPr>
                <p:cNvPr id="56338" name="Picture 31" descr="3-01450_SLide-6_Box-D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4" y="2658"/>
                  <a:ext cx="1466" cy="7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56339" name="Rectangle 32"/>
                <p:cNvSpPr>
                  <a:spLocks noChangeArrowheads="1"/>
                </p:cNvSpPr>
                <p:nvPr/>
              </p:nvSpPr>
              <p:spPr bwMode="auto">
                <a:xfrm>
                  <a:off x="4272" y="2862"/>
                  <a:ext cx="744" cy="301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Report</a:t>
                  </a:r>
                </a:p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(SSRS)</a:t>
                  </a:r>
                </a:p>
              </p:txBody>
            </p:sp>
          </p:grpSp>
        </p:grpSp>
        <p:grpSp>
          <p:nvGrpSpPr>
            <p:cNvPr id="56330" name="Group 33"/>
            <p:cNvGrpSpPr>
              <a:grpSpLocks/>
            </p:cNvGrpSpPr>
            <p:nvPr/>
          </p:nvGrpSpPr>
          <p:grpSpPr bwMode="auto">
            <a:xfrm>
              <a:off x="69" y="2490"/>
              <a:ext cx="935" cy="522"/>
              <a:chOff x="61" y="946"/>
              <a:chExt cx="935" cy="522"/>
            </a:xfrm>
          </p:grpSpPr>
          <p:pic>
            <p:nvPicPr>
              <p:cNvPr id="56333" name="Picture 34" descr="bracket holde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1" y="946"/>
                <a:ext cx="185" cy="5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56334" name="Text Box 35"/>
              <p:cNvSpPr txBox="1">
                <a:spLocks noChangeArrowheads="1"/>
              </p:cNvSpPr>
              <p:nvPr/>
            </p:nvSpPr>
            <p:spPr bwMode="auto">
              <a:xfrm>
                <a:off x="61" y="1033"/>
                <a:ext cx="773" cy="319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cs-CZ" sz="1764">
                    <a:cs typeface="Arial" panose="020B0604020202020204" pitchFamily="34" charset="0"/>
                  </a:rPr>
                  <a:t>Technical Platform</a:t>
                </a:r>
              </a:p>
            </p:txBody>
          </p:sp>
        </p:grpSp>
        <p:pic>
          <p:nvPicPr>
            <p:cNvPr id="56331" name="Picture 36" descr="3-01450_SLide-6_Box-E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44" y="1498"/>
              <a:ext cx="4195" cy="87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56332" name="Rectangle 37"/>
            <p:cNvSpPr>
              <a:spLocks noChangeArrowheads="1"/>
            </p:cNvSpPr>
            <p:nvPr/>
          </p:nvSpPr>
          <p:spPr bwMode="auto">
            <a:xfrm>
              <a:off x="1172" y="1759"/>
              <a:ext cx="3964" cy="336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cs-CZ" sz="1874">
                  <a:solidFill>
                    <a:schemeClr val="bg1"/>
                  </a:solidFill>
                </a:rPr>
                <a:t>Corporate Performance Management</a:t>
              </a:r>
            </a:p>
            <a:p>
              <a:pPr eaLnBrk="1" hangingPunct="1"/>
              <a:r>
                <a:rPr lang="en-US" altLang="cs-CZ" sz="1874">
                  <a:solidFill>
                    <a:schemeClr val="bg1"/>
                  </a:solidFill>
                </a:rPr>
                <a:t>(Business Scorecard Manager)</a:t>
              </a:r>
            </a:p>
          </p:txBody>
        </p:sp>
      </p:grpSp>
    </p:spTree>
    <p:custDataLst>
      <p:tags r:id="rId1"/>
    </p:custDataLst>
    <p:extLst>
      <p:ext uri="{BB962C8B-B14F-4D97-AF65-F5344CB8AC3E}">
        <p14:creationId xmlns:p14="http://schemas.microsoft.com/office/powerpoint/2010/main" val="31804154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z="3969"/>
              <a:t>Pricing Info</a:t>
            </a:r>
            <a:br>
              <a:rPr lang="en-US" altLang="cs-CZ" sz="3969"/>
            </a:br>
            <a:endParaRPr lang="en-US" altLang="cs-CZ" sz="2426"/>
          </a:p>
        </p:txBody>
      </p:sp>
      <p:graphicFrame>
        <p:nvGraphicFramePr>
          <p:cNvPr id="438275" name="Group 3">
            <a:extLst>
              <a:ext uri="{FF2B5EF4-FFF2-40B4-BE49-F238E27FC236}">
                <a16:creationId xmlns:a16="http://schemas.microsoft.com/office/drawing/2014/main" id="{DB8DBF49-F197-4AB2-9A0E-F1ACEF85F743}"/>
              </a:ext>
            </a:extLst>
          </p:cNvPr>
          <p:cNvGraphicFramePr>
            <a:graphicFrameLocks noGrp="1"/>
          </p:cNvGraphicFramePr>
          <p:nvPr>
            <p:ph idx="1"/>
          </p:nvPr>
        </p:nvGraphicFramePr>
        <p:xfrm>
          <a:off x="587656" y="1137690"/>
          <a:ext cx="9465580" cy="4104436"/>
        </p:xfrm>
        <a:graphic>
          <a:graphicData uri="http://schemas.openxmlformats.org/drawingml/2006/table">
            <a:tbl>
              <a:tblPr/>
              <a:tblGrid>
                <a:gridCol w="2966745">
                  <a:extLst>
                    <a:ext uri="{9D8B030D-6E8A-4147-A177-3AD203B41FA5}">
                      <a16:colId xmlns:a16="http://schemas.microsoft.com/office/drawing/2014/main" val="857800584"/>
                    </a:ext>
                  </a:extLst>
                </a:gridCol>
                <a:gridCol w="3343058">
                  <a:extLst>
                    <a:ext uri="{9D8B030D-6E8A-4147-A177-3AD203B41FA5}">
                      <a16:colId xmlns:a16="http://schemas.microsoft.com/office/drawing/2014/main" val="2904043656"/>
                    </a:ext>
                  </a:extLst>
                </a:gridCol>
                <a:gridCol w="3155777">
                  <a:extLst>
                    <a:ext uri="{9D8B030D-6E8A-4147-A177-3AD203B41FA5}">
                      <a16:colId xmlns:a16="http://schemas.microsoft.com/office/drawing/2014/main" val="3186612154"/>
                    </a:ext>
                  </a:extLst>
                </a:gridCol>
              </a:tblGrid>
              <a:tr h="48653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6038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5525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435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16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73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30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1877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44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Production Licenses </a:t>
                      </a:r>
                    </a:p>
                  </a:txBody>
                  <a:tcPr marL="100817" marR="100817" marT="50404" marB="50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720E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6038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5525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435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16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73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30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1877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44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Prices </a:t>
                      </a:r>
                    </a:p>
                  </a:txBody>
                  <a:tcPr marL="100817" marR="100817" marT="50404" marB="50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720E"/>
                    </a:solidFill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6038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5525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435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16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73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30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1877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44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Comments </a:t>
                      </a:r>
                    </a:p>
                  </a:txBody>
                  <a:tcPr marL="100817" marR="100817" marT="50404" marB="50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8720E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27356325"/>
                  </a:ext>
                </a:extLst>
              </a:tr>
              <a:tr h="686056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6038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5525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435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16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73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30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1877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44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Business Scorecard Manager 2005 CAL </a:t>
                      </a:r>
                    </a:p>
                  </a:txBody>
                  <a:tcPr marL="100817" marR="100817" marT="50404" marB="50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6038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5525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435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16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73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30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1877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44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$175 per device or per user </a:t>
                      </a:r>
                    </a:p>
                  </a:txBody>
                  <a:tcPr marL="100817" marR="100817" marT="50404" marB="50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6038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5525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435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16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73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30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1877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44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A CAL is required for every user or device that accesses the server. </a:t>
                      </a:r>
                    </a:p>
                  </a:txBody>
                  <a:tcPr marL="100817" marR="100817" marT="50404" marB="50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18048954"/>
                  </a:ext>
                </a:extLst>
              </a:tr>
              <a:tr h="798065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6038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5525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435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16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73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30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1877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44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Business Scorecard Manager 2005 Server License </a:t>
                      </a:r>
                    </a:p>
                  </a:txBody>
                  <a:tcPr marL="100817" marR="100817" marT="50404" marB="50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6038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5525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435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16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73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30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1877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44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$4,999 US per server </a:t>
                      </a:r>
                    </a:p>
                  </a:txBody>
                  <a:tcPr marL="100817" marR="100817" marT="50404" marB="50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6038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5525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435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16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73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30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1877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44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Each server on which Business Scorecard Manager 2005 is deployed requires a license </a:t>
                      </a:r>
                    </a:p>
                  </a:txBody>
                  <a:tcPr marL="100817" marR="100817" marT="50404" marB="50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38609109"/>
                  </a:ext>
                </a:extLst>
              </a:tr>
              <a:tr h="213394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6038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5525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435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16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73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30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1877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44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Business Scorecard Manager 2005 External Connector License </a:t>
                      </a:r>
                    </a:p>
                  </a:txBody>
                  <a:tcPr marL="100817" marR="100817" marT="50404" marB="50404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6038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5525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435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16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73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30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1877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44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4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$30,000 US per server </a:t>
                      </a:r>
                    </a:p>
                  </a:txBody>
                  <a:tcPr marL="100817" marR="100817" marT="50404" marB="50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4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1pPr>
                      <a:lvl2pPr marL="560388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20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2pPr>
                      <a:lvl3pPr marL="1025525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3pPr>
                      <a:lvl4pPr marL="1435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4pPr>
                      <a:lvl5pPr marL="1816100" algn="l">
                        <a:spcBef>
                          <a:spcPct val="20000"/>
                        </a:spcBef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5pPr>
                      <a:lvl6pPr marL="22733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6pPr>
                      <a:lvl7pPr marL="27305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7pPr>
                      <a:lvl8pPr marL="31877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8pPr>
                      <a:lvl9pPr marL="3644900" fontAlgn="base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defRPr sz="1600">
                          <a:solidFill>
                            <a:schemeClr val="tx1"/>
                          </a:solidFill>
                          <a:latin typeface="Arial" panose="020B0604020202020204" pitchFamily="34" charset="0"/>
                        </a:defRPr>
                      </a:lvl9pPr>
                    </a:lstStyle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accent1"/>
                        </a:buClr>
                        <a:buSzPct val="75000"/>
                        <a:buFont typeface="Wingdings" panose="05000000000000000000" pitchFamily="2" charset="2"/>
                        <a:buNone/>
                        <a:tabLst/>
                      </a:pPr>
                      <a:r>
                        <a:rPr kumimoji="0" lang="en-US" altLang="cs-CZ" sz="12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</a:rPr>
                        <a:t>The External Connector License enables an unlimited number of non-employees to access Business Scorecard Manager 2005 without any technical limitations or restrictions. This license may be obtained for every server that provides services to non-employees. A non-employee is a person who is not an employee, or similar personnel of the company or its affiliates, not any individual to whom you provide hosted services using the server software. </a:t>
                      </a:r>
                    </a:p>
                  </a:txBody>
                  <a:tcPr marL="100817" marR="100817" marT="50404" marB="50404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32510225"/>
                  </a:ext>
                </a:extLst>
              </a:tr>
            </a:tbl>
          </a:graphicData>
        </a:graphic>
      </p:graphicFrame>
      <p:sp>
        <p:nvSpPr>
          <p:cNvPr id="58393" name="Text Box 25"/>
          <p:cNvSpPr txBox="1">
            <a:spLocks noChangeArrowheads="1"/>
          </p:cNvSpPr>
          <p:nvPr/>
        </p:nvSpPr>
        <p:spPr bwMode="auto">
          <a:xfrm>
            <a:off x="473886" y="5320889"/>
            <a:ext cx="7729291" cy="10822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l" eaLnBrk="1" hangingPunct="1">
              <a:spcBef>
                <a:spcPct val="50000"/>
              </a:spcBef>
            </a:pPr>
            <a:r>
              <a:rPr lang="en-US" altLang="cs-CZ"/>
              <a:t>External links</a:t>
            </a:r>
          </a:p>
          <a:p>
            <a:pPr algn="l" eaLnBrk="1" hangingPunct="1">
              <a:spcBef>
                <a:spcPct val="50000"/>
              </a:spcBef>
            </a:pPr>
            <a:r>
              <a:rPr lang="en-US" altLang="cs-CZ" sz="1544">
                <a:hlinkClick r:id="rId2"/>
              </a:rPr>
              <a:t>BSM pricing information</a:t>
            </a:r>
            <a:endParaRPr lang="en-US" altLang="cs-CZ" sz="1544"/>
          </a:p>
          <a:p>
            <a:pPr algn="l" eaLnBrk="1" hangingPunct="1">
              <a:spcBef>
                <a:spcPct val="50000"/>
              </a:spcBef>
            </a:pPr>
            <a:r>
              <a:rPr lang="en-US" altLang="cs-CZ" sz="1544">
                <a:hlinkClick r:id="rId3"/>
              </a:rPr>
              <a:t>Volume Licensing</a:t>
            </a:r>
            <a:endParaRPr lang="en-US" altLang="cs-CZ" sz="1544"/>
          </a:p>
        </p:txBody>
      </p:sp>
    </p:spTree>
    <p:extLst>
      <p:ext uri="{BB962C8B-B14F-4D97-AF65-F5344CB8AC3E}">
        <p14:creationId xmlns:p14="http://schemas.microsoft.com/office/powerpoint/2010/main" val="1720115784"/>
      </p:ext>
    </p:extLst>
  </p:cSld>
  <p:clrMapOvr>
    <a:masterClrMapping/>
  </p:clrMapOvr>
  <p:transition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726CC4F1-5057-4CD5-A5C6-D728C577C984}" type="datetime1">
              <a:rPr lang="cs-CZ" smtClean="0"/>
              <a:t>03.03.2019</a:t>
            </a:fld>
            <a:endParaRPr lang="cs-CZ" dirty="0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005B7347-35A8-416A-A6BF-14F7C64C136A}" type="slidenum">
              <a:rPr lang="cs-CZ" smtClean="0"/>
              <a:pPr>
                <a:defRPr/>
              </a:pPr>
              <a:t>32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51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Customer options</a:t>
            </a:r>
          </a:p>
        </p:txBody>
      </p:sp>
      <p:grpSp>
        <p:nvGrpSpPr>
          <p:cNvPr id="9219" name="Group 8"/>
          <p:cNvGrpSpPr>
            <a:grpSpLocks/>
          </p:cNvGrpSpPr>
          <p:nvPr/>
        </p:nvGrpSpPr>
        <p:grpSpPr bwMode="auto">
          <a:xfrm>
            <a:off x="724179" y="1514004"/>
            <a:ext cx="3598601" cy="2095099"/>
            <a:chOff x="311" y="569"/>
            <a:chExt cx="2112" cy="1253"/>
          </a:xfrm>
        </p:grpSpPr>
        <p:pic>
          <p:nvPicPr>
            <p:cNvPr id="9321" name="Picture 5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11" y="569"/>
              <a:ext cx="1926" cy="122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322" name="Picture 7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2" y="874"/>
              <a:ext cx="1911" cy="94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220" name="Rectangle 9"/>
          <p:cNvSpPr>
            <a:spLocks noChangeArrowheads="1"/>
          </p:cNvSpPr>
          <p:nvPr/>
        </p:nvSpPr>
        <p:spPr bwMode="auto">
          <a:xfrm>
            <a:off x="594657" y="1030923"/>
            <a:ext cx="3897900" cy="44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50938" indent="-4683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87500" indent="-3222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127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27288" indent="-2984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8844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416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988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560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544">
                <a:solidFill>
                  <a:schemeClr val="tx2"/>
                </a:solidFill>
              </a:rPr>
              <a:t>Spreadmarts?</a:t>
            </a:r>
            <a:r>
              <a:rPr lang="en-US" altLang="cs-CZ" sz="1544"/>
              <a:t> </a:t>
            </a:r>
            <a:br>
              <a:rPr lang="en-US" altLang="cs-CZ" sz="1544"/>
            </a:br>
            <a:r>
              <a:rPr lang="en-US" altLang="cs-CZ" sz="1323"/>
              <a:t>Unmanaged multiple versions of the truth.</a:t>
            </a:r>
          </a:p>
        </p:txBody>
      </p:sp>
      <p:sp>
        <p:nvSpPr>
          <p:cNvPr id="9221" name="Rectangle 31"/>
          <p:cNvSpPr>
            <a:spLocks noChangeArrowheads="1"/>
          </p:cNvSpPr>
          <p:nvPr/>
        </p:nvSpPr>
        <p:spPr bwMode="auto">
          <a:xfrm>
            <a:off x="5901543" y="1114937"/>
            <a:ext cx="4093933" cy="44531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50938" indent="-4683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87500" indent="-3222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127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27288" indent="-2984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8844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416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988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560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544">
                <a:solidFill>
                  <a:schemeClr val="tx2"/>
                </a:solidFill>
              </a:rPr>
              <a:t>IT-driven scorecards and dashboards?</a:t>
            </a:r>
            <a:r>
              <a:rPr lang="en-US" altLang="cs-CZ" sz="1544"/>
              <a:t> </a:t>
            </a:r>
            <a:br>
              <a:rPr lang="en-US" altLang="cs-CZ" sz="1544"/>
            </a:br>
            <a:r>
              <a:rPr lang="en-US" altLang="cs-CZ" sz="1323"/>
              <a:t>Technically sane– lack of  business context.</a:t>
            </a:r>
          </a:p>
        </p:txBody>
      </p:sp>
      <p:grpSp>
        <p:nvGrpSpPr>
          <p:cNvPr id="9222" name="Group 90"/>
          <p:cNvGrpSpPr>
            <a:grpSpLocks/>
          </p:cNvGrpSpPr>
          <p:nvPr/>
        </p:nvGrpSpPr>
        <p:grpSpPr bwMode="auto">
          <a:xfrm>
            <a:off x="752184" y="4552510"/>
            <a:ext cx="3038507" cy="1944574"/>
            <a:chOff x="231" y="2425"/>
            <a:chExt cx="1936" cy="1335"/>
          </a:xfrm>
        </p:grpSpPr>
        <p:grpSp>
          <p:nvGrpSpPr>
            <p:cNvPr id="9264" name="Group 32"/>
            <p:cNvGrpSpPr>
              <a:grpSpLocks/>
            </p:cNvGrpSpPr>
            <p:nvPr/>
          </p:nvGrpSpPr>
          <p:grpSpPr bwMode="auto">
            <a:xfrm>
              <a:off x="231" y="2425"/>
              <a:ext cx="1216" cy="789"/>
              <a:chOff x="311" y="569"/>
              <a:chExt cx="2112" cy="1253"/>
            </a:xfrm>
          </p:grpSpPr>
          <p:pic>
            <p:nvPicPr>
              <p:cNvPr id="9319" name="Picture 33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1" y="569"/>
                <a:ext cx="1926" cy="1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320" name="Picture 34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2" y="874"/>
                <a:ext cx="1911" cy="9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265" name="Group 35"/>
            <p:cNvGrpSpPr>
              <a:grpSpLocks/>
            </p:cNvGrpSpPr>
            <p:nvPr/>
          </p:nvGrpSpPr>
          <p:grpSpPr bwMode="auto">
            <a:xfrm>
              <a:off x="951" y="2425"/>
              <a:ext cx="1216" cy="789"/>
              <a:chOff x="311" y="569"/>
              <a:chExt cx="2112" cy="1253"/>
            </a:xfrm>
          </p:grpSpPr>
          <p:pic>
            <p:nvPicPr>
              <p:cNvPr id="9317" name="Picture 36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311" y="569"/>
                <a:ext cx="1926" cy="1223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pic>
            <p:nvPicPr>
              <p:cNvPr id="9318" name="Picture 37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12" y="874"/>
                <a:ext cx="1911" cy="948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</p:grpSp>
        <p:grpSp>
          <p:nvGrpSpPr>
            <p:cNvPr id="9266" name="Group 38"/>
            <p:cNvGrpSpPr>
              <a:grpSpLocks/>
            </p:cNvGrpSpPr>
            <p:nvPr/>
          </p:nvGrpSpPr>
          <p:grpSpPr bwMode="auto">
            <a:xfrm>
              <a:off x="260" y="3248"/>
              <a:ext cx="568" cy="512"/>
              <a:chOff x="3948" y="704"/>
              <a:chExt cx="1120" cy="1184"/>
            </a:xfrm>
          </p:grpSpPr>
          <p:grpSp>
            <p:nvGrpSpPr>
              <p:cNvPr id="9301" name="Group 39"/>
              <p:cNvGrpSpPr>
                <a:grpSpLocks/>
              </p:cNvGrpSpPr>
              <p:nvPr/>
            </p:nvGrpSpPr>
            <p:grpSpPr bwMode="auto">
              <a:xfrm>
                <a:off x="3960" y="704"/>
                <a:ext cx="1064" cy="352"/>
                <a:chOff x="3504" y="832"/>
                <a:chExt cx="1064" cy="352"/>
              </a:xfrm>
            </p:grpSpPr>
            <p:pic>
              <p:nvPicPr>
                <p:cNvPr id="9314" name="Picture 40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15" name="Picture 41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16" name="Picture 42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302" name="Group 43"/>
              <p:cNvGrpSpPr>
                <a:grpSpLocks/>
              </p:cNvGrpSpPr>
              <p:nvPr/>
            </p:nvGrpSpPr>
            <p:grpSpPr bwMode="auto">
              <a:xfrm rot="5400000">
                <a:off x="3592" y="1096"/>
                <a:ext cx="1064" cy="352"/>
                <a:chOff x="3504" y="832"/>
                <a:chExt cx="1064" cy="352"/>
              </a:xfrm>
            </p:grpSpPr>
            <p:pic>
              <p:nvPicPr>
                <p:cNvPr id="9311" name="Picture 44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12" name="Picture 45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13" name="Picture 46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303" name="Group 47"/>
              <p:cNvGrpSpPr>
                <a:grpSpLocks/>
              </p:cNvGrpSpPr>
              <p:nvPr/>
            </p:nvGrpSpPr>
            <p:grpSpPr bwMode="auto">
              <a:xfrm rot="-5400000">
                <a:off x="4360" y="1144"/>
                <a:ext cx="1064" cy="352"/>
                <a:chOff x="3504" y="832"/>
                <a:chExt cx="1064" cy="352"/>
              </a:xfrm>
            </p:grpSpPr>
            <p:pic>
              <p:nvPicPr>
                <p:cNvPr id="9308" name="Picture 48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09" name="Picture 49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10" name="Picture 50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304" name="Group 51"/>
              <p:cNvGrpSpPr>
                <a:grpSpLocks/>
              </p:cNvGrpSpPr>
              <p:nvPr/>
            </p:nvGrpSpPr>
            <p:grpSpPr bwMode="auto">
              <a:xfrm rot="10800000">
                <a:off x="3976" y="1536"/>
                <a:ext cx="1064" cy="352"/>
                <a:chOff x="3504" y="832"/>
                <a:chExt cx="1064" cy="352"/>
              </a:xfrm>
            </p:grpSpPr>
            <p:pic>
              <p:nvPicPr>
                <p:cNvPr id="9305" name="Picture 52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06" name="Picture 53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07" name="Picture 54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9267" name="Group 55"/>
            <p:cNvGrpSpPr>
              <a:grpSpLocks/>
            </p:cNvGrpSpPr>
            <p:nvPr/>
          </p:nvGrpSpPr>
          <p:grpSpPr bwMode="auto">
            <a:xfrm>
              <a:off x="876" y="3248"/>
              <a:ext cx="568" cy="512"/>
              <a:chOff x="3948" y="704"/>
              <a:chExt cx="1120" cy="1184"/>
            </a:xfrm>
          </p:grpSpPr>
          <p:grpSp>
            <p:nvGrpSpPr>
              <p:cNvPr id="9285" name="Group 56"/>
              <p:cNvGrpSpPr>
                <a:grpSpLocks/>
              </p:cNvGrpSpPr>
              <p:nvPr/>
            </p:nvGrpSpPr>
            <p:grpSpPr bwMode="auto">
              <a:xfrm>
                <a:off x="3960" y="704"/>
                <a:ext cx="1064" cy="352"/>
                <a:chOff x="3504" y="832"/>
                <a:chExt cx="1064" cy="352"/>
              </a:xfrm>
            </p:grpSpPr>
            <p:pic>
              <p:nvPicPr>
                <p:cNvPr id="9298" name="Picture 57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99" name="Picture 58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300" name="Picture 59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286" name="Group 60"/>
              <p:cNvGrpSpPr>
                <a:grpSpLocks/>
              </p:cNvGrpSpPr>
              <p:nvPr/>
            </p:nvGrpSpPr>
            <p:grpSpPr bwMode="auto">
              <a:xfrm rot="5400000">
                <a:off x="3592" y="1096"/>
                <a:ext cx="1064" cy="352"/>
                <a:chOff x="3504" y="832"/>
                <a:chExt cx="1064" cy="352"/>
              </a:xfrm>
            </p:grpSpPr>
            <p:pic>
              <p:nvPicPr>
                <p:cNvPr id="9295" name="Picture 61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96" name="Picture 62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97" name="Picture 63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287" name="Group 64"/>
              <p:cNvGrpSpPr>
                <a:grpSpLocks/>
              </p:cNvGrpSpPr>
              <p:nvPr/>
            </p:nvGrpSpPr>
            <p:grpSpPr bwMode="auto">
              <a:xfrm rot="-5400000">
                <a:off x="4360" y="1144"/>
                <a:ext cx="1064" cy="352"/>
                <a:chOff x="3504" y="832"/>
                <a:chExt cx="1064" cy="352"/>
              </a:xfrm>
            </p:grpSpPr>
            <p:pic>
              <p:nvPicPr>
                <p:cNvPr id="9292" name="Picture 65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93" name="Picture 66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94" name="Picture 67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288" name="Group 68"/>
              <p:cNvGrpSpPr>
                <a:grpSpLocks/>
              </p:cNvGrpSpPr>
              <p:nvPr/>
            </p:nvGrpSpPr>
            <p:grpSpPr bwMode="auto">
              <a:xfrm rot="10800000">
                <a:off x="3976" y="1536"/>
                <a:ext cx="1064" cy="352"/>
                <a:chOff x="3504" y="832"/>
                <a:chExt cx="1064" cy="352"/>
              </a:xfrm>
            </p:grpSpPr>
            <p:pic>
              <p:nvPicPr>
                <p:cNvPr id="9289" name="Picture 69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90" name="Picture 70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91" name="Picture 71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9268" name="Group 72"/>
            <p:cNvGrpSpPr>
              <a:grpSpLocks/>
            </p:cNvGrpSpPr>
            <p:nvPr/>
          </p:nvGrpSpPr>
          <p:grpSpPr bwMode="auto">
            <a:xfrm>
              <a:off x="1532" y="3248"/>
              <a:ext cx="568" cy="512"/>
              <a:chOff x="3948" y="704"/>
              <a:chExt cx="1120" cy="1184"/>
            </a:xfrm>
          </p:grpSpPr>
          <p:grpSp>
            <p:nvGrpSpPr>
              <p:cNvPr id="9269" name="Group 73"/>
              <p:cNvGrpSpPr>
                <a:grpSpLocks/>
              </p:cNvGrpSpPr>
              <p:nvPr/>
            </p:nvGrpSpPr>
            <p:grpSpPr bwMode="auto">
              <a:xfrm>
                <a:off x="3960" y="704"/>
                <a:ext cx="1064" cy="352"/>
                <a:chOff x="3504" y="832"/>
                <a:chExt cx="1064" cy="352"/>
              </a:xfrm>
            </p:grpSpPr>
            <p:pic>
              <p:nvPicPr>
                <p:cNvPr id="9282" name="Picture 74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83" name="Picture 75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84" name="Picture 76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270" name="Group 77"/>
              <p:cNvGrpSpPr>
                <a:grpSpLocks/>
              </p:cNvGrpSpPr>
              <p:nvPr/>
            </p:nvGrpSpPr>
            <p:grpSpPr bwMode="auto">
              <a:xfrm rot="5400000">
                <a:off x="3592" y="1096"/>
                <a:ext cx="1064" cy="352"/>
                <a:chOff x="3504" y="832"/>
                <a:chExt cx="1064" cy="352"/>
              </a:xfrm>
            </p:grpSpPr>
            <p:pic>
              <p:nvPicPr>
                <p:cNvPr id="9279" name="Picture 78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80" name="Picture 79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81" name="Picture 80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271" name="Group 81"/>
              <p:cNvGrpSpPr>
                <a:grpSpLocks/>
              </p:cNvGrpSpPr>
              <p:nvPr/>
            </p:nvGrpSpPr>
            <p:grpSpPr bwMode="auto">
              <a:xfrm rot="-5400000">
                <a:off x="4360" y="1144"/>
                <a:ext cx="1064" cy="352"/>
                <a:chOff x="3504" y="832"/>
                <a:chExt cx="1064" cy="352"/>
              </a:xfrm>
            </p:grpSpPr>
            <p:pic>
              <p:nvPicPr>
                <p:cNvPr id="9276" name="Picture 82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77" name="Picture 83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78" name="Picture 84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272" name="Group 85"/>
              <p:cNvGrpSpPr>
                <a:grpSpLocks/>
              </p:cNvGrpSpPr>
              <p:nvPr/>
            </p:nvGrpSpPr>
            <p:grpSpPr bwMode="auto">
              <a:xfrm rot="10800000">
                <a:off x="3976" y="1536"/>
                <a:ext cx="1064" cy="352"/>
                <a:chOff x="3504" y="832"/>
                <a:chExt cx="1064" cy="352"/>
              </a:xfrm>
            </p:grpSpPr>
            <p:pic>
              <p:nvPicPr>
                <p:cNvPr id="9273" name="Picture 86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74" name="Picture 87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75" name="Picture 88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sp>
        <p:nvSpPr>
          <p:cNvPr id="9223" name="Rectangle 89"/>
          <p:cNvSpPr>
            <a:spLocks noChangeArrowheads="1"/>
          </p:cNvSpPr>
          <p:nvPr/>
        </p:nvSpPr>
        <p:spPr bwMode="auto">
          <a:xfrm>
            <a:off x="678671" y="3831390"/>
            <a:ext cx="3939907" cy="648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50938" indent="-4683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87500" indent="-3222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127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27288" indent="-2984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8844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416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988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560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544">
                <a:solidFill>
                  <a:schemeClr val="tx2"/>
                </a:solidFill>
              </a:rPr>
              <a:t>Analysis paralysis?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323"/>
              <a:t>Time spent analyzing, little acting on relevant information.</a:t>
            </a:r>
          </a:p>
        </p:txBody>
      </p:sp>
      <p:sp>
        <p:nvSpPr>
          <p:cNvPr id="9224" name="Rectangle 149"/>
          <p:cNvSpPr>
            <a:spLocks noChangeArrowheads="1"/>
          </p:cNvSpPr>
          <p:nvPr/>
        </p:nvSpPr>
        <p:spPr bwMode="auto">
          <a:xfrm>
            <a:off x="5817529" y="3845392"/>
            <a:ext cx="4373980" cy="8186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50938" indent="-4683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87500" indent="-3222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127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27288" indent="-2984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8844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416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988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560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544">
                <a:solidFill>
                  <a:schemeClr val="tx2"/>
                </a:solidFill>
              </a:rPr>
              <a:t>Misaligned business architecture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323">
                <a:solidFill>
                  <a:schemeClr val="tx2"/>
                </a:solidFill>
              </a:rPr>
              <a:t>Lacks alignment of strategy to actions and results in poor adoption, productivity and retention</a:t>
            </a:r>
          </a:p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endParaRPr lang="en-US" altLang="cs-CZ" sz="1103"/>
          </a:p>
        </p:txBody>
      </p:sp>
      <p:grpSp>
        <p:nvGrpSpPr>
          <p:cNvPr id="9225" name="Group 167"/>
          <p:cNvGrpSpPr>
            <a:grpSpLocks/>
          </p:cNvGrpSpPr>
          <p:nvPr/>
        </p:nvGrpSpPr>
        <p:grpSpPr bwMode="auto">
          <a:xfrm>
            <a:off x="6151835" y="1862311"/>
            <a:ext cx="3290549" cy="1526255"/>
            <a:chOff x="3380" y="1216"/>
            <a:chExt cx="1880" cy="872"/>
          </a:xfrm>
        </p:grpSpPr>
        <p:grpSp>
          <p:nvGrpSpPr>
            <p:cNvPr id="9230" name="Group 30"/>
            <p:cNvGrpSpPr>
              <a:grpSpLocks/>
            </p:cNvGrpSpPr>
            <p:nvPr/>
          </p:nvGrpSpPr>
          <p:grpSpPr bwMode="auto">
            <a:xfrm>
              <a:off x="3380" y="1216"/>
              <a:ext cx="800" cy="848"/>
              <a:chOff x="3948" y="704"/>
              <a:chExt cx="1120" cy="1184"/>
            </a:xfrm>
          </p:grpSpPr>
          <p:grpSp>
            <p:nvGrpSpPr>
              <p:cNvPr id="9248" name="Group 13"/>
              <p:cNvGrpSpPr>
                <a:grpSpLocks/>
              </p:cNvGrpSpPr>
              <p:nvPr/>
            </p:nvGrpSpPr>
            <p:grpSpPr bwMode="auto">
              <a:xfrm>
                <a:off x="3960" y="704"/>
                <a:ext cx="1064" cy="352"/>
                <a:chOff x="3504" y="832"/>
                <a:chExt cx="1064" cy="352"/>
              </a:xfrm>
            </p:grpSpPr>
            <p:pic>
              <p:nvPicPr>
                <p:cNvPr id="9261" name="Picture 10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62" name="Picture 11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63" name="Picture 12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249" name="Group 14"/>
              <p:cNvGrpSpPr>
                <a:grpSpLocks/>
              </p:cNvGrpSpPr>
              <p:nvPr/>
            </p:nvGrpSpPr>
            <p:grpSpPr bwMode="auto">
              <a:xfrm rot="5400000">
                <a:off x="3592" y="1096"/>
                <a:ext cx="1064" cy="352"/>
                <a:chOff x="3504" y="832"/>
                <a:chExt cx="1064" cy="352"/>
              </a:xfrm>
            </p:grpSpPr>
            <p:pic>
              <p:nvPicPr>
                <p:cNvPr id="9258" name="Picture 15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59" name="Picture 16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60" name="Picture 17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250" name="Group 22"/>
              <p:cNvGrpSpPr>
                <a:grpSpLocks/>
              </p:cNvGrpSpPr>
              <p:nvPr/>
            </p:nvGrpSpPr>
            <p:grpSpPr bwMode="auto">
              <a:xfrm rot="-5400000">
                <a:off x="4360" y="1144"/>
                <a:ext cx="1064" cy="352"/>
                <a:chOff x="3504" y="832"/>
                <a:chExt cx="1064" cy="352"/>
              </a:xfrm>
            </p:grpSpPr>
            <p:pic>
              <p:nvPicPr>
                <p:cNvPr id="9255" name="Picture 23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56" name="Picture 24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57" name="Picture 25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251" name="Group 26"/>
              <p:cNvGrpSpPr>
                <a:grpSpLocks/>
              </p:cNvGrpSpPr>
              <p:nvPr/>
            </p:nvGrpSpPr>
            <p:grpSpPr bwMode="auto">
              <a:xfrm rot="10800000">
                <a:off x="3976" y="1536"/>
                <a:ext cx="1064" cy="352"/>
                <a:chOff x="3504" y="832"/>
                <a:chExt cx="1064" cy="352"/>
              </a:xfrm>
            </p:grpSpPr>
            <p:pic>
              <p:nvPicPr>
                <p:cNvPr id="9252" name="Picture 27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53" name="Picture 28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54" name="Picture 29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  <p:grpSp>
          <p:nvGrpSpPr>
            <p:cNvPr id="9231" name="Group 150"/>
            <p:cNvGrpSpPr>
              <a:grpSpLocks/>
            </p:cNvGrpSpPr>
            <p:nvPr/>
          </p:nvGrpSpPr>
          <p:grpSpPr bwMode="auto">
            <a:xfrm>
              <a:off x="4460" y="1240"/>
              <a:ext cx="800" cy="848"/>
              <a:chOff x="3948" y="704"/>
              <a:chExt cx="1120" cy="1184"/>
            </a:xfrm>
          </p:grpSpPr>
          <p:grpSp>
            <p:nvGrpSpPr>
              <p:cNvPr id="9232" name="Group 151"/>
              <p:cNvGrpSpPr>
                <a:grpSpLocks/>
              </p:cNvGrpSpPr>
              <p:nvPr/>
            </p:nvGrpSpPr>
            <p:grpSpPr bwMode="auto">
              <a:xfrm>
                <a:off x="3960" y="704"/>
                <a:ext cx="1064" cy="352"/>
                <a:chOff x="3504" y="832"/>
                <a:chExt cx="1064" cy="352"/>
              </a:xfrm>
            </p:grpSpPr>
            <p:pic>
              <p:nvPicPr>
                <p:cNvPr id="9245" name="Picture 152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46" name="Picture 153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47" name="Picture 154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233" name="Group 155"/>
              <p:cNvGrpSpPr>
                <a:grpSpLocks/>
              </p:cNvGrpSpPr>
              <p:nvPr/>
            </p:nvGrpSpPr>
            <p:grpSpPr bwMode="auto">
              <a:xfrm rot="5400000">
                <a:off x="3592" y="1096"/>
                <a:ext cx="1064" cy="352"/>
                <a:chOff x="3504" y="832"/>
                <a:chExt cx="1064" cy="352"/>
              </a:xfrm>
            </p:grpSpPr>
            <p:pic>
              <p:nvPicPr>
                <p:cNvPr id="9242" name="Picture 156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43" name="Picture 157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44" name="Picture 158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234" name="Group 159"/>
              <p:cNvGrpSpPr>
                <a:grpSpLocks/>
              </p:cNvGrpSpPr>
              <p:nvPr/>
            </p:nvGrpSpPr>
            <p:grpSpPr bwMode="auto">
              <a:xfrm rot="-5400000">
                <a:off x="4360" y="1144"/>
                <a:ext cx="1064" cy="352"/>
                <a:chOff x="3504" y="832"/>
                <a:chExt cx="1064" cy="352"/>
              </a:xfrm>
            </p:grpSpPr>
            <p:pic>
              <p:nvPicPr>
                <p:cNvPr id="9239" name="Picture 160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40" name="Picture 161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41" name="Picture 162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  <p:grpSp>
            <p:nvGrpSpPr>
              <p:cNvPr id="9235" name="Group 163"/>
              <p:cNvGrpSpPr>
                <a:grpSpLocks/>
              </p:cNvGrpSpPr>
              <p:nvPr/>
            </p:nvGrpSpPr>
            <p:grpSpPr bwMode="auto">
              <a:xfrm rot="10800000">
                <a:off x="3976" y="1536"/>
                <a:ext cx="1064" cy="352"/>
                <a:chOff x="3504" y="832"/>
                <a:chExt cx="1064" cy="352"/>
              </a:xfrm>
            </p:grpSpPr>
            <p:pic>
              <p:nvPicPr>
                <p:cNvPr id="9236" name="Picture 164"/>
                <p:cNvPicPr>
                  <a:picLocks noChangeAspect="1" noChangeArrowheads="1"/>
                </p:cNvPicPr>
                <p:nvPr/>
              </p:nvPicPr>
              <p:blipFill>
                <a:blip r:embed="rId5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504" y="864"/>
                  <a:ext cx="313" cy="3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37" name="Picture 165"/>
                <p:cNvPicPr>
                  <a:picLocks noChangeAspect="1" noChangeArrowheads="1"/>
                </p:cNvPicPr>
                <p:nvPr/>
              </p:nvPicPr>
              <p:blipFill>
                <a:blip r:embed="rId6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888" y="832"/>
                  <a:ext cx="352" cy="35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pic>
              <p:nvPicPr>
                <p:cNvPr id="9238" name="Picture 166"/>
                <p:cNvPicPr>
                  <a:picLocks noChangeAspect="1" noChangeArrowheads="1"/>
                </p:cNvPicPr>
                <p:nvPr/>
              </p:nvPicPr>
              <p:blipFill>
                <a:blip r:embed="rId7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4327" y="879"/>
                  <a:ext cx="241" cy="305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</p:grpSp>
        </p:grpSp>
      </p:grpSp>
      <p:grpSp>
        <p:nvGrpSpPr>
          <p:cNvPr id="9226" name="Group 205"/>
          <p:cNvGrpSpPr>
            <a:grpSpLocks/>
          </p:cNvGrpSpPr>
          <p:nvPr/>
        </p:nvGrpSpPr>
        <p:grpSpPr bwMode="auto">
          <a:xfrm>
            <a:off x="6186840" y="4536757"/>
            <a:ext cx="3276547" cy="2058344"/>
            <a:chOff x="3416" y="2584"/>
            <a:chExt cx="1872" cy="1176"/>
          </a:xfrm>
        </p:grpSpPr>
        <p:pic>
          <p:nvPicPr>
            <p:cNvPr id="9227" name="Picture 202"/>
            <p:cNvPicPr>
              <a:picLocks noChangeAspect="1" noChangeArrowheads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37" y="2634"/>
              <a:ext cx="1645" cy="106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9228" name="Line 203"/>
            <p:cNvSpPr>
              <a:spLocks noChangeShapeType="1"/>
            </p:cNvSpPr>
            <p:nvPr/>
          </p:nvSpPr>
          <p:spPr bwMode="auto">
            <a:xfrm flipV="1">
              <a:off x="3416" y="2584"/>
              <a:ext cx="1872" cy="1168"/>
            </a:xfrm>
            <a:prstGeom prst="line">
              <a:avLst/>
            </a:prstGeom>
            <a:noFill/>
            <a:ln w="5715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9229" name="Line 204"/>
            <p:cNvSpPr>
              <a:spLocks noChangeShapeType="1"/>
            </p:cNvSpPr>
            <p:nvPr/>
          </p:nvSpPr>
          <p:spPr bwMode="auto">
            <a:xfrm>
              <a:off x="3448" y="2608"/>
              <a:ext cx="1832" cy="1152"/>
            </a:xfrm>
            <a:prstGeom prst="line">
              <a:avLst/>
            </a:prstGeom>
            <a:noFill/>
            <a:ln w="57150">
              <a:solidFill>
                <a:srgbClr val="FF6600"/>
              </a:solidFill>
              <a:round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</p:spTree>
    <p:extLst>
      <p:ext uri="{BB962C8B-B14F-4D97-AF65-F5344CB8AC3E}">
        <p14:creationId xmlns:p14="http://schemas.microsoft.com/office/powerpoint/2010/main" val="2479195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mtClean="0"/>
              <a:t>Customer Solutions</a:t>
            </a:r>
          </a:p>
        </p:txBody>
      </p:sp>
      <p:pic>
        <p:nvPicPr>
          <p:cNvPr id="10243" name="Picture 3" descr="Metallic edge Sky Blue Rectangles Wide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17" y="1207702"/>
            <a:ext cx="4046676" cy="1690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4" name="Text Box 4"/>
          <p:cNvSpPr txBox="1">
            <a:spLocks noChangeArrowheads="1"/>
          </p:cNvSpPr>
          <p:nvPr/>
        </p:nvSpPr>
        <p:spPr bwMode="auto">
          <a:xfrm>
            <a:off x="948216" y="1573514"/>
            <a:ext cx="343582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rgbClr val="274E13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 b="0">
                <a:solidFill>
                  <a:schemeClr val="bg1"/>
                </a:solidFill>
              </a:rPr>
              <a:t>Managed</a:t>
            </a:r>
          </a:p>
          <a:p>
            <a:pPr eaLnBrk="1" hangingPunct="1"/>
            <a:r>
              <a:rPr lang="en-US" altLang="cs-CZ" b="0">
                <a:solidFill>
                  <a:schemeClr val="bg1"/>
                </a:solidFill>
              </a:rPr>
              <a:t>Few in number</a:t>
            </a:r>
          </a:p>
          <a:p>
            <a:pPr eaLnBrk="1" hangingPunct="1"/>
            <a:r>
              <a:rPr lang="en-US" altLang="cs-CZ" b="0">
                <a:solidFill>
                  <a:schemeClr val="bg1"/>
                </a:solidFill>
              </a:rPr>
              <a:t>Easy to understand</a:t>
            </a:r>
          </a:p>
        </p:txBody>
      </p:sp>
      <p:pic>
        <p:nvPicPr>
          <p:cNvPr id="10245" name="Picture 5" descr="Metallic edge Butterscotch Rectangles Wid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6174" y="4801052"/>
            <a:ext cx="4046676" cy="1664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6" name="Text Box 6"/>
          <p:cNvSpPr txBox="1">
            <a:spLocks noChangeArrowheads="1"/>
          </p:cNvSpPr>
          <p:nvPr/>
        </p:nvSpPr>
        <p:spPr bwMode="auto">
          <a:xfrm>
            <a:off x="1004225" y="5130107"/>
            <a:ext cx="3437574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rgbClr val="274E13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 b="0">
                <a:solidFill>
                  <a:schemeClr val="bg1"/>
                </a:solidFill>
              </a:rPr>
              <a:t>Relevant</a:t>
            </a:r>
            <a:r>
              <a:rPr lang="en-US" altLang="cs-CZ">
                <a:solidFill>
                  <a:schemeClr val="bg1"/>
                </a:solidFill>
              </a:rPr>
              <a:t> </a:t>
            </a:r>
          </a:p>
          <a:p>
            <a:pPr eaLnBrk="1" hangingPunct="1"/>
            <a:r>
              <a:rPr lang="en-US" altLang="cs-CZ" b="0">
                <a:solidFill>
                  <a:schemeClr val="bg1"/>
                </a:solidFill>
              </a:rPr>
              <a:t>Owned</a:t>
            </a:r>
          </a:p>
          <a:p>
            <a:pPr eaLnBrk="1" hangingPunct="1"/>
            <a:r>
              <a:rPr lang="en-US" altLang="cs-CZ" b="0">
                <a:solidFill>
                  <a:schemeClr val="bg1"/>
                </a:solidFill>
              </a:rPr>
              <a:t>Actionable</a:t>
            </a:r>
          </a:p>
        </p:txBody>
      </p:sp>
      <p:pic>
        <p:nvPicPr>
          <p:cNvPr id="10247" name="Picture 7" descr="Metallic edge Chartreuse Rectangles Wid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7949" y="1202451"/>
            <a:ext cx="4046676" cy="16645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48" name="Text Box 8"/>
          <p:cNvSpPr txBox="1">
            <a:spLocks noChangeArrowheads="1"/>
          </p:cNvSpPr>
          <p:nvPr/>
        </p:nvSpPr>
        <p:spPr bwMode="auto">
          <a:xfrm>
            <a:off x="5672255" y="1538508"/>
            <a:ext cx="3448076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rgbClr val="274E13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 b="0">
                <a:solidFill>
                  <a:schemeClr val="bg1"/>
                </a:solidFill>
              </a:rPr>
              <a:t>Standardized</a:t>
            </a:r>
          </a:p>
          <a:p>
            <a:pPr eaLnBrk="1" hangingPunct="1"/>
            <a:r>
              <a:rPr lang="en-US" altLang="cs-CZ" b="0">
                <a:solidFill>
                  <a:schemeClr val="bg1"/>
                </a:solidFill>
              </a:rPr>
              <a:t>Context-driven</a:t>
            </a:r>
          </a:p>
          <a:p>
            <a:pPr eaLnBrk="1" hangingPunct="1"/>
            <a:r>
              <a:rPr lang="en-US" altLang="cs-CZ" b="0">
                <a:solidFill>
                  <a:schemeClr val="bg1"/>
                </a:solidFill>
              </a:rPr>
              <a:t>Predictive</a:t>
            </a:r>
          </a:p>
        </p:txBody>
      </p:sp>
      <p:pic>
        <p:nvPicPr>
          <p:cNvPr id="10249" name="Picture 9" descr="Metallic edge Gold Rectangles Wide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457" y="4815055"/>
            <a:ext cx="4046676" cy="16207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250" name="Text Box 10"/>
          <p:cNvSpPr txBox="1">
            <a:spLocks noChangeArrowheads="1"/>
          </p:cNvSpPr>
          <p:nvPr/>
        </p:nvSpPr>
        <p:spPr bwMode="auto">
          <a:xfrm>
            <a:off x="5789525" y="5138858"/>
            <a:ext cx="3371063" cy="92333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accent2"/>
                    </a:gs>
                    <a:gs pos="100000">
                      <a:srgbClr val="274E13"/>
                    </a:gs>
                  </a:gsLst>
                  <a:lin ang="5400000" scaled="1"/>
                </a:gra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accent2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 b="0">
                <a:solidFill>
                  <a:schemeClr val="bg1"/>
                </a:solidFill>
              </a:rPr>
              <a:t>Aligned</a:t>
            </a:r>
          </a:p>
          <a:p>
            <a:pPr eaLnBrk="1" hangingPunct="1"/>
            <a:r>
              <a:rPr lang="en-US" altLang="cs-CZ" b="0">
                <a:solidFill>
                  <a:schemeClr val="bg1"/>
                </a:solidFill>
              </a:rPr>
              <a:t>Balanced and linked</a:t>
            </a:r>
          </a:p>
          <a:p>
            <a:pPr eaLnBrk="1" hangingPunct="1"/>
            <a:r>
              <a:rPr lang="en-US" altLang="cs-CZ" b="0">
                <a:solidFill>
                  <a:schemeClr val="bg1"/>
                </a:solidFill>
              </a:rPr>
              <a:t>Transformative</a:t>
            </a:r>
          </a:p>
        </p:txBody>
      </p:sp>
      <p:grpSp>
        <p:nvGrpSpPr>
          <p:cNvPr id="398351" name="Group 15"/>
          <p:cNvGrpSpPr>
            <a:grpSpLocks/>
          </p:cNvGrpSpPr>
          <p:nvPr/>
        </p:nvGrpSpPr>
        <p:grpSpPr bwMode="auto">
          <a:xfrm>
            <a:off x="3094075" y="2728706"/>
            <a:ext cx="3994167" cy="1923571"/>
            <a:chOff x="1593" y="1559"/>
            <a:chExt cx="2282" cy="1099"/>
          </a:xfrm>
        </p:grpSpPr>
        <p:pic>
          <p:nvPicPr>
            <p:cNvPr id="10256" name="Picture 12" descr="Metallic edge Gray Ovals  Med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593" y="1559"/>
              <a:ext cx="2282" cy="10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257" name="Picture 14" descr="MSsol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772" y="1878"/>
              <a:ext cx="1935" cy="33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398356" name="Rectangle 20"/>
          <p:cNvSpPr>
            <a:spLocks noChangeArrowheads="1"/>
          </p:cNvSpPr>
          <p:nvPr/>
        </p:nvSpPr>
        <p:spPr bwMode="auto">
          <a:xfrm>
            <a:off x="706676" y="988916"/>
            <a:ext cx="3897900" cy="28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50938" indent="-4683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87500" indent="-3222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127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27288" indent="-2984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8844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416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988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560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544">
                <a:solidFill>
                  <a:schemeClr val="tx2"/>
                </a:solidFill>
              </a:rPr>
              <a:t>Spreadmarts or</a:t>
            </a:r>
            <a:r>
              <a:rPr lang="en-US" altLang="cs-CZ" sz="1544"/>
              <a:t>…</a:t>
            </a:r>
            <a:endParaRPr lang="en-US" altLang="cs-CZ" sz="1323"/>
          </a:p>
        </p:txBody>
      </p:sp>
      <p:sp>
        <p:nvSpPr>
          <p:cNvPr id="398357" name="Rectangle 21"/>
          <p:cNvSpPr>
            <a:spLocks noChangeArrowheads="1"/>
          </p:cNvSpPr>
          <p:nvPr/>
        </p:nvSpPr>
        <p:spPr bwMode="auto">
          <a:xfrm>
            <a:off x="5439466" y="960911"/>
            <a:ext cx="4093933" cy="28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50938" indent="-4683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87500" indent="-3222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127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27288" indent="-2984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8844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416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988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560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544">
                <a:solidFill>
                  <a:schemeClr val="tx2"/>
                </a:solidFill>
              </a:rPr>
              <a:t>IT-driven scorecards or…</a:t>
            </a:r>
            <a:endParaRPr lang="en-US" altLang="cs-CZ" sz="1323"/>
          </a:p>
        </p:txBody>
      </p:sp>
      <p:sp>
        <p:nvSpPr>
          <p:cNvPr id="398416" name="Rectangle 80"/>
          <p:cNvSpPr>
            <a:spLocks noChangeArrowheads="1"/>
          </p:cNvSpPr>
          <p:nvPr/>
        </p:nvSpPr>
        <p:spPr bwMode="auto">
          <a:xfrm>
            <a:off x="776688" y="4517505"/>
            <a:ext cx="3939907" cy="28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50938" indent="-4683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87500" indent="-3222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127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27288" indent="-2984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8844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416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988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560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544">
                <a:solidFill>
                  <a:schemeClr val="tx2"/>
                </a:solidFill>
              </a:rPr>
              <a:t>Analysis paralysis or…</a:t>
            </a:r>
          </a:p>
        </p:txBody>
      </p:sp>
      <p:sp>
        <p:nvSpPr>
          <p:cNvPr id="398417" name="Rectangle 81"/>
          <p:cNvSpPr>
            <a:spLocks noChangeArrowheads="1"/>
          </p:cNvSpPr>
          <p:nvPr/>
        </p:nvSpPr>
        <p:spPr bwMode="auto">
          <a:xfrm>
            <a:off x="5397459" y="4573514"/>
            <a:ext cx="4373980" cy="282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50938" indent="-4683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587500" indent="-32226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2014538" indent="-31273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427288" indent="-2984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8844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3416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7988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4256088" indent="-29845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lnSpc>
                <a:spcPct val="80000"/>
              </a:lnSpc>
              <a:buFont typeface="Wingdings" panose="05000000000000000000" pitchFamily="2" charset="2"/>
              <a:buNone/>
            </a:pPr>
            <a:r>
              <a:rPr lang="en-US" altLang="cs-CZ" sz="1544">
                <a:solidFill>
                  <a:schemeClr val="tx2"/>
                </a:solidFill>
              </a:rPr>
              <a:t>Misaligned business architecture or…</a:t>
            </a:r>
            <a:endParaRPr lang="en-US" altLang="cs-CZ" sz="1103"/>
          </a:p>
        </p:txBody>
      </p:sp>
    </p:spTree>
    <p:extLst>
      <p:ext uri="{BB962C8B-B14F-4D97-AF65-F5344CB8AC3E}">
        <p14:creationId xmlns:p14="http://schemas.microsoft.com/office/powerpoint/2010/main" val="13260601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983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983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3983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4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4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8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98356" grpId="0"/>
      <p:bldP spid="398357" grpId="0"/>
      <p:bldP spid="398416" grpId="0"/>
      <p:bldP spid="39841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587656" y="3465579"/>
            <a:ext cx="9465580" cy="1991833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altLang="cs-CZ" sz="2205"/>
              <a:t>Comprehensive and integrated BI offering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z="2205"/>
              <a:t>Widespread delivery of intelligence through Microsoft Office </a:t>
            </a:r>
          </a:p>
          <a:p>
            <a:pPr eaLnBrk="1" hangingPunct="1">
              <a:lnSpc>
                <a:spcPct val="90000"/>
              </a:lnSpc>
            </a:pPr>
            <a:r>
              <a:rPr lang="en-US" altLang="cs-CZ" sz="2205"/>
              <a:t>Enterprise-grade and affordable</a:t>
            </a:r>
          </a:p>
        </p:txBody>
      </p:sp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z="3969"/>
              <a:t>Microsoft Business Intelligence Vision</a:t>
            </a:r>
          </a:p>
        </p:txBody>
      </p:sp>
      <p:sp>
        <p:nvSpPr>
          <p:cNvPr id="12292" name="Text Box 4"/>
          <p:cNvSpPr txBox="1">
            <a:spLocks noChangeArrowheads="1"/>
          </p:cNvSpPr>
          <p:nvPr/>
        </p:nvSpPr>
        <p:spPr bwMode="auto">
          <a:xfrm>
            <a:off x="676920" y="1435240"/>
            <a:ext cx="9495336" cy="15175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algn="ctr"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algn="ctr" eaLnBrk="0" fontAlgn="base" hangingPunct="0">
              <a:spcBef>
                <a:spcPct val="0"/>
              </a:spcBef>
              <a:spcAft>
                <a:spcPct val="0"/>
              </a:spcAft>
              <a:defRPr b="1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en-US" altLang="cs-CZ" sz="3087" b="0">
                <a:solidFill>
                  <a:srgbClr val="F8720E"/>
                </a:solidFill>
              </a:rPr>
              <a:t>Microsoft Business Intelligence is a complete offering that enables </a:t>
            </a:r>
            <a:r>
              <a:rPr lang="en-US" altLang="cs-CZ" sz="3087">
                <a:solidFill>
                  <a:srgbClr val="F8720E"/>
                </a:solidFill>
              </a:rPr>
              <a:t>all decision makers</a:t>
            </a:r>
            <a:r>
              <a:rPr lang="en-US" altLang="cs-CZ" sz="3087" b="0">
                <a:solidFill>
                  <a:srgbClr val="F8720E"/>
                </a:solidFill>
              </a:rPr>
              <a:t> </a:t>
            </a:r>
          </a:p>
          <a:p>
            <a:pPr eaLnBrk="1" hangingPunct="1"/>
            <a:r>
              <a:rPr lang="en-US" altLang="cs-CZ" sz="3087" b="0">
                <a:solidFill>
                  <a:srgbClr val="F8720E"/>
                </a:solidFill>
              </a:rPr>
              <a:t>to drive increased business performance.</a:t>
            </a:r>
          </a:p>
        </p:txBody>
      </p:sp>
    </p:spTree>
    <p:extLst>
      <p:ext uri="{BB962C8B-B14F-4D97-AF65-F5344CB8AC3E}">
        <p14:creationId xmlns:p14="http://schemas.microsoft.com/office/powerpoint/2010/main" val="2891785284"/>
      </p:ext>
    </p:extLst>
  </p:cSld>
  <p:clrMapOvr>
    <a:masterClrMapping/>
  </p:clrMapOvr>
  <p:transition>
    <p:split orient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eaLnBrk="1" hangingPunct="1"/>
            <a:r>
              <a:rPr lang="en-US" altLang="cs-CZ" sz="3969"/>
              <a:t>What Customers Expect From CPM</a:t>
            </a:r>
          </a:p>
        </p:txBody>
      </p:sp>
      <p:pic>
        <p:nvPicPr>
          <p:cNvPr id="14339" name="Picture 3" descr="Tablet PC Shari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35" t="6618" b="8824"/>
          <a:stretch>
            <a:fillRect/>
          </a:stretch>
        </p:blipFill>
        <p:spPr bwMode="auto">
          <a:xfrm>
            <a:off x="682172" y="1102684"/>
            <a:ext cx="2032089" cy="15980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44" name="Rectangle 4">
            <a:extLst>
              <a:ext uri="{FF2B5EF4-FFF2-40B4-BE49-F238E27FC236}">
                <a16:creationId xmlns:a16="http://schemas.microsoft.com/office/drawing/2014/main" id="{EAEDD84C-BFD1-47CC-AF10-D49F82F6D11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680" y="3829640"/>
            <a:ext cx="6267796" cy="2005835"/>
          </a:xfrm>
          <a:prstGeom prst="rect">
            <a:avLst/>
          </a:prstGeom>
          <a:gradFill rotWithShape="0">
            <a:gsLst>
              <a:gs pos="0">
                <a:schemeClr val="bg1">
                  <a:alpha val="89999"/>
                </a:schemeClr>
              </a:gs>
              <a:gs pos="100000">
                <a:schemeClr val="bg1">
                  <a:gamma/>
                  <a:shade val="54118"/>
                  <a:invGamma/>
                  <a:alpha val="0"/>
                </a:schemeClr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/>
          </a:p>
        </p:txBody>
      </p:sp>
      <p:pic>
        <p:nvPicPr>
          <p:cNvPr id="14341" name="Picture 5" descr="man using lapto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869" t="2817" b="7042"/>
          <a:stretch>
            <a:fillRect/>
          </a:stretch>
        </p:blipFill>
        <p:spPr bwMode="auto">
          <a:xfrm>
            <a:off x="739931" y="3136523"/>
            <a:ext cx="1956827" cy="161727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17446" name="Rectangle 6">
            <a:extLst>
              <a:ext uri="{FF2B5EF4-FFF2-40B4-BE49-F238E27FC236}">
                <a16:creationId xmlns:a16="http://schemas.microsoft.com/office/drawing/2014/main" id="{57D93FBD-B1D7-4B00-A1FA-E4C74A86B75F}"/>
              </a:ext>
            </a:extLst>
          </p:cNvPr>
          <p:cNvSpPr>
            <a:spLocks noChangeArrowheads="1"/>
          </p:cNvSpPr>
          <p:nvPr/>
        </p:nvSpPr>
        <p:spPr bwMode="auto">
          <a:xfrm>
            <a:off x="727679" y="3145275"/>
            <a:ext cx="1034422" cy="644108"/>
          </a:xfrm>
          <a:prstGeom prst="rect">
            <a:avLst/>
          </a:prstGeom>
          <a:gradFill rotWithShape="1">
            <a:gsLst>
              <a:gs pos="0">
                <a:schemeClr val="tx1"/>
              </a:gs>
              <a:gs pos="100000">
                <a:schemeClr val="tx1">
                  <a:gamma/>
                  <a:tint val="54118"/>
                  <a:invGamma/>
                  <a:alpha val="0"/>
                </a:schemeClr>
              </a:gs>
            </a:gsLst>
            <a:path path="rect">
              <a:fillToRect r="100000" b="100000"/>
            </a:path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w="12700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 eaLnBrk="1" hangingPunct="1">
              <a:defRPr/>
            </a:pPr>
            <a:endParaRPr lang="cs-CZ"/>
          </a:p>
        </p:txBody>
      </p:sp>
      <p:sp>
        <p:nvSpPr>
          <p:cNvPr id="14343" name="Text Box 7"/>
          <p:cNvSpPr txBox="1">
            <a:spLocks noChangeArrowheads="1"/>
          </p:cNvSpPr>
          <p:nvPr/>
        </p:nvSpPr>
        <p:spPr bwMode="auto">
          <a:xfrm>
            <a:off x="3141332" y="3183783"/>
            <a:ext cx="6728123" cy="13446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4488" indent="-34448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8788" indent="-4635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3513" indent="-40798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14513" indent="-3794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43125" indent="-3270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03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575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147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719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Tx/>
              <a:buFont typeface="Wingdings" panose="05000000000000000000" pitchFamily="2" charset="2"/>
              <a:buNone/>
            </a:pPr>
            <a:r>
              <a:rPr lang="en-US" altLang="cs-CZ" sz="1985">
                <a:cs typeface="Arial" panose="020B0604020202020204" pitchFamily="34" charset="0"/>
              </a:rPr>
              <a:t>Business Analysts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Tx/>
            </a:pPr>
            <a:r>
              <a:rPr lang="en-US" altLang="cs-CZ" sz="1764">
                <a:cs typeface="Arial" panose="020B0604020202020204" pitchFamily="34" charset="0"/>
              </a:rPr>
              <a:t>A system of record for business definitions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Tx/>
            </a:pPr>
            <a:r>
              <a:rPr lang="en-US" altLang="cs-CZ" sz="1764">
                <a:cs typeface="Arial" panose="020B0604020202020204" pitchFamily="34" charset="0"/>
              </a:rPr>
              <a:t>Empowering KPI and scorecard designer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Tx/>
            </a:pPr>
            <a:r>
              <a:rPr lang="en-US" altLang="cs-CZ" sz="1764">
                <a:cs typeface="Arial" panose="020B0604020202020204" pitchFamily="34" charset="0"/>
              </a:rPr>
              <a:t>Auditing, versioning, and reversion capabilities</a:t>
            </a:r>
          </a:p>
        </p:txBody>
      </p:sp>
      <p:sp>
        <p:nvSpPr>
          <p:cNvPr id="14344" name="Text Box 8"/>
          <p:cNvSpPr txBox="1">
            <a:spLocks noChangeArrowheads="1"/>
          </p:cNvSpPr>
          <p:nvPr/>
        </p:nvSpPr>
        <p:spPr bwMode="auto">
          <a:xfrm>
            <a:off x="3104576" y="1081681"/>
            <a:ext cx="6728123" cy="16704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4488" indent="-34448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8788" indent="-4635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3513" indent="-40798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14513" indent="-3794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43125" indent="-3270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03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575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147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719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Tx/>
              <a:buFont typeface="Wingdings" panose="05000000000000000000" pitchFamily="2" charset="2"/>
              <a:buNone/>
            </a:pPr>
            <a:r>
              <a:rPr lang="en-US" altLang="cs-CZ" sz="1985">
                <a:cs typeface="Arial" panose="020B0604020202020204" pitchFamily="34" charset="0"/>
              </a:rPr>
              <a:t>Business Decision Makers (from C-Level on down)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Tx/>
            </a:pPr>
            <a:r>
              <a:rPr lang="en-US" altLang="cs-CZ" sz="1764">
                <a:cs typeface="Arial" panose="020B0604020202020204" pitchFamily="34" charset="0"/>
              </a:rPr>
              <a:t>Access to multiple data sources for exception reporting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Tx/>
            </a:pPr>
            <a:r>
              <a:rPr lang="en-US" altLang="cs-CZ" sz="1764">
                <a:cs typeface="Arial" panose="020B0604020202020204" pitchFamily="34" charset="0"/>
              </a:rPr>
              <a:t>Deep analysis in context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Tx/>
            </a:pPr>
            <a:r>
              <a:rPr lang="en-US" altLang="cs-CZ" sz="1764">
                <a:cs typeface="Arial" panose="020B0604020202020204" pitchFamily="34" charset="0"/>
              </a:rPr>
              <a:t>Integrated collaboration environment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Tx/>
            </a:pPr>
            <a:r>
              <a:rPr lang="en-US" altLang="cs-CZ" sz="1764">
                <a:cs typeface="Arial" panose="020B0604020202020204" pitchFamily="34" charset="0"/>
              </a:rPr>
              <a:t>Alerting on changes in data</a:t>
            </a:r>
            <a:endParaRPr lang="en-US" altLang="cs-CZ" sz="3087">
              <a:cs typeface="Arial" panose="020B0604020202020204" pitchFamily="34" charset="0"/>
            </a:endParaRPr>
          </a:p>
        </p:txBody>
      </p:sp>
      <p:pic>
        <p:nvPicPr>
          <p:cNvPr id="14345" name="Picture 9" descr="WSS IT Man Eric datacenter servers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41" t="4288" b="33441"/>
          <a:stretch>
            <a:fillRect/>
          </a:stretch>
        </p:blipFill>
        <p:spPr bwMode="auto">
          <a:xfrm>
            <a:off x="692674" y="5023338"/>
            <a:ext cx="1935823" cy="15210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46" name="Text Box 10"/>
          <p:cNvSpPr txBox="1">
            <a:spLocks noChangeArrowheads="1"/>
          </p:cNvSpPr>
          <p:nvPr/>
        </p:nvSpPr>
        <p:spPr bwMode="auto">
          <a:xfrm>
            <a:off x="3193841" y="5105603"/>
            <a:ext cx="6728123" cy="126323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marL="344488" indent="-34448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58788" indent="-463550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433513" indent="-407988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814513" indent="-379413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143125" indent="-327025">
              <a:spcBef>
                <a:spcPct val="20000"/>
              </a:spcBef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6003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30575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5147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971925" indent="-327025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75000"/>
              <a:buFont typeface="Wingdings" panose="05000000000000000000" pitchFamily="2" charset="2"/>
              <a:buChar char="u"/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Tx/>
              <a:buFont typeface="Wingdings" panose="05000000000000000000" pitchFamily="2" charset="2"/>
              <a:buNone/>
            </a:pPr>
            <a:r>
              <a:rPr lang="en-US" altLang="cs-CZ" sz="1985"/>
              <a:t>IT Administrators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Tx/>
            </a:pPr>
            <a:r>
              <a:rPr lang="en-US" altLang="cs-CZ" sz="1764">
                <a:cs typeface="Arial" panose="020B0604020202020204" pitchFamily="34" charset="0"/>
              </a:rPr>
              <a:t>Centrally managed, scalable BI platform</a:t>
            </a:r>
          </a:p>
          <a:p>
            <a:pPr eaLnBrk="1" hangingPunct="1">
              <a:lnSpc>
                <a:spcPct val="90000"/>
              </a:lnSpc>
              <a:spcBef>
                <a:spcPct val="30000"/>
              </a:spcBef>
              <a:buClr>
                <a:srgbClr val="FF3300"/>
              </a:buClr>
              <a:buSzTx/>
            </a:pPr>
            <a:r>
              <a:rPr lang="en-US" altLang="cs-CZ" sz="1764">
                <a:cs typeface="Arial" panose="020B0604020202020204" pitchFamily="34" charset="0"/>
              </a:rPr>
              <a:t>Better partnership with business users in scorecard and </a:t>
            </a:r>
            <a:br>
              <a:rPr lang="en-US" altLang="cs-CZ" sz="1764">
                <a:cs typeface="Arial" panose="020B0604020202020204" pitchFamily="34" charset="0"/>
              </a:rPr>
            </a:br>
            <a:r>
              <a:rPr lang="en-US" altLang="cs-CZ" sz="1764">
                <a:cs typeface="Arial" panose="020B0604020202020204" pitchFamily="34" charset="0"/>
              </a:rPr>
              <a:t>KPI authoring</a:t>
            </a:r>
          </a:p>
        </p:txBody>
      </p:sp>
      <p:grpSp>
        <p:nvGrpSpPr>
          <p:cNvPr id="14347" name="Group 11"/>
          <p:cNvGrpSpPr>
            <a:grpSpLocks/>
          </p:cNvGrpSpPr>
          <p:nvPr/>
        </p:nvGrpSpPr>
        <p:grpSpPr bwMode="auto">
          <a:xfrm>
            <a:off x="2770270" y="1419487"/>
            <a:ext cx="7561263" cy="47257"/>
            <a:chOff x="384" y="1322"/>
            <a:chExt cx="1072" cy="90"/>
          </a:xfrm>
        </p:grpSpPr>
        <p:pic>
          <p:nvPicPr>
            <p:cNvPr id="14351" name="Picture 12" descr="Light_bar"/>
            <p:cNvPicPr>
              <a:picLocks noChangeAspect="1" noChangeArrowheads="1"/>
            </p:cNvPicPr>
            <p:nvPr/>
          </p:nvPicPr>
          <p:blipFill>
            <a:blip r:embed="rId6">
              <a:lum brigh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322"/>
              <a:ext cx="1072" cy="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2" name="Picture 13" descr="Light_bar"/>
            <p:cNvPicPr>
              <a:picLocks noChangeAspect="1" noChangeArrowheads="1"/>
            </p:cNvPicPr>
            <p:nvPr/>
          </p:nvPicPr>
          <p:blipFill>
            <a:blip r:embed="rId6">
              <a:lum brigh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384" y="1365"/>
              <a:ext cx="1072" cy="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grpSp>
        <p:nvGrpSpPr>
          <p:cNvPr id="14348" name="Group 14"/>
          <p:cNvGrpSpPr>
            <a:grpSpLocks/>
          </p:cNvGrpSpPr>
          <p:nvPr/>
        </p:nvGrpSpPr>
        <p:grpSpPr bwMode="auto">
          <a:xfrm>
            <a:off x="2770270" y="5795218"/>
            <a:ext cx="7561263" cy="47257"/>
            <a:chOff x="384" y="1322"/>
            <a:chExt cx="1072" cy="90"/>
          </a:xfrm>
        </p:grpSpPr>
        <p:pic>
          <p:nvPicPr>
            <p:cNvPr id="14349" name="Picture 15" descr="Light_bar"/>
            <p:cNvPicPr>
              <a:picLocks noChangeAspect="1" noChangeArrowheads="1"/>
            </p:cNvPicPr>
            <p:nvPr/>
          </p:nvPicPr>
          <p:blipFill>
            <a:blip r:embed="rId6">
              <a:lum brigh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4" y="1322"/>
              <a:ext cx="1072" cy="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350" name="Picture 16" descr="Light_bar"/>
            <p:cNvPicPr>
              <a:picLocks noChangeAspect="1" noChangeArrowheads="1"/>
            </p:cNvPicPr>
            <p:nvPr/>
          </p:nvPicPr>
          <p:blipFill>
            <a:blip r:embed="rId6">
              <a:lum bright="42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flipV="1">
              <a:off x="384" y="1365"/>
              <a:ext cx="1072" cy="4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9152807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Line 2"/>
          <p:cNvSpPr>
            <a:spLocks noChangeShapeType="1"/>
          </p:cNvSpPr>
          <p:nvPr/>
        </p:nvSpPr>
        <p:spPr bwMode="auto">
          <a:xfrm>
            <a:off x="5000142" y="8464414"/>
            <a:ext cx="504084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grpSp>
        <p:nvGrpSpPr>
          <p:cNvPr id="388099" name="Group 3"/>
          <p:cNvGrpSpPr>
            <a:grpSpLocks/>
          </p:cNvGrpSpPr>
          <p:nvPr/>
        </p:nvGrpSpPr>
        <p:grpSpPr bwMode="auto">
          <a:xfrm>
            <a:off x="2112160" y="1526255"/>
            <a:ext cx="7342477" cy="1914820"/>
            <a:chOff x="1188" y="1746"/>
            <a:chExt cx="4195" cy="1094"/>
          </a:xfrm>
        </p:grpSpPr>
        <p:pic>
          <p:nvPicPr>
            <p:cNvPr id="16414" name="Picture 4" descr="3-01450_SLide-6_Box-B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88" y="1746"/>
              <a:ext cx="4195" cy="10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15" name="Rectangle 5"/>
            <p:cNvSpPr>
              <a:spLocks noChangeArrowheads="1"/>
            </p:cNvSpPr>
            <p:nvPr/>
          </p:nvSpPr>
          <p:spPr bwMode="auto">
            <a:xfrm>
              <a:off x="2640" y="1850"/>
              <a:ext cx="1380" cy="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n-US" altLang="cs-CZ" sz="1764">
                  <a:solidFill>
                    <a:schemeClr val="bg1"/>
                  </a:solidFill>
                  <a:cs typeface="Arial" panose="020B0604020202020204" pitchFamily="34" charset="0"/>
                </a:rPr>
                <a:t>Portal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en-US" altLang="cs-CZ" sz="1764">
                  <a:solidFill>
                    <a:schemeClr val="bg1"/>
                  </a:solidFill>
                  <a:cs typeface="Arial" panose="020B0604020202020204" pitchFamily="34" charset="0"/>
                </a:rPr>
                <a:t>(SharePoint)</a:t>
              </a:r>
            </a:p>
          </p:txBody>
        </p:sp>
      </p:grpSp>
      <p:sp>
        <p:nvSpPr>
          <p:cNvPr id="388103" name="Text Box 7">
            <a:extLst>
              <a:ext uri="{FF2B5EF4-FFF2-40B4-BE49-F238E27FC236}">
                <a16:creationId xmlns:a16="http://schemas.microsoft.com/office/drawing/2014/main" id="{8473DE7A-B364-42BB-A308-D4F411B9FA6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00258" y="5732208"/>
            <a:ext cx="1451038" cy="32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cs-CZ" sz="1544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End user tools</a:t>
            </a:r>
          </a:p>
        </p:txBody>
      </p:sp>
      <p:sp>
        <p:nvSpPr>
          <p:cNvPr id="388104" name="Text Box 8">
            <a:extLst>
              <a:ext uri="{FF2B5EF4-FFF2-40B4-BE49-F238E27FC236}">
                <a16:creationId xmlns:a16="http://schemas.microsoft.com/office/drawing/2014/main" id="{8EE07C4E-4503-43EC-81A7-682629FB0BC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76689" y="5728707"/>
            <a:ext cx="2836033" cy="3299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eaLnBrk="1" hangingPunct="1">
              <a:defRPr/>
            </a:pPr>
            <a:r>
              <a:rPr lang="en-US" altLang="cs-CZ" sz="1544">
                <a:effectLst>
                  <a:outerShdw blurRad="38100" dist="38100" dir="2700000" algn="tl">
                    <a:srgbClr val="C0C0C0"/>
                  </a:outerShdw>
                </a:effectLst>
                <a:cs typeface="Arial" panose="020B0604020202020204" pitchFamily="34" charset="0"/>
              </a:rPr>
              <a:t>Business Intelligence Platform</a:t>
            </a:r>
          </a:p>
        </p:txBody>
      </p:sp>
      <p:pic>
        <p:nvPicPr>
          <p:cNvPr id="16390" name="Picture 9" descr="3-01450_SLide-6_Box-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72605" y="5663946"/>
            <a:ext cx="493582" cy="493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391" name="Picture 10" descr="3-01450_SLide-6_Box-F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78205" y="5667447"/>
            <a:ext cx="493582" cy="4935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388107" name="Group 11"/>
          <p:cNvGrpSpPr>
            <a:grpSpLocks/>
          </p:cNvGrpSpPr>
          <p:nvPr/>
        </p:nvGrpSpPr>
        <p:grpSpPr bwMode="auto">
          <a:xfrm>
            <a:off x="2133164" y="4480748"/>
            <a:ext cx="7342477" cy="1272463"/>
            <a:chOff x="1200" y="3186"/>
            <a:chExt cx="4195" cy="727"/>
          </a:xfrm>
        </p:grpSpPr>
        <p:pic>
          <p:nvPicPr>
            <p:cNvPr id="16412" name="Picture 12" descr="3-01450_SLide-6_Box-E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200" y="3186"/>
              <a:ext cx="4195" cy="72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13" name="Rectangle 13"/>
            <p:cNvSpPr>
              <a:spLocks noChangeArrowheads="1"/>
            </p:cNvSpPr>
            <p:nvPr/>
          </p:nvSpPr>
          <p:spPr bwMode="auto">
            <a:xfrm>
              <a:off x="2568" y="3443"/>
              <a:ext cx="152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n-US" altLang="cs-CZ" sz="1764">
                  <a:solidFill>
                    <a:schemeClr val="bg1"/>
                  </a:solidFill>
                  <a:cs typeface="Arial" panose="020B0604020202020204" pitchFamily="34" charset="0"/>
                </a:rPr>
                <a:t>Data Warehouse</a:t>
              </a:r>
            </a:p>
          </p:txBody>
        </p:sp>
      </p:grpSp>
      <p:grpSp>
        <p:nvGrpSpPr>
          <p:cNvPr id="388110" name="Group 14"/>
          <p:cNvGrpSpPr>
            <a:grpSpLocks/>
          </p:cNvGrpSpPr>
          <p:nvPr/>
        </p:nvGrpSpPr>
        <p:grpSpPr bwMode="auto">
          <a:xfrm>
            <a:off x="2122662" y="3556594"/>
            <a:ext cx="2723455" cy="1263711"/>
            <a:chOff x="1194" y="2658"/>
            <a:chExt cx="1556" cy="722"/>
          </a:xfrm>
        </p:grpSpPr>
        <p:pic>
          <p:nvPicPr>
            <p:cNvPr id="16410" name="Picture 15" descr="3-01450_SLide-6_Box-D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94" y="2658"/>
              <a:ext cx="1556" cy="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11" name="Rectangle 16"/>
            <p:cNvSpPr>
              <a:spLocks noChangeArrowheads="1"/>
            </p:cNvSpPr>
            <p:nvPr/>
          </p:nvSpPr>
          <p:spPr bwMode="auto">
            <a:xfrm>
              <a:off x="1620" y="2915"/>
              <a:ext cx="768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n-US" altLang="cs-CZ" sz="1764">
                  <a:solidFill>
                    <a:schemeClr val="bg1"/>
                  </a:solidFill>
                  <a:cs typeface="Arial" panose="020B0604020202020204" pitchFamily="34" charset="0"/>
                </a:rPr>
                <a:t>Integrate</a:t>
              </a:r>
            </a:p>
          </p:txBody>
        </p:sp>
      </p:grpSp>
      <p:grpSp>
        <p:nvGrpSpPr>
          <p:cNvPr id="388113" name="Group 17"/>
          <p:cNvGrpSpPr>
            <a:grpSpLocks/>
          </p:cNvGrpSpPr>
          <p:nvPr/>
        </p:nvGrpSpPr>
        <p:grpSpPr bwMode="auto">
          <a:xfrm>
            <a:off x="4517062" y="3556594"/>
            <a:ext cx="2691949" cy="1263711"/>
            <a:chOff x="2562" y="2658"/>
            <a:chExt cx="1538" cy="722"/>
          </a:xfrm>
        </p:grpSpPr>
        <p:pic>
          <p:nvPicPr>
            <p:cNvPr id="16408" name="Picture 18" descr="3-01450_SLide-6_Box-D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62" y="2658"/>
              <a:ext cx="1538" cy="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09" name="Rectangle 19"/>
            <p:cNvSpPr>
              <a:spLocks noChangeArrowheads="1"/>
            </p:cNvSpPr>
            <p:nvPr/>
          </p:nvSpPr>
          <p:spPr bwMode="auto">
            <a:xfrm>
              <a:off x="2904" y="2915"/>
              <a:ext cx="852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n-US" altLang="cs-CZ" sz="1764">
                  <a:solidFill>
                    <a:schemeClr val="bg1"/>
                  </a:solidFill>
                  <a:cs typeface="Arial" panose="020B0604020202020204" pitchFamily="34" charset="0"/>
                </a:rPr>
                <a:t>Analyze</a:t>
              </a:r>
            </a:p>
          </p:txBody>
        </p:sp>
      </p:grpSp>
      <p:grpSp>
        <p:nvGrpSpPr>
          <p:cNvPr id="388116" name="Group 20"/>
          <p:cNvGrpSpPr>
            <a:grpSpLocks/>
          </p:cNvGrpSpPr>
          <p:nvPr/>
        </p:nvGrpSpPr>
        <p:grpSpPr bwMode="auto">
          <a:xfrm>
            <a:off x="6900960" y="3556594"/>
            <a:ext cx="2565928" cy="1263711"/>
            <a:chOff x="3924" y="2658"/>
            <a:chExt cx="1466" cy="722"/>
          </a:xfrm>
        </p:grpSpPr>
        <p:pic>
          <p:nvPicPr>
            <p:cNvPr id="16406" name="Picture 21" descr="3-01450_SLide-6_Box-D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924" y="2658"/>
              <a:ext cx="1466" cy="7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07" name="Rectangle 22"/>
            <p:cNvSpPr>
              <a:spLocks noChangeArrowheads="1"/>
            </p:cNvSpPr>
            <p:nvPr/>
          </p:nvSpPr>
          <p:spPr bwMode="auto">
            <a:xfrm>
              <a:off x="4272" y="2915"/>
              <a:ext cx="744" cy="19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n-US" altLang="cs-CZ" sz="1764">
                  <a:solidFill>
                    <a:schemeClr val="bg1"/>
                  </a:solidFill>
                  <a:cs typeface="Arial" panose="020B0604020202020204" pitchFamily="34" charset="0"/>
                </a:rPr>
                <a:t>Report</a:t>
              </a:r>
            </a:p>
          </p:txBody>
        </p:sp>
      </p:grpSp>
      <p:grpSp>
        <p:nvGrpSpPr>
          <p:cNvPr id="388119" name="Group 23"/>
          <p:cNvGrpSpPr>
            <a:grpSpLocks/>
          </p:cNvGrpSpPr>
          <p:nvPr/>
        </p:nvGrpSpPr>
        <p:grpSpPr bwMode="auto">
          <a:xfrm>
            <a:off x="4412044" y="2198367"/>
            <a:ext cx="2901985" cy="1214703"/>
            <a:chOff x="2502" y="2130"/>
            <a:chExt cx="1658" cy="694"/>
          </a:xfrm>
        </p:grpSpPr>
        <p:pic>
          <p:nvPicPr>
            <p:cNvPr id="16404" name="Picture 24" descr="3-01450_SLide-6_Box-C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02" y="2130"/>
              <a:ext cx="1658" cy="694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6405" name="Rectangle 25"/>
            <p:cNvSpPr>
              <a:spLocks noChangeArrowheads="1"/>
            </p:cNvSpPr>
            <p:nvPr/>
          </p:nvSpPr>
          <p:spPr bwMode="auto">
            <a:xfrm>
              <a:off x="2682" y="2311"/>
              <a:ext cx="1296" cy="33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hlink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>
                <a:lnSpc>
                  <a:spcPct val="90000"/>
                </a:lnSpc>
              </a:pPr>
              <a:r>
                <a:rPr lang="en-US" altLang="cs-CZ" sz="1764">
                  <a:solidFill>
                    <a:schemeClr val="bg1"/>
                  </a:solidFill>
                  <a:cs typeface="Arial" panose="020B0604020202020204" pitchFamily="34" charset="0"/>
                </a:rPr>
                <a:t>End-user Analysis</a:t>
              </a:r>
            </a:p>
            <a:p>
              <a:pPr eaLnBrk="1" hangingPunct="1">
                <a:lnSpc>
                  <a:spcPct val="90000"/>
                </a:lnSpc>
              </a:pPr>
              <a:r>
                <a:rPr lang="en-US" altLang="cs-CZ" sz="1764">
                  <a:solidFill>
                    <a:schemeClr val="bg1"/>
                  </a:solidFill>
                  <a:cs typeface="Arial" panose="020B0604020202020204" pitchFamily="34" charset="0"/>
                </a:rPr>
                <a:t>(Excel)</a:t>
              </a:r>
            </a:p>
          </p:txBody>
        </p:sp>
      </p:grpSp>
      <p:grpSp>
        <p:nvGrpSpPr>
          <p:cNvPr id="388122" name="Group 26"/>
          <p:cNvGrpSpPr>
            <a:grpSpLocks/>
          </p:cNvGrpSpPr>
          <p:nvPr/>
        </p:nvGrpSpPr>
        <p:grpSpPr bwMode="auto">
          <a:xfrm>
            <a:off x="654166" y="3750876"/>
            <a:ext cx="1563010" cy="1764295"/>
            <a:chOff x="355" y="2769"/>
            <a:chExt cx="893" cy="1008"/>
          </a:xfrm>
        </p:grpSpPr>
        <p:pic>
          <p:nvPicPr>
            <p:cNvPr id="16402" name="Picture 27" descr="bracket holder"/>
            <p:cNvPicPr>
              <a:picLocks noChangeAspect="1" noChangeArrowheads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7" y="2769"/>
              <a:ext cx="241" cy="100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8124" name="Text Box 28">
              <a:extLst>
                <a:ext uri="{FF2B5EF4-FFF2-40B4-BE49-F238E27FC236}">
                  <a16:creationId xmlns:a16="http://schemas.microsoft.com/office/drawing/2014/main" id="{64739589-6D88-408B-8CE6-AABD0CEE13AD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55" y="3090"/>
              <a:ext cx="643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en-US" altLang="cs-CZ" sz="1764">
                  <a:effectLst>
                    <a:outerShdw blurRad="38100" dist="38100" dir="2700000" algn="tl">
                      <a:srgbClr val="C0C0C0"/>
                    </a:outerShdw>
                  </a:effectLst>
                  <a:cs typeface="Arial" panose="020B0604020202020204" pitchFamily="34" charset="0"/>
                </a:rPr>
                <a:t>Technical</a:t>
              </a:r>
            </a:p>
            <a:p>
              <a:pPr algn="ctr" eaLnBrk="1" hangingPunct="1">
                <a:defRPr/>
              </a:pPr>
              <a:r>
                <a:rPr lang="en-US" altLang="cs-CZ" sz="1764">
                  <a:effectLst>
                    <a:outerShdw blurRad="38100" dist="38100" dir="2700000" algn="tl">
                      <a:srgbClr val="C0C0C0"/>
                    </a:outerShdw>
                  </a:effectLst>
                  <a:cs typeface="Arial" panose="020B0604020202020204" pitchFamily="34" charset="0"/>
                </a:rPr>
                <a:t>Layer</a:t>
              </a:r>
            </a:p>
          </p:txBody>
        </p:sp>
      </p:grpSp>
      <p:grpSp>
        <p:nvGrpSpPr>
          <p:cNvPr id="388128" name="Group 32"/>
          <p:cNvGrpSpPr>
            <a:grpSpLocks/>
          </p:cNvGrpSpPr>
          <p:nvPr/>
        </p:nvGrpSpPr>
        <p:grpSpPr bwMode="auto">
          <a:xfrm>
            <a:off x="627912" y="1678531"/>
            <a:ext cx="1589265" cy="1543758"/>
            <a:chOff x="340" y="1833"/>
            <a:chExt cx="908" cy="882"/>
          </a:xfrm>
        </p:grpSpPr>
        <p:pic>
          <p:nvPicPr>
            <p:cNvPr id="16400" name="Picture 33" descr="bracket holder"/>
            <p:cNvPicPr>
              <a:picLocks noChangeAspect="1" noChangeArrowheads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07" y="1833"/>
              <a:ext cx="241" cy="88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388130" name="Text Box 34">
              <a:extLst>
                <a:ext uri="{FF2B5EF4-FFF2-40B4-BE49-F238E27FC236}">
                  <a16:creationId xmlns:a16="http://schemas.microsoft.com/office/drawing/2014/main" id="{30E77651-2201-4D54-9B68-FE55B357E8C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40" y="2094"/>
              <a:ext cx="628" cy="363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ctr" eaLnBrk="1" hangingPunct="1">
                <a:defRPr/>
              </a:pPr>
              <a:r>
                <a:rPr lang="en-US" altLang="cs-CZ" sz="1764">
                  <a:effectLst>
                    <a:outerShdw blurRad="38100" dist="38100" dir="2700000" algn="tl">
                      <a:srgbClr val="C0C0C0"/>
                    </a:outerShdw>
                  </a:effectLst>
                  <a:cs typeface="Arial" panose="020B0604020202020204" pitchFamily="34" charset="0"/>
                </a:rPr>
                <a:t>End-user</a:t>
              </a:r>
            </a:p>
            <a:p>
              <a:pPr algn="ctr" eaLnBrk="1" hangingPunct="1">
                <a:defRPr/>
              </a:pPr>
              <a:r>
                <a:rPr lang="en-US" altLang="cs-CZ" sz="1764">
                  <a:effectLst>
                    <a:outerShdw blurRad="38100" dist="38100" dir="2700000" algn="tl">
                      <a:srgbClr val="C0C0C0"/>
                    </a:outerShdw>
                  </a:effectLst>
                  <a:cs typeface="Arial" panose="020B0604020202020204" pitchFamily="34" charset="0"/>
                </a:rPr>
                <a:t>Tools</a:t>
              </a:r>
            </a:p>
          </p:txBody>
        </p:sp>
      </p:grpSp>
      <p:sp>
        <p:nvSpPr>
          <p:cNvPr id="388131" name="Rectangle 35">
            <a:extLst>
              <a:ext uri="{FF2B5EF4-FFF2-40B4-BE49-F238E27FC236}">
                <a16:creationId xmlns:a16="http://schemas.microsoft.com/office/drawing/2014/main" id="{A333425F-3B4D-4BAD-A85D-271EA88687E4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917" y="267795"/>
            <a:ext cx="9547845" cy="70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>
                        <a:gamma/>
                        <a:shade val="54118"/>
                        <a:invGamma/>
                      </a:schemeClr>
                    </a:gs>
                    <a:gs pos="50000">
                      <a:schemeClr val="folHlink"/>
                    </a:gs>
                    <a:gs pos="100000">
                      <a:schemeClr val="folHlink">
                        <a:gamma/>
                        <a:shade val="54118"/>
                        <a:invGamma/>
                      </a:scheme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cs-CZ" sz="3969">
                <a:solidFill>
                  <a:schemeClr val="tx2"/>
                </a:solidFill>
              </a:rPr>
              <a:t>Microsoft Business Intelligence</a:t>
            </a: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420107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8810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8810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88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88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881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881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881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881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881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881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881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881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881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881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38809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Line 2"/>
          <p:cNvSpPr>
            <a:spLocks noChangeShapeType="1"/>
          </p:cNvSpPr>
          <p:nvPr/>
        </p:nvSpPr>
        <p:spPr bwMode="auto">
          <a:xfrm>
            <a:off x="5000142" y="8464414"/>
            <a:ext cx="504084" cy="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endParaRPr lang="cs-CZ"/>
          </a:p>
        </p:txBody>
      </p:sp>
      <p:sp>
        <p:nvSpPr>
          <p:cNvPr id="392224" name="Rectangle 32">
            <a:extLst>
              <a:ext uri="{FF2B5EF4-FFF2-40B4-BE49-F238E27FC236}">
                <a16:creationId xmlns:a16="http://schemas.microsoft.com/office/drawing/2014/main" id="{D80DFEB3-A20A-4794-8254-6BCBE3538EF9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5917" y="267795"/>
            <a:ext cx="9547845" cy="70314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gradFill rotWithShape="0">
                  <a:gsLst>
                    <a:gs pos="0">
                      <a:schemeClr val="folHlink">
                        <a:gamma/>
                        <a:shade val="54118"/>
                        <a:invGamma/>
                      </a:schemeClr>
                    </a:gs>
                    <a:gs pos="50000">
                      <a:schemeClr val="folHlink"/>
                    </a:gs>
                    <a:gs pos="100000">
                      <a:schemeClr val="folHlink">
                        <a:gamma/>
                        <a:shade val="54118"/>
                        <a:invGamma/>
                      </a:schemeClr>
                    </a:gs>
                  </a:gsLst>
                  <a:lin ang="2700000" scaled="1"/>
                </a:gradFill>
              </a14:hiddenFill>
            </a:ext>
            <a:ext uri="{91240B29-F687-4F45-9708-019B960494DF}">
              <a14:hiddenLine xmlns:a14="http://schemas.microsoft.com/office/drawing/2010/main" w="12700" algn="ctr">
                <a:solidFill>
                  <a:schemeClr val="folHlink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eaLnBrk="1" hangingPunct="1">
              <a:defRPr/>
            </a:pPr>
            <a:r>
              <a:rPr lang="en-US" altLang="cs-CZ" sz="3969">
                <a:solidFill>
                  <a:schemeClr val="tx2"/>
                </a:solidFill>
              </a:rPr>
              <a:t>Microsoft Business Intelligence</a:t>
            </a:r>
          </a:p>
        </p:txBody>
      </p:sp>
      <p:grpSp>
        <p:nvGrpSpPr>
          <p:cNvPr id="18436" name="Group 53"/>
          <p:cNvGrpSpPr>
            <a:grpSpLocks/>
          </p:cNvGrpSpPr>
          <p:nvPr/>
        </p:nvGrpSpPr>
        <p:grpSpPr bwMode="auto">
          <a:xfrm>
            <a:off x="454634" y="1246208"/>
            <a:ext cx="9414821" cy="4773048"/>
            <a:chOff x="85" y="688"/>
            <a:chExt cx="5379" cy="2727"/>
          </a:xfrm>
        </p:grpSpPr>
        <p:grpSp>
          <p:nvGrpSpPr>
            <p:cNvPr id="18437" name="Group 3"/>
            <p:cNvGrpSpPr>
              <a:grpSpLocks/>
            </p:cNvGrpSpPr>
            <p:nvPr/>
          </p:nvGrpSpPr>
          <p:grpSpPr bwMode="auto">
            <a:xfrm>
              <a:off x="1088" y="688"/>
              <a:ext cx="4195" cy="1094"/>
              <a:chOff x="1188" y="1746"/>
              <a:chExt cx="4195" cy="1094"/>
            </a:xfrm>
          </p:grpSpPr>
          <p:pic>
            <p:nvPicPr>
              <p:cNvPr id="18464" name="Picture 4" descr="3-01450_SLide-6_Box-B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188" y="1746"/>
                <a:ext cx="4195" cy="10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465" name="Rectangle 5"/>
              <p:cNvSpPr>
                <a:spLocks noChangeArrowheads="1"/>
              </p:cNvSpPr>
              <p:nvPr/>
            </p:nvSpPr>
            <p:spPr bwMode="auto">
              <a:xfrm>
                <a:off x="2640" y="1850"/>
                <a:ext cx="1380" cy="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 algn="ctr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en-US" altLang="cs-CZ" sz="1764">
                    <a:solidFill>
                      <a:schemeClr val="bg1"/>
                    </a:solidFill>
                    <a:cs typeface="Arial" panose="020B0604020202020204" pitchFamily="34" charset="0"/>
                  </a:rPr>
                  <a:t>Portal</a:t>
                </a:r>
              </a:p>
              <a:p>
                <a:pPr eaLnBrk="1" hangingPunct="1">
                  <a:lnSpc>
                    <a:spcPct val="90000"/>
                  </a:lnSpc>
                </a:pPr>
                <a:r>
                  <a:rPr lang="en-US" altLang="cs-CZ" sz="1764">
                    <a:solidFill>
                      <a:schemeClr val="bg1"/>
                    </a:solidFill>
                    <a:cs typeface="Arial" panose="020B0604020202020204" pitchFamily="34" charset="0"/>
                  </a:rPr>
                  <a:t>(SharePoint)</a:t>
                </a:r>
              </a:p>
            </p:txBody>
          </p:sp>
        </p:grpSp>
        <p:grpSp>
          <p:nvGrpSpPr>
            <p:cNvPr id="18438" name="Group 23"/>
            <p:cNvGrpSpPr>
              <a:grpSpLocks/>
            </p:cNvGrpSpPr>
            <p:nvPr/>
          </p:nvGrpSpPr>
          <p:grpSpPr bwMode="auto">
            <a:xfrm>
              <a:off x="2402" y="1072"/>
              <a:ext cx="1658" cy="694"/>
              <a:chOff x="2502" y="2130"/>
              <a:chExt cx="1658" cy="694"/>
            </a:xfrm>
          </p:grpSpPr>
          <p:pic>
            <p:nvPicPr>
              <p:cNvPr id="18462" name="Picture 24" descr="3-01450_SLide-6_Box-C"/>
              <p:cNvPicPr>
                <a:picLocks noChangeAspect="1" noChangeArrowheads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502" y="2130"/>
                <a:ext cx="1658" cy="694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463" name="Rectangle 25"/>
              <p:cNvSpPr>
                <a:spLocks noChangeArrowheads="1"/>
              </p:cNvSpPr>
              <p:nvPr/>
            </p:nvSpPr>
            <p:spPr bwMode="auto">
              <a:xfrm>
                <a:off x="2682" y="2311"/>
                <a:ext cx="1296" cy="332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hlink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anchor="ctr">
                <a:spAutoFit/>
              </a:bodyPr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>
                  <a:lnSpc>
                    <a:spcPct val="90000"/>
                  </a:lnSpc>
                </a:pPr>
                <a:r>
                  <a:rPr lang="en-US" altLang="cs-CZ" sz="1764">
                    <a:solidFill>
                      <a:schemeClr val="bg1"/>
                    </a:solidFill>
                    <a:cs typeface="Arial" panose="020B0604020202020204" pitchFamily="34" charset="0"/>
                  </a:rPr>
                  <a:t>End-user Analysis</a:t>
                </a:r>
              </a:p>
              <a:p>
                <a:pPr eaLnBrk="1" hangingPunct="1">
                  <a:lnSpc>
                    <a:spcPct val="90000"/>
                  </a:lnSpc>
                </a:pPr>
                <a:r>
                  <a:rPr lang="en-US" altLang="cs-CZ" sz="1764">
                    <a:solidFill>
                      <a:schemeClr val="bg1"/>
                    </a:solidFill>
                    <a:cs typeface="Arial" panose="020B0604020202020204" pitchFamily="34" charset="0"/>
                  </a:rPr>
                  <a:t>(Excel)</a:t>
                </a:r>
              </a:p>
            </p:txBody>
          </p:sp>
        </p:grpSp>
        <p:grpSp>
          <p:nvGrpSpPr>
            <p:cNvPr id="18439" name="Group 29"/>
            <p:cNvGrpSpPr>
              <a:grpSpLocks/>
            </p:cNvGrpSpPr>
            <p:nvPr/>
          </p:nvGrpSpPr>
          <p:grpSpPr bwMode="auto">
            <a:xfrm>
              <a:off x="119" y="775"/>
              <a:ext cx="925" cy="882"/>
              <a:chOff x="323" y="1833"/>
              <a:chExt cx="925" cy="882"/>
            </a:xfrm>
          </p:grpSpPr>
          <p:pic>
            <p:nvPicPr>
              <p:cNvPr id="18460" name="Picture 30" descr="bracket holder"/>
              <p:cNvPicPr>
                <a:picLocks noChangeAspect="1" noChangeArrowheads="1"/>
              </p:cNvPicPr>
              <p:nvPr/>
            </p:nvPicPr>
            <p:blipFill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007" y="1833"/>
                <a:ext cx="241" cy="88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461" name="Text Box 31"/>
              <p:cNvSpPr txBox="1">
                <a:spLocks noChangeArrowheads="1"/>
              </p:cNvSpPr>
              <p:nvPr/>
            </p:nvSpPr>
            <p:spPr bwMode="auto">
              <a:xfrm>
                <a:off x="323" y="2094"/>
                <a:ext cx="664" cy="363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>
                <a:spAutoFit/>
              </a:bodyPr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cs-CZ" sz="1764">
                    <a:cs typeface="Arial" panose="020B0604020202020204" pitchFamily="34" charset="0"/>
                  </a:rPr>
                  <a:t>End-user</a:t>
                </a:r>
              </a:p>
              <a:p>
                <a:pPr eaLnBrk="1" hangingPunct="1"/>
                <a:r>
                  <a:rPr lang="en-US" altLang="cs-CZ" sz="1764">
                    <a:cs typeface="Arial" panose="020B0604020202020204" pitchFamily="34" charset="0"/>
                  </a:rPr>
                  <a:t>Tools</a:t>
                </a:r>
              </a:p>
            </p:txBody>
          </p:sp>
        </p:grpSp>
        <p:pic>
          <p:nvPicPr>
            <p:cNvPr id="18440" name="Picture 33" descr="bracket holder"/>
            <p:cNvPicPr>
              <a:picLocks noChangeAspect="1" noChangeArrowheads="1"/>
            </p:cNvPicPr>
            <p:nvPr/>
          </p:nvPicPr>
          <p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5" y="1671"/>
              <a:ext cx="258" cy="793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1" name="Text Box 34"/>
            <p:cNvSpPr txBox="1">
              <a:spLocks noChangeArrowheads="1"/>
            </p:cNvSpPr>
            <p:nvPr/>
          </p:nvSpPr>
          <p:spPr bwMode="auto">
            <a:xfrm>
              <a:off x="142" y="1859"/>
              <a:ext cx="640" cy="36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cs-CZ" b="0"/>
                <a:t>Business</a:t>
              </a:r>
            </a:p>
            <a:p>
              <a:pPr eaLnBrk="1" hangingPunct="1"/>
              <a:r>
                <a:rPr lang="en-US" altLang="cs-CZ" b="0"/>
                <a:t>Layer</a:t>
              </a:r>
            </a:p>
          </p:txBody>
        </p:sp>
        <p:pic>
          <p:nvPicPr>
            <p:cNvPr id="18442" name="Picture 35" descr="3-01450_SLide-6_Box-E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089" y="1579"/>
              <a:ext cx="4173" cy="998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8443" name="Rectangle 36"/>
            <p:cNvSpPr>
              <a:spLocks noChangeArrowheads="1"/>
            </p:cNvSpPr>
            <p:nvPr/>
          </p:nvSpPr>
          <p:spPr bwMode="auto">
            <a:xfrm>
              <a:off x="1218" y="1845"/>
              <a:ext cx="4246" cy="38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2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anchor="ctr">
              <a:spAutoFit/>
            </a:bodyPr>
            <a:lstStyle>
              <a:lvl1pPr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1pPr>
              <a:lvl2pPr marL="742950" indent="-28575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2pPr>
              <a:lvl3pPr marL="11430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3pPr>
              <a:lvl4pPr marL="16002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4pPr>
              <a:lvl5pPr marL="2057400" indent="-228600" algn="ctr"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5pPr>
              <a:lvl6pPr marL="25146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6pPr>
              <a:lvl7pPr marL="29718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7pPr>
              <a:lvl8pPr marL="34290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8pPr>
              <a:lvl9pPr marL="3886200" indent="-228600" algn="ctr" eaLnBrk="0" fontAlgn="base" hangingPunct="0">
                <a:spcBef>
                  <a:spcPct val="0"/>
                </a:spcBef>
                <a:spcAft>
                  <a:spcPct val="0"/>
                </a:spcAft>
                <a:defRPr b="1">
                  <a:solidFill>
                    <a:schemeClr val="tx1"/>
                  </a:solidFill>
                  <a:latin typeface="Arial" panose="020B0604020202020204" pitchFamily="34" charset="0"/>
                </a:defRPr>
              </a:lvl9pPr>
            </a:lstStyle>
            <a:p>
              <a:pPr eaLnBrk="1" hangingPunct="1"/>
              <a:r>
                <a:rPr lang="en-US" altLang="cs-CZ" sz="1874">
                  <a:solidFill>
                    <a:schemeClr val="bg1"/>
                  </a:solidFill>
                </a:rPr>
                <a:t>Corporate Performance Management</a:t>
              </a:r>
            </a:p>
            <a:p>
              <a:pPr eaLnBrk="1" hangingPunct="1"/>
              <a:r>
                <a:rPr lang="en-US" altLang="cs-CZ" sz="1874">
                  <a:solidFill>
                    <a:schemeClr val="bg1"/>
                  </a:solidFill>
                </a:rPr>
                <a:t>(Business Scorecard Manager and Biz#)</a:t>
              </a:r>
            </a:p>
          </p:txBody>
        </p:sp>
        <p:grpSp>
          <p:nvGrpSpPr>
            <p:cNvPr id="18444" name="Group 37"/>
            <p:cNvGrpSpPr>
              <a:grpSpLocks/>
            </p:cNvGrpSpPr>
            <p:nvPr/>
          </p:nvGrpSpPr>
          <p:grpSpPr bwMode="auto">
            <a:xfrm>
              <a:off x="1099" y="2406"/>
              <a:ext cx="4164" cy="1009"/>
              <a:chOff x="1046" y="2296"/>
              <a:chExt cx="4201" cy="887"/>
            </a:xfrm>
          </p:grpSpPr>
          <p:grpSp>
            <p:nvGrpSpPr>
              <p:cNvPr id="18448" name="Group 38"/>
              <p:cNvGrpSpPr>
                <a:grpSpLocks/>
              </p:cNvGrpSpPr>
              <p:nvPr/>
            </p:nvGrpSpPr>
            <p:grpSpPr bwMode="auto">
              <a:xfrm>
                <a:off x="1052" y="2681"/>
                <a:ext cx="4195" cy="502"/>
                <a:chOff x="1200" y="3186"/>
                <a:chExt cx="4195" cy="727"/>
              </a:xfrm>
            </p:grpSpPr>
            <p:pic>
              <p:nvPicPr>
                <p:cNvPr id="18458" name="Picture 39" descr="3-01450_SLide-6_Box-E"/>
                <p:cNvPicPr>
                  <a:picLocks noChangeAspect="1" noChangeArrowheads="1"/>
                </p:cNvPicPr>
                <p:nvPr/>
              </p:nvPicPr>
              <p:blipFill>
                <a:blip r:embed="rId8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200" y="3186"/>
                  <a:ext cx="4195" cy="727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8459" name="Rectangle 40"/>
                <p:cNvSpPr>
                  <a:spLocks noChangeArrowheads="1"/>
                </p:cNvSpPr>
                <p:nvPr/>
              </p:nvSpPr>
              <p:spPr bwMode="auto">
                <a:xfrm>
                  <a:off x="2568" y="3350"/>
                  <a:ext cx="1524" cy="378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Data Warehouse</a:t>
                  </a:r>
                </a:p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(SQL Server)</a:t>
                  </a:r>
                </a:p>
              </p:txBody>
            </p:sp>
          </p:grpSp>
          <p:grpSp>
            <p:nvGrpSpPr>
              <p:cNvPr id="18449" name="Group 41"/>
              <p:cNvGrpSpPr>
                <a:grpSpLocks/>
              </p:cNvGrpSpPr>
              <p:nvPr/>
            </p:nvGrpSpPr>
            <p:grpSpPr bwMode="auto">
              <a:xfrm>
                <a:off x="1046" y="2296"/>
                <a:ext cx="1556" cy="499"/>
                <a:chOff x="1194" y="2658"/>
                <a:chExt cx="1556" cy="722"/>
              </a:xfrm>
            </p:grpSpPr>
            <p:pic>
              <p:nvPicPr>
                <p:cNvPr id="18456" name="Picture 42" descr="3-01450_SLide-6_Box-D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1194" y="2658"/>
                  <a:ext cx="1556" cy="7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8457" name="Rectangle 43"/>
                <p:cNvSpPr>
                  <a:spLocks noChangeArrowheads="1"/>
                </p:cNvSpPr>
                <p:nvPr/>
              </p:nvSpPr>
              <p:spPr bwMode="auto">
                <a:xfrm>
                  <a:off x="1620" y="2899"/>
                  <a:ext cx="768" cy="2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Integrate</a:t>
                  </a:r>
                </a:p>
              </p:txBody>
            </p:sp>
          </p:grpSp>
          <p:grpSp>
            <p:nvGrpSpPr>
              <p:cNvPr id="18450" name="Group 44"/>
              <p:cNvGrpSpPr>
                <a:grpSpLocks/>
              </p:cNvGrpSpPr>
              <p:nvPr/>
            </p:nvGrpSpPr>
            <p:grpSpPr bwMode="auto">
              <a:xfrm>
                <a:off x="2414" y="2296"/>
                <a:ext cx="1538" cy="499"/>
                <a:chOff x="2562" y="2658"/>
                <a:chExt cx="1538" cy="722"/>
              </a:xfrm>
            </p:grpSpPr>
            <p:pic>
              <p:nvPicPr>
                <p:cNvPr id="18454" name="Picture 45" descr="3-01450_SLide-6_Box-D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2562" y="2658"/>
                  <a:ext cx="1538" cy="7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8455" name="Rectangle 46"/>
                <p:cNvSpPr>
                  <a:spLocks noChangeArrowheads="1"/>
                </p:cNvSpPr>
                <p:nvPr/>
              </p:nvSpPr>
              <p:spPr bwMode="auto">
                <a:xfrm>
                  <a:off x="2904" y="2899"/>
                  <a:ext cx="852" cy="2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Analyze</a:t>
                  </a:r>
                </a:p>
              </p:txBody>
            </p:sp>
          </p:grpSp>
          <p:grpSp>
            <p:nvGrpSpPr>
              <p:cNvPr id="18451" name="Group 47"/>
              <p:cNvGrpSpPr>
                <a:grpSpLocks/>
              </p:cNvGrpSpPr>
              <p:nvPr/>
            </p:nvGrpSpPr>
            <p:grpSpPr bwMode="auto">
              <a:xfrm>
                <a:off x="3776" y="2296"/>
                <a:ext cx="1466" cy="499"/>
                <a:chOff x="3924" y="2658"/>
                <a:chExt cx="1466" cy="722"/>
              </a:xfrm>
            </p:grpSpPr>
            <p:pic>
              <p:nvPicPr>
                <p:cNvPr id="18452" name="Picture 48" descr="3-01450_SLide-6_Box-D"/>
                <p:cNvPicPr>
                  <a:picLocks noChangeAspect="1" noChangeArrowheads="1"/>
                </p:cNvPicPr>
                <p:nvPr/>
              </p:nvPicPr>
              <p:blipFill>
                <a:blip r:embed="rId9"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rcRect/>
                <a:stretch>
                  <a:fillRect/>
                </a:stretch>
              </p:blipFill>
              <p:spPr bwMode="auto">
                <a:xfrm>
                  <a:off x="3924" y="2658"/>
                  <a:ext cx="1466" cy="7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</p:pic>
            <p:sp>
              <p:nvSpPr>
                <p:cNvPr id="18453" name="Rectangle 49"/>
                <p:cNvSpPr>
                  <a:spLocks noChangeArrowheads="1"/>
                </p:cNvSpPr>
                <p:nvPr/>
              </p:nvSpPr>
              <p:spPr bwMode="auto">
                <a:xfrm>
                  <a:off x="4272" y="2899"/>
                  <a:ext cx="744" cy="22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2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anchor="ctr">
                  <a:spAutoFit/>
                </a:bodyPr>
                <a:lstStyle>
                  <a:lvl1pPr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algn="ctr"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algn="ctr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b="1"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eaLnBrk="1" hangingPunct="1">
                    <a:lnSpc>
                      <a:spcPct val="90000"/>
                    </a:lnSpc>
                  </a:pPr>
                  <a:r>
                    <a:rPr lang="en-US" altLang="cs-CZ" sz="1544">
                      <a:solidFill>
                        <a:schemeClr val="bg1"/>
                      </a:solidFill>
                      <a:cs typeface="Arial" panose="020B0604020202020204" pitchFamily="34" charset="0"/>
                    </a:rPr>
                    <a:t>Report</a:t>
                  </a:r>
                </a:p>
              </p:txBody>
            </p:sp>
          </p:grpSp>
        </p:grpSp>
        <p:grpSp>
          <p:nvGrpSpPr>
            <p:cNvPr id="18445" name="Group 50"/>
            <p:cNvGrpSpPr>
              <a:grpSpLocks/>
            </p:cNvGrpSpPr>
            <p:nvPr/>
          </p:nvGrpSpPr>
          <p:grpSpPr bwMode="auto">
            <a:xfrm>
              <a:off x="85" y="2547"/>
              <a:ext cx="958" cy="730"/>
              <a:chOff x="61" y="946"/>
              <a:chExt cx="935" cy="522"/>
            </a:xfrm>
          </p:grpSpPr>
          <p:pic>
            <p:nvPicPr>
              <p:cNvPr id="18446" name="Picture 51" descr="bracket holder"/>
              <p:cNvPicPr>
                <a:picLocks noChangeAspect="1" noChangeArrowheads="1"/>
              </p:cNvPicPr>
              <p:nvPr/>
            </p:nvPicPr>
            <p:blipFill>
              <a:blip r:embed="rId10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811" y="946"/>
                <a:ext cx="185" cy="522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8447" name="Text Box 52"/>
              <p:cNvSpPr txBox="1">
                <a:spLocks noChangeArrowheads="1"/>
              </p:cNvSpPr>
              <p:nvPr/>
            </p:nvSpPr>
            <p:spPr bwMode="auto">
              <a:xfrm>
                <a:off x="61" y="1033"/>
                <a:ext cx="773" cy="260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>
                <a:spAutoFit/>
              </a:bodyPr>
              <a:lstStyle>
                <a:lvl1pPr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1pPr>
                <a:lvl2pPr marL="742950" indent="-28575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2pPr>
                <a:lvl3pPr marL="11430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3pPr>
                <a:lvl4pPr marL="16002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4pPr>
                <a:lvl5pPr marL="2057400" indent="-228600" algn="ctr"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5pPr>
                <a:lvl6pPr marL="25146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6pPr>
                <a:lvl7pPr marL="29718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7pPr>
                <a:lvl8pPr marL="34290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8pPr>
                <a:lvl9pPr marL="3886200" indent="-228600" algn="ctr" eaLnBrk="0" fontAlgn="base" hangingPunct="0">
                  <a:spcBef>
                    <a:spcPct val="0"/>
                  </a:spcBef>
                  <a:spcAft>
                    <a:spcPct val="0"/>
                  </a:spcAft>
                  <a:defRPr b="1">
                    <a:solidFill>
                      <a:schemeClr val="tx1"/>
                    </a:solidFill>
                    <a:latin typeface="Arial" panose="020B0604020202020204" pitchFamily="34" charset="0"/>
                  </a:defRPr>
                </a:lvl9pPr>
              </a:lstStyle>
              <a:p>
                <a:pPr eaLnBrk="1" hangingPunct="1"/>
                <a:r>
                  <a:rPr lang="en-US" altLang="cs-CZ" sz="1764">
                    <a:cs typeface="Arial" panose="020B0604020202020204" pitchFamily="34" charset="0"/>
                  </a:rPr>
                  <a:t>Technical Layer</a:t>
                </a:r>
              </a:p>
            </p:txBody>
          </p:sp>
        </p:grpSp>
      </p:grpSp>
    </p:spTree>
    <p:custDataLst>
      <p:tags r:id="rId1"/>
    </p:custDataLst>
    <p:extLst>
      <p:ext uri="{BB962C8B-B14F-4D97-AF65-F5344CB8AC3E}">
        <p14:creationId xmlns:p14="http://schemas.microsoft.com/office/powerpoint/2010/main" val="4118346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gallery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1.9|1.1|1.1|1|24.3|18.7|2|22.4|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1.9|1.1|1.1|1|24.3|18.7|2|22.4|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|11.9|1.1|1.1|1|24.3|18.7|2|22.4|1"/>
</p:tagLst>
</file>

<file path=ppt/theme/theme1.xml><?xml version="1.0" encoding="utf-8"?>
<a:theme xmlns:a="http://schemas.openxmlformats.org/drawingml/2006/main" name="JU_OPVVV">
  <a:themeElements>
    <a:clrScheme name="JU">
      <a:dk1>
        <a:srgbClr val="151515"/>
      </a:dk1>
      <a:lt1>
        <a:sysClr val="window" lastClr="FFFFFF"/>
      </a:lt1>
      <a:dk2>
        <a:srgbClr val="E00034"/>
      </a:dk2>
      <a:lt2>
        <a:srgbClr val="D8D8D8"/>
      </a:lt2>
      <a:accent1>
        <a:srgbClr val="E00034"/>
      </a:accent1>
      <a:accent2>
        <a:srgbClr val="E98300"/>
      </a:accent2>
      <a:accent3>
        <a:srgbClr val="007D57"/>
      </a:accent3>
      <a:accent4>
        <a:srgbClr val="9C5FB5"/>
      </a:accent4>
      <a:accent5>
        <a:srgbClr val="5BBBB7"/>
      </a:accent5>
      <a:accent6>
        <a:srgbClr val="D10074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JU_OPVVV" id="{308B95AC-FC2F-4F17-80AD-0B8665254CCB}" vid="{353A2476-A1C0-4E71-97AE-34FA5EB80CF7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Default Theme</Template>
  <TotalTime>4</TotalTime>
  <Words>2632</Words>
  <Application>Microsoft Office PowerPoint</Application>
  <PresentationFormat>Vlastní</PresentationFormat>
  <Paragraphs>485</Paragraphs>
  <Slides>32</Slides>
  <Notes>23</Notes>
  <HiddenSlides>1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32</vt:i4>
      </vt:variant>
    </vt:vector>
  </HeadingPairs>
  <TitlesOfParts>
    <vt:vector size="41" baseType="lpstr">
      <vt:lpstr>Arial</vt:lpstr>
      <vt:lpstr>Book Antiqua</vt:lpstr>
      <vt:lpstr>Calibri</vt:lpstr>
      <vt:lpstr>Clara Sans</vt:lpstr>
      <vt:lpstr>Segoe</vt:lpstr>
      <vt:lpstr>Segoe Semibold</vt:lpstr>
      <vt:lpstr>Wingdings</vt:lpstr>
      <vt:lpstr>Wingdings 2</vt:lpstr>
      <vt:lpstr>JU_OPVVV</vt:lpstr>
      <vt:lpstr>Business Intelligence</vt:lpstr>
      <vt:lpstr>What is Business Intelligence</vt:lpstr>
      <vt:lpstr>Drive Corporate Performance Giving a purpose to business intelligence</vt:lpstr>
      <vt:lpstr>Customer options</vt:lpstr>
      <vt:lpstr>Customer Solutions</vt:lpstr>
      <vt:lpstr>Microsoft Business Intelligence Vision</vt:lpstr>
      <vt:lpstr>What Customers Expect From CPM</vt:lpstr>
      <vt:lpstr>Prezentace aplikace PowerPoint</vt:lpstr>
      <vt:lpstr>Prezentace aplikace PowerPoint</vt:lpstr>
      <vt:lpstr>Business Scorecard Manager </vt:lpstr>
      <vt:lpstr>What is Business Scorecard Manager </vt:lpstr>
      <vt:lpstr>Prezentace aplikace PowerPoint</vt:lpstr>
      <vt:lpstr>Customer success</vt:lpstr>
      <vt:lpstr>Microsoft IT</vt:lpstr>
      <vt:lpstr>MSIT screenshot</vt:lpstr>
      <vt:lpstr>Premier Bankcard</vt:lpstr>
      <vt:lpstr>Expedia</vt:lpstr>
      <vt:lpstr>Skanska U.S.A.</vt:lpstr>
      <vt:lpstr>Development Bank of Southern Africa</vt:lpstr>
      <vt:lpstr>Israeli Police Force</vt:lpstr>
      <vt:lpstr>Prezentace aplikace PowerPoint</vt:lpstr>
      <vt:lpstr>Demo</vt:lpstr>
      <vt:lpstr>Additional slides</vt:lpstr>
      <vt:lpstr>Q/A</vt:lpstr>
      <vt:lpstr>Scorecards</vt:lpstr>
      <vt:lpstr>Scorecards vs. KPIs Indicators by themselves don’t tell you how to win the race </vt:lpstr>
      <vt:lpstr>KPIs are everywhere… Win by balancing perspectives and maximizing corporate impact.   </vt:lpstr>
      <vt:lpstr>We give customers choices</vt:lpstr>
      <vt:lpstr>Build, Consume, Manage</vt:lpstr>
      <vt:lpstr>Prezentace aplikace PowerPoint</vt:lpstr>
      <vt:lpstr>Pricing Info </vt:lpstr>
      <vt:lpstr>Prezentace aplikace PowerPoint</vt:lpstr>
    </vt:vector>
  </TitlesOfParts>
  <Company>HP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Ing. Tomáš Lysenko-Chvíla</dc:creator>
  <cp:lastModifiedBy>Beránek Ladislav doc. Ing. CSc.</cp:lastModifiedBy>
  <cp:revision>2</cp:revision>
  <dcterms:created xsi:type="dcterms:W3CDTF">2017-07-17T18:52:59Z</dcterms:created>
  <dcterms:modified xsi:type="dcterms:W3CDTF">2019-03-03T18:43:59Z</dcterms:modified>
</cp:coreProperties>
</file>