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57" r:id="rId33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6" y="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03.03.2019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9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</a:ln>
        </p:spPr>
      </p:sp>
      <p:sp>
        <p:nvSpPr>
          <p:cNvPr id="6147" name="Rectangle 3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en-US" altLang="cs-CZ" smtClean="0"/>
          </a:p>
        </p:txBody>
      </p:sp>
      <p:sp>
        <p:nvSpPr>
          <p:cNvPr id="6148" name="Rectangle 20"/>
          <p:cNvSpPr>
            <a:spLocks noGrp="1"/>
          </p:cNvSpPr>
          <p:nvPr>
            <p:ph type="dt" sz="quarter" idx="1"/>
          </p:nvPr>
        </p:nvSpPr>
        <p:spPr>
          <a:noFill/>
          <a:ln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cs-CZ" b="0" smtClean="0"/>
              <a:t>*</a:t>
            </a:r>
            <a:endParaRPr kumimoji="1" lang="en-US" altLang="cs-CZ" b="0" smtClean="0"/>
          </a:p>
        </p:txBody>
      </p:sp>
      <p:sp>
        <p:nvSpPr>
          <p:cNvPr id="6149" name="Rectangle 21"/>
          <p:cNvSpPr>
            <a:spLocks noGrp="1"/>
          </p:cNvSpPr>
          <p:nvPr>
            <p:ph type="ftr" sz="quarter" idx="4"/>
          </p:nvPr>
        </p:nvSpPr>
        <p:spPr>
          <a:noFill/>
          <a:ln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/>
            <a:endParaRPr kumimoji="0" lang="en-US" altLang="cs-CZ" b="0" smtClean="0"/>
          </a:p>
        </p:txBody>
      </p:sp>
      <p:sp>
        <p:nvSpPr>
          <p:cNvPr id="6150" name="Rectangle 11"/>
          <p:cNvSpPr>
            <a:spLocks noGrp="1"/>
          </p:cNvSpPr>
          <p:nvPr>
            <p:ph type="sldNum" sz="quarter" idx="5"/>
          </p:nvPr>
        </p:nvSpPr>
        <p:spPr>
          <a:noFill/>
          <a:ln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B9F1DD00-C623-4109-9D6D-5E17BE786BD7}" type="slidenum">
              <a:rPr lang="en-US" altLang="cs-CZ" b="0"/>
              <a:pPr algn="l"/>
              <a:t>1</a:t>
            </a:fld>
            <a:endParaRPr kumimoji="1" lang="en-US" altLang="cs-CZ" b="0"/>
          </a:p>
        </p:txBody>
      </p:sp>
      <p:sp>
        <p:nvSpPr>
          <p:cNvPr id="6151" name="Rectangle 25"/>
          <p:cNvSpPr>
            <a:spLocks noGrp="1"/>
          </p:cNvSpPr>
          <p:nvPr>
            <p:ph type="hdr" sz="quarter"/>
          </p:nvPr>
        </p:nvSpPr>
        <p:spPr>
          <a:noFill/>
          <a:ln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/>
            <a:endParaRPr kumimoji="0" lang="en-US" altLang="cs-CZ" b="0" smtClean="0"/>
          </a:p>
        </p:txBody>
      </p:sp>
    </p:spTree>
    <p:extLst>
      <p:ext uri="{BB962C8B-B14F-4D97-AF65-F5344CB8AC3E}">
        <p14:creationId xmlns:p14="http://schemas.microsoft.com/office/powerpoint/2010/main" val="4115916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</a:ln>
        </p:spPr>
      </p:sp>
      <p:sp>
        <p:nvSpPr>
          <p:cNvPr id="27651" name="Rectangle 3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en-US" altLang="cs-CZ" smtClean="0"/>
          </a:p>
        </p:txBody>
      </p:sp>
      <p:sp>
        <p:nvSpPr>
          <p:cNvPr id="27652" name="Rectangle 20"/>
          <p:cNvSpPr>
            <a:spLocks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hangingPunct="1"/>
            <a:r>
              <a:rPr lang="en-US" altLang="cs-CZ" b="0"/>
              <a:t>*</a:t>
            </a:r>
            <a:endParaRPr kumimoji="1" lang="en-US" altLang="cs-CZ" b="0"/>
          </a:p>
        </p:txBody>
      </p:sp>
      <p:sp>
        <p:nvSpPr>
          <p:cNvPr id="27653" name="Rectangle 21"/>
          <p:cNvSpPr>
            <a:spLocks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cs-CZ" b="0"/>
          </a:p>
        </p:txBody>
      </p:sp>
      <p:sp>
        <p:nvSpPr>
          <p:cNvPr id="27654" name="Rectangle 11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hangingPunct="1"/>
            <a:fld id="{0D820604-26CB-4C95-B8C4-7862E6FE6DC6}" type="slidenum">
              <a:rPr lang="en-US" altLang="cs-CZ" b="0"/>
              <a:pPr algn="l" hangingPunct="1"/>
              <a:t>13</a:t>
            </a:fld>
            <a:endParaRPr kumimoji="1" lang="en-US" altLang="cs-CZ" b="0"/>
          </a:p>
        </p:txBody>
      </p:sp>
      <p:sp>
        <p:nvSpPr>
          <p:cNvPr id="27655" name="Rectangle 25"/>
          <p:cNvSpPr>
            <a:spLocks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cs-CZ" b="0"/>
          </a:p>
        </p:txBody>
      </p:sp>
    </p:spTree>
    <p:extLst>
      <p:ext uri="{BB962C8B-B14F-4D97-AF65-F5344CB8AC3E}">
        <p14:creationId xmlns:p14="http://schemas.microsoft.com/office/powerpoint/2010/main" val="402063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731647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943642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096441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774929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103590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831488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pPr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83383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9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</a:ln>
        </p:spPr>
      </p:sp>
      <p:sp>
        <p:nvSpPr>
          <p:cNvPr id="45059" name="Rectangle 3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en-US" altLang="cs-CZ" smtClean="0"/>
          </a:p>
        </p:txBody>
      </p:sp>
      <p:sp>
        <p:nvSpPr>
          <p:cNvPr id="45060" name="Rectangle 20"/>
          <p:cNvSpPr>
            <a:spLocks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hangingPunct="1"/>
            <a:r>
              <a:rPr lang="en-US" altLang="cs-CZ" b="0"/>
              <a:t>*</a:t>
            </a:r>
            <a:endParaRPr kumimoji="1" lang="en-US" altLang="cs-CZ" b="0"/>
          </a:p>
        </p:txBody>
      </p:sp>
      <p:sp>
        <p:nvSpPr>
          <p:cNvPr id="45061" name="Rectangle 21"/>
          <p:cNvSpPr>
            <a:spLocks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cs-CZ" b="0"/>
          </a:p>
        </p:txBody>
      </p:sp>
      <p:sp>
        <p:nvSpPr>
          <p:cNvPr id="45062" name="Rectangle 11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hangingPunct="1"/>
            <a:fld id="{F98DE99B-89C5-4CA6-871F-DAEDADAA3B64}" type="slidenum">
              <a:rPr lang="en-US" altLang="cs-CZ" b="0"/>
              <a:pPr algn="l" hangingPunct="1"/>
              <a:t>22</a:t>
            </a:fld>
            <a:endParaRPr kumimoji="1" lang="en-US" altLang="cs-CZ" b="0"/>
          </a:p>
        </p:txBody>
      </p:sp>
      <p:sp>
        <p:nvSpPr>
          <p:cNvPr id="45063" name="Rectangle 25"/>
          <p:cNvSpPr>
            <a:spLocks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cs-CZ" b="0"/>
          </a:p>
        </p:txBody>
      </p:sp>
    </p:spTree>
    <p:extLst>
      <p:ext uri="{BB962C8B-B14F-4D97-AF65-F5344CB8AC3E}">
        <p14:creationId xmlns:p14="http://schemas.microsoft.com/office/powerpoint/2010/main" val="3126146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9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</a:ln>
        </p:spPr>
      </p:sp>
      <p:sp>
        <p:nvSpPr>
          <p:cNvPr id="47107" name="Rectangle 3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en-US" altLang="cs-CZ" smtClean="0"/>
          </a:p>
        </p:txBody>
      </p:sp>
      <p:sp>
        <p:nvSpPr>
          <p:cNvPr id="47108" name="Rectangle 20"/>
          <p:cNvSpPr>
            <a:spLocks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hangingPunct="1"/>
            <a:r>
              <a:rPr lang="en-US" altLang="cs-CZ" b="0"/>
              <a:t>*</a:t>
            </a:r>
            <a:endParaRPr kumimoji="1" lang="en-US" altLang="cs-CZ" b="0"/>
          </a:p>
        </p:txBody>
      </p:sp>
      <p:sp>
        <p:nvSpPr>
          <p:cNvPr id="47109" name="Rectangle 21"/>
          <p:cNvSpPr>
            <a:spLocks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cs-CZ" b="0"/>
          </a:p>
        </p:txBody>
      </p:sp>
      <p:sp>
        <p:nvSpPr>
          <p:cNvPr id="47110" name="Rectangle 11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hangingPunct="1"/>
            <a:fld id="{9809B482-660F-40DE-80F3-1D5EC7610102}" type="slidenum">
              <a:rPr lang="en-US" altLang="cs-CZ" b="0"/>
              <a:pPr algn="l" hangingPunct="1"/>
              <a:t>23</a:t>
            </a:fld>
            <a:endParaRPr kumimoji="1" lang="en-US" altLang="cs-CZ" b="0"/>
          </a:p>
        </p:txBody>
      </p:sp>
      <p:sp>
        <p:nvSpPr>
          <p:cNvPr id="47111" name="Rectangle 25"/>
          <p:cNvSpPr>
            <a:spLocks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cs-CZ" b="0"/>
          </a:p>
        </p:txBody>
      </p:sp>
    </p:spTree>
    <p:extLst>
      <p:ext uri="{BB962C8B-B14F-4D97-AF65-F5344CB8AC3E}">
        <p14:creationId xmlns:p14="http://schemas.microsoft.com/office/powerpoint/2010/main" val="198798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hangingPunct="1"/>
            <a:r>
              <a:rPr lang="en-US" altLang="cs-CZ" smtClean="0"/>
              <a:t>Insert customer quotes</a:t>
            </a:r>
          </a:p>
        </p:txBody>
      </p:sp>
    </p:spTree>
    <p:extLst>
      <p:ext uri="{BB962C8B-B14F-4D97-AF65-F5344CB8AC3E}">
        <p14:creationId xmlns:p14="http://schemas.microsoft.com/office/powerpoint/2010/main" val="498216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solidFill>
            <a:srgbClr val="FFFFFF"/>
          </a:solidFill>
          <a:ln>
            <a:miter lim="800000"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pPr hangingPunct="1"/>
            <a:r>
              <a:rPr lang="en-US" altLang="cs-CZ" smtClean="0"/>
              <a:t>BUILD</a:t>
            </a:r>
          </a:p>
          <a:p>
            <a:pPr hangingPunct="1"/>
            <a:r>
              <a:rPr lang="en-US" altLang="cs-CZ" smtClean="0"/>
              <a:t>{BASE}</a:t>
            </a:r>
          </a:p>
          <a:p>
            <a:pPr hangingPunct="1"/>
            <a:r>
              <a:rPr lang="en-US" altLang="cs-CZ" smtClean="0"/>
              <a:t>Causality : n : the relation between causes and effects </a:t>
            </a:r>
          </a:p>
          <a:p>
            <a:pPr hangingPunct="1"/>
            <a:endParaRPr lang="en-US" altLang="cs-CZ" smtClean="0"/>
          </a:p>
          <a:p>
            <a:pPr hangingPunct="1"/>
            <a:r>
              <a:rPr lang="en-US" altLang="cs-CZ" smtClean="0"/>
              <a:t>If a manager is presented with a banded report containing hundreds of pages of small-font data points its likely that trends, spikes &amp; troughs will be missed; even if presented to the manager in an Excel workbook there is a risk that their own calculations will miss important changes and trends in the data.</a:t>
            </a:r>
          </a:p>
          <a:p>
            <a:pPr hangingPunct="1"/>
            <a:endParaRPr lang="en-US" altLang="cs-CZ" smtClean="0"/>
          </a:p>
          <a:p>
            <a:pPr hangingPunct="1"/>
            <a:r>
              <a:rPr lang="en-US" altLang="cs-CZ" smtClean="0"/>
              <a:t>However it is important to have this detailed level of data available for the cause behind changes in key business measures</a:t>
            </a:r>
          </a:p>
          <a:p>
            <a:pPr hangingPunct="1"/>
            <a:endParaRPr lang="en-US" altLang="cs-CZ" smtClean="0"/>
          </a:p>
          <a:p>
            <a:pPr hangingPunct="1"/>
            <a:r>
              <a:rPr lang="en-US" altLang="cs-CZ" smtClean="0"/>
              <a:t>{KPI}</a:t>
            </a:r>
          </a:p>
          <a:p>
            <a:pPr hangingPunct="1"/>
            <a:r>
              <a:rPr lang="en-US" altLang="cs-CZ" smtClean="0"/>
              <a:t>SQL Server 2005 introduces a facility to define Key Performance indicators that can add velocity to data</a:t>
            </a:r>
          </a:p>
        </p:txBody>
      </p:sp>
    </p:spTree>
    <p:extLst>
      <p:ext uri="{BB962C8B-B14F-4D97-AF65-F5344CB8AC3E}">
        <p14:creationId xmlns:p14="http://schemas.microsoft.com/office/powerpoint/2010/main" val="1215709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solidFill>
            <a:srgbClr val="FFFFFF"/>
          </a:solidFill>
          <a:ln>
            <a:miter lim="800000"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pPr hangingPunct="1"/>
            <a:r>
              <a:rPr lang="en-US" altLang="cs-CZ" sz="900" i="1" smtClean="0">
                <a:solidFill>
                  <a:schemeClr val="accent1"/>
                </a:solidFill>
              </a:rPr>
              <a:t>Without context (read scorecard) – these indicators by themselves don’t tell you how to win the race</a:t>
            </a:r>
          </a:p>
          <a:p>
            <a:pPr hangingPunct="1"/>
            <a:endParaRPr lang="en-US" altLang="cs-CZ" smtClean="0"/>
          </a:p>
          <a:p>
            <a:pPr hangingPunct="1"/>
            <a:endParaRPr lang="en-US" altLang="cs-CZ" smtClean="0"/>
          </a:p>
          <a:p>
            <a:pPr hangingPunct="1"/>
            <a:endParaRPr lang="en-US" altLang="cs-CZ" smtClean="0"/>
          </a:p>
          <a:p>
            <a:pPr hangingPunct="1"/>
            <a:r>
              <a:rPr lang="en-US" altLang="cs-CZ" smtClean="0"/>
              <a:t>what are kpis:</a:t>
            </a:r>
          </a:p>
          <a:p>
            <a:pPr lvl="1" hangingPunct="1"/>
            <a:r>
              <a:rPr lang="en-US" altLang="cs-CZ" sz="800" smtClean="0"/>
              <a:t>Indicators, metrics, calculations tied to goals</a:t>
            </a:r>
          </a:p>
          <a:p>
            <a:pPr lvl="1" hangingPunct="1"/>
            <a:r>
              <a:rPr lang="en-US" altLang="cs-CZ" sz="800" smtClean="0"/>
              <a:t>Expression of a perspective</a:t>
            </a:r>
          </a:p>
          <a:p>
            <a:pPr lvl="1" hangingPunct="1"/>
            <a:r>
              <a:rPr lang="en-US" altLang="cs-CZ" sz="800" smtClean="0"/>
              <a:t>Tied to goals</a:t>
            </a:r>
          </a:p>
          <a:p>
            <a:pPr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198104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pPr hangingPunct="1">
              <a:buFontTx/>
              <a:buChar char="•"/>
            </a:pPr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467066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22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82671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45077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pPr hangingPunct="1">
              <a:buFontTx/>
              <a:buChar char="•"/>
            </a:pPr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741862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pPr hangingPunct="1">
              <a:buFontTx/>
              <a:buChar char="•"/>
            </a:pPr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95995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78856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pPr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071886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miter lim="800000"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pPr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37314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03.03.2019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237A9-D9F7-4F88-81F2-04E97D0A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96" y="246792"/>
            <a:ext cx="10039914" cy="104142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5DF1BC01-D8F8-4CB6-A555-D22E0D6E4E48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298896" y="1137691"/>
            <a:ext cx="10039914" cy="5396152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90D9B9-C6B8-44E6-897B-5D075136A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686E-9EAA-4052-BF79-170D393D4201}" type="datetimeFigureOut">
              <a:rPr lang="en-US" altLang="en-US"/>
              <a:pPr>
                <a:defRPr/>
              </a:pPr>
              <a:t>3/3/2019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7849D9-7884-4940-A967-70B12DBD9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D5676-9475-4145-9659-8BCA67355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8B5C-8C44-4E92-A5C8-40677E3DC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2167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03.03.2019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03.03.2019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03.03.2019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03.03.2019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03.03.2019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03.03.2019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03.03.2019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downloads/details.aspx?familyid=D1E22BC1-045A-4AF0-A5DE-F6646E9A61E1&amp;displaylang=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1.wmf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hyperlink" Target="http://www2.ubu.es/eps/Hora/HORARIOS_AT_(05-06).xls" TargetMode="External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59.jpeg"/><Relationship Id="rId5" Type="http://schemas.openxmlformats.org/officeDocument/2006/relationships/image" Target="../media/image55.png"/><Relationship Id="rId10" Type="http://schemas.openxmlformats.org/officeDocument/2006/relationships/hyperlink" Target="https://members.microsoft.com/customerevidence/search/EvidenceDetails.aspx?EvidenceID=13645&amp;LanguageID=1&amp;PFT=Microsoft%20Office&amp;TaxID=18942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hyperlink" Target="https://members.microsoft.com/customerevidence/search/EvidenceDetails.aspx?EvidenceID=13651&amp;LanguageID=1&amp;PFT=Microsoft%20Office%202003&amp;TaxID=20153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2.png"/><Relationship Id="rId5" Type="http://schemas.openxmlformats.org/officeDocument/2006/relationships/image" Target="../media/image55.png"/><Relationship Id="rId10" Type="http://schemas.openxmlformats.org/officeDocument/2006/relationships/hyperlink" Target="https://members.microsoft.com/customerevidence/search/EvidenceDetails.aspx?EvidenceID=13537&amp;LanguageID=1&amp;PFT=Microsoft%20Office&amp;TaxID=18942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3.png"/><Relationship Id="rId5" Type="http://schemas.openxmlformats.org/officeDocument/2006/relationships/image" Target="../media/image55.png"/><Relationship Id="rId10" Type="http://schemas.openxmlformats.org/officeDocument/2006/relationships/hyperlink" Target="https://members.microsoft.com/customerevidence/search/EvidenceDetails.aspx?EvidenceID=13652&amp;LanguageID=1&amp;PFT=Microsoft%20Office%202003&amp;TaxID=20153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hyperlink" Target="http://members.microsoft.com/CustomerEvidence/Common/FileOpen.aspx?FileName=24780_DBSA.wvx" TargetMode="External"/><Relationship Id="rId4" Type="http://schemas.openxmlformats.org/officeDocument/2006/relationships/image" Target="../media/image54.png"/><Relationship Id="rId9" Type="http://schemas.openxmlformats.org/officeDocument/2006/relationships/hyperlink" Target="https://members.microsoft.com/customerevidence/search/EvidenceDetails.aspx?EvidenceID=13538&amp;LanguageID=1&amp;PFT=Microsoft%20Office%202003&amp;TaxID=2015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5.jpeg"/><Relationship Id="rId5" Type="http://schemas.openxmlformats.org/officeDocument/2006/relationships/image" Target="../media/image55.png"/><Relationship Id="rId10" Type="http://schemas.openxmlformats.org/officeDocument/2006/relationships/hyperlink" Target="https://members.microsoft.com/customerevidence/search/EvidenceDetails.aspx?EvidenceID=13650&amp;LanguageID=1&amp;PFT=Microsoft%20Office&amp;TaxID=18942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readiness.com/WS_abstract.asp?eid=15003453" TargetMode="External"/><Relationship Id="rId13" Type="http://schemas.openxmlformats.org/officeDocument/2006/relationships/hyperlink" Target="http://www.microsoft.com/office/bsm" TargetMode="External"/><Relationship Id="rId3" Type="http://schemas.openxmlformats.org/officeDocument/2006/relationships/hyperlink" Target="http://www.msreadiness.com/WS_abstract.asp?eid=15003442" TargetMode="External"/><Relationship Id="rId7" Type="http://schemas.openxmlformats.org/officeDocument/2006/relationships/hyperlink" Target="http://www.msreadiness.com/WS_abstract.asp?eid=15003451" TargetMode="External"/><Relationship Id="rId12" Type="http://schemas.openxmlformats.org/officeDocument/2006/relationships/hyperlink" Target="http://download.microsoft.com/download/5/3/9/53964e2f-c79e-44bf-b434-c7c479bdf6ef/main2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sreadiness.com/WS_abstract.asp?eid=15003449" TargetMode="External"/><Relationship Id="rId11" Type="http://schemas.openxmlformats.org/officeDocument/2006/relationships/image" Target="../media/image66.png"/><Relationship Id="rId5" Type="http://schemas.openxmlformats.org/officeDocument/2006/relationships/hyperlink" Target="http://www.msreadiness.com/WS_abstract.asp?eid=15003447" TargetMode="External"/><Relationship Id="rId10" Type="http://schemas.openxmlformats.org/officeDocument/2006/relationships/hyperlink" Target="http://www.msreadiness.com/WS_abstract.asp?eid=15003456" TargetMode="External"/><Relationship Id="rId4" Type="http://schemas.openxmlformats.org/officeDocument/2006/relationships/hyperlink" Target="http://www.msreadiness.com/WS_abstract.asp?eid=15003445" TargetMode="External"/><Relationship Id="rId9" Type="http://schemas.openxmlformats.org/officeDocument/2006/relationships/hyperlink" Target="http://www.msreadiness.com/WS_abstract.asp?eid=15003455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7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licensing/default.mspx" TargetMode="External"/><Relationship Id="rId2" Type="http://schemas.openxmlformats.org/officeDocument/2006/relationships/hyperlink" Target="http://office.microsoft.com/en-us/assistance/HA100621061033.aspx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5893" y="5259629"/>
            <a:ext cx="9535592" cy="1368729"/>
          </a:xfrm>
        </p:spPr>
        <p:txBody>
          <a:bodyPr/>
          <a:lstStyle/>
          <a:p>
            <a:pPr eaLnBrk="1" hangingPunct="1"/>
            <a:r>
              <a:rPr lang="en-US" altLang="cs-CZ" dirty="0" smtClean="0">
                <a:solidFill>
                  <a:schemeClr val="tx1"/>
                </a:solidFill>
                <a:sym typeface="Wingdings" panose="05000000000000000000" pitchFamily="2" charset="2"/>
              </a:rPr>
              <a:t>Business </a:t>
            </a:r>
            <a:r>
              <a:rPr lang="en-US" altLang="cs-CZ" dirty="0" smtClean="0">
                <a:solidFill>
                  <a:schemeClr val="tx1"/>
                </a:solidFill>
                <a:sym typeface="Wingdings" panose="05000000000000000000" pitchFamily="2" charset="2"/>
              </a:rPr>
              <a:t>Intelligence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1176782" y="2337872"/>
            <a:ext cx="798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cs-CZ" sz="3600" dirty="0" smtClean="0">
                <a:sym typeface="Wingdings" panose="05000000000000000000" pitchFamily="2" charset="2"/>
              </a:rPr>
              <a:t>Business Intelligence</a:t>
            </a:r>
            <a:r>
              <a:rPr lang="cs-CZ" altLang="cs-CZ" sz="3600" dirty="0" smtClean="0">
                <a:sym typeface="Wingdings" panose="05000000000000000000" pitchFamily="2" charset="2"/>
              </a:rPr>
              <a:t> - </a:t>
            </a:r>
            <a:r>
              <a:rPr lang="en-US" altLang="cs-CZ" sz="3600" dirty="0"/>
              <a:t>Scorecard </a:t>
            </a:r>
            <a:r>
              <a:rPr lang="en-US" altLang="cs-CZ" sz="3600" dirty="0" smtClean="0"/>
              <a:t>Manage</a:t>
            </a:r>
            <a:r>
              <a:rPr lang="cs-CZ" altLang="cs-CZ" sz="3600" dirty="0" err="1" smtClean="0"/>
              <a:t>ment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802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smtClean="0"/>
              <a:t>Business Scorecard Manager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656" y="3892650"/>
            <a:ext cx="9465580" cy="275145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205" b="1"/>
              <a:t>Launched </a:t>
            </a:r>
            <a:r>
              <a:rPr lang="en-US" altLang="cs-CZ" sz="2205"/>
              <a:t>on 10/24/2005.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205" b="1"/>
              <a:t>Certified</a:t>
            </a:r>
            <a:r>
              <a:rPr lang="en-US" altLang="cs-CZ" sz="2205"/>
              <a:t> by Norton and Kaplan’s Balanced Scorecard Collaborative.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205"/>
              <a:t>BSM deployments cost between </a:t>
            </a:r>
            <a:r>
              <a:rPr lang="en-US" altLang="cs-CZ" sz="2205" b="1"/>
              <a:t>20-50%</a:t>
            </a:r>
            <a:r>
              <a:rPr lang="en-US" altLang="cs-CZ" sz="2205"/>
              <a:t> the cost of the average BI competitor deployments.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205" b="1"/>
              <a:t>Generally available today</a:t>
            </a:r>
            <a:r>
              <a:rPr lang="en-US" altLang="cs-CZ" sz="2205"/>
              <a:t> via your MSDN downloads.</a:t>
            </a:r>
          </a:p>
        </p:txBody>
      </p:sp>
      <p:sp>
        <p:nvSpPr>
          <p:cNvPr id="415748" name="Rectangle 4">
            <a:extLst>
              <a:ext uri="{FF2B5EF4-FFF2-40B4-BE49-F238E27FC236}">
                <a16:creationId xmlns:a16="http://schemas.microsoft.com/office/drawing/2014/main" id="{1316C760-0C87-4ACF-96C7-D4B73395C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600" y="1528005"/>
            <a:ext cx="7512254" cy="174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>
                        <a:gamma/>
                        <a:shade val="54118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54118"/>
                        <a:invGamma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3438" indent="-35401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3730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638" indent="-334963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3048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25000"/>
              </a:spcBef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en-US" altLang="cs-CZ" sz="3528">
                <a:solidFill>
                  <a:srgbClr val="F8720E"/>
                </a:solidFill>
                <a:cs typeface="Arial" panose="020B0604020202020204" pitchFamily="34" charset="0"/>
              </a:rPr>
              <a:t>“The Microsoft foundation </a:t>
            </a:r>
          </a:p>
          <a:p>
            <a:pPr algn="ctr" eaLnBrk="1" hangingPunct="1">
              <a:lnSpc>
                <a:spcPct val="85000"/>
              </a:lnSpc>
              <a:spcBef>
                <a:spcPct val="25000"/>
              </a:spcBef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en-US" altLang="cs-CZ" sz="3528">
                <a:solidFill>
                  <a:srgbClr val="F8720E"/>
                </a:solidFill>
                <a:cs typeface="Arial" panose="020B0604020202020204" pitchFamily="34" charset="0"/>
              </a:rPr>
              <a:t>for ubiquitous BI is now in place”</a:t>
            </a:r>
            <a:r>
              <a:rPr lang="en-US" altLang="cs-CZ" sz="2646">
                <a:solidFill>
                  <a:srgbClr val="F8720E"/>
                </a:solidFill>
              </a:rPr>
              <a:t>.</a:t>
            </a:r>
          </a:p>
          <a:p>
            <a:pPr algn="ctr" eaLnBrk="1" hangingPunct="1">
              <a:lnSpc>
                <a:spcPct val="85000"/>
              </a:lnSpc>
              <a:spcBef>
                <a:spcPct val="25000"/>
              </a:spcBef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en-US" altLang="cs-CZ" sz="3528">
                <a:solidFill>
                  <a:srgbClr val="F8720E"/>
                </a:solidFill>
                <a:cs typeface="Arial" panose="020B0604020202020204" pitchFamily="34" charset="0"/>
              </a:rPr>
              <a:t>AMR research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5858" y="6665113"/>
            <a:ext cx="3430573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544">
                <a:hlinkClick r:id="rId3"/>
              </a:rPr>
              <a:t>Click here for AMR report</a:t>
            </a:r>
            <a:endParaRPr lang="en-US" altLang="cs-CZ" sz="1544"/>
          </a:p>
        </p:txBody>
      </p:sp>
    </p:spTree>
    <p:extLst>
      <p:ext uri="{BB962C8B-B14F-4D97-AF65-F5344CB8AC3E}">
        <p14:creationId xmlns:p14="http://schemas.microsoft.com/office/powerpoint/2010/main" val="31225867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969"/>
              <a:t>What is Business Scorecard Manager</a:t>
            </a:r>
            <a:br>
              <a:rPr lang="en-US" altLang="cs-CZ" sz="3969"/>
            </a:br>
            <a:endParaRPr lang="en-US" altLang="cs-CZ" sz="3969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727680" y="1450993"/>
            <a:ext cx="9336059" cy="4368729"/>
            <a:chOff x="241" y="829"/>
            <a:chExt cx="5334" cy="2496"/>
          </a:xfrm>
        </p:grpSpPr>
        <p:sp>
          <p:nvSpPr>
            <p:cNvPr id="22532" name="AutoShape 4"/>
            <p:cNvSpPr>
              <a:spLocks noChangeArrowheads="1"/>
            </p:cNvSpPr>
            <p:nvPr/>
          </p:nvSpPr>
          <p:spPr bwMode="auto">
            <a:xfrm>
              <a:off x="2987" y="1243"/>
              <a:ext cx="1271" cy="1939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2392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cs-CZ" sz="1654"/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>
              <a:off x="2983" y="1224"/>
              <a:ext cx="1279" cy="351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9215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cs-CZ" sz="1654"/>
                <a:t>BSM Client</a:t>
              </a:r>
            </a:p>
          </p:txBody>
        </p:sp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3075" y="1608"/>
              <a:ext cx="1110" cy="1405"/>
              <a:chOff x="3174" y="1462"/>
              <a:chExt cx="1193" cy="1510"/>
            </a:xfrm>
          </p:grpSpPr>
          <p:sp>
            <p:nvSpPr>
              <p:cNvPr id="417799" name="Text Box 7">
                <a:extLst>
                  <a:ext uri="{FF2B5EF4-FFF2-40B4-BE49-F238E27FC236}">
                    <a16:creationId xmlns:a16="http://schemas.microsoft.com/office/drawing/2014/main" id="{23D8B2CD-2066-4C0B-A0CC-22E74C327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6" y="1462"/>
                <a:ext cx="1188" cy="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>
                            <a:gamma/>
                            <a:shade val="54118"/>
                            <a:invGamma/>
                          </a:schemeClr>
                        </a:gs>
                        <a:gs pos="50000">
                          <a:schemeClr val="folHlink"/>
                        </a:gs>
                        <a:gs pos="100000">
                          <a:schemeClr val="folHlink">
                            <a:gamma/>
                            <a:shade val="54118"/>
                            <a:invGamma/>
                          </a:schemeClr>
                        </a:gs>
                      </a:gsLst>
                      <a:lin ang="27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cs-CZ" sz="1544"/>
                  <a:t>Scorecards</a:t>
                </a: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cs-CZ" sz="1544"/>
                  <a:t>Dashboards </a:t>
                </a: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cs-CZ" sz="1544"/>
                  <a:t>Reports</a:t>
                </a:r>
              </a:p>
            </p:txBody>
          </p:sp>
          <p:sp>
            <p:nvSpPr>
              <p:cNvPr id="417800" name="Text Box 8">
                <a:extLst>
                  <a:ext uri="{FF2B5EF4-FFF2-40B4-BE49-F238E27FC236}">
                    <a16:creationId xmlns:a16="http://schemas.microsoft.com/office/drawing/2014/main" id="{743FD260-93F1-42AB-BC96-197E97C855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4" y="2102"/>
                <a:ext cx="1188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>
                            <a:gamma/>
                            <a:shade val="54118"/>
                            <a:invGamma/>
                          </a:schemeClr>
                        </a:gs>
                        <a:gs pos="50000">
                          <a:schemeClr val="folHlink"/>
                        </a:gs>
                        <a:gs pos="100000">
                          <a:schemeClr val="folHlink">
                            <a:gamma/>
                            <a:shade val="54118"/>
                            <a:invGamma/>
                          </a:schemeClr>
                        </a:gs>
                      </a:gsLst>
                      <a:lin ang="27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cs-CZ" sz="1544"/>
                  <a:t>Context analysis</a:t>
                </a:r>
              </a:p>
            </p:txBody>
          </p:sp>
          <p:sp>
            <p:nvSpPr>
              <p:cNvPr id="417801" name="Text Box 9">
                <a:extLst>
                  <a:ext uri="{FF2B5EF4-FFF2-40B4-BE49-F238E27FC236}">
                    <a16:creationId xmlns:a16="http://schemas.microsoft.com/office/drawing/2014/main" id="{CA760AAD-E86B-4A00-8911-17C30C8F0D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4" y="2327"/>
                <a:ext cx="1188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>
                            <a:gamma/>
                            <a:shade val="54118"/>
                            <a:invGamma/>
                          </a:schemeClr>
                        </a:gs>
                        <a:gs pos="50000">
                          <a:schemeClr val="folHlink"/>
                        </a:gs>
                        <a:gs pos="100000">
                          <a:schemeClr val="folHlink">
                            <a:gamma/>
                            <a:shade val="54118"/>
                            <a:invGamma/>
                          </a:schemeClr>
                        </a:gs>
                      </a:gsLst>
                      <a:lin ang="27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cs-CZ" sz="1544"/>
                  <a:t>Rich filtering</a:t>
                </a:r>
              </a:p>
            </p:txBody>
          </p:sp>
          <p:sp>
            <p:nvSpPr>
              <p:cNvPr id="417802" name="Text Box 10">
                <a:extLst>
                  <a:ext uri="{FF2B5EF4-FFF2-40B4-BE49-F238E27FC236}">
                    <a16:creationId xmlns:a16="http://schemas.microsoft.com/office/drawing/2014/main" id="{897BA600-CDA3-46A4-839E-5C6B50F564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9" y="2551"/>
                <a:ext cx="1188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>
                            <a:gamma/>
                            <a:shade val="54118"/>
                            <a:invGamma/>
                          </a:schemeClr>
                        </a:gs>
                        <a:gs pos="50000">
                          <a:schemeClr val="folHlink"/>
                        </a:gs>
                        <a:gs pos="100000">
                          <a:schemeClr val="folHlink">
                            <a:gamma/>
                            <a:shade val="54118"/>
                            <a:invGamma/>
                          </a:schemeClr>
                        </a:gs>
                      </a:gsLst>
                      <a:lin ang="27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cs-CZ" sz="1544"/>
                  <a:t>Collaboration</a:t>
                </a: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cs-CZ" sz="1544"/>
                  <a:t>Workflows</a:t>
                </a:r>
              </a:p>
            </p:txBody>
          </p:sp>
        </p:grpSp>
        <p:sp>
          <p:nvSpPr>
            <p:cNvPr id="22535" name="AutoShape 11"/>
            <p:cNvSpPr>
              <a:spLocks noChangeArrowheads="1"/>
            </p:cNvSpPr>
            <p:nvPr/>
          </p:nvSpPr>
          <p:spPr bwMode="auto">
            <a:xfrm>
              <a:off x="1665" y="1400"/>
              <a:ext cx="1203" cy="1575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2392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cs-CZ" sz="1654"/>
            </a:p>
          </p:txBody>
        </p:sp>
        <p:grpSp>
          <p:nvGrpSpPr>
            <p:cNvPr id="22536" name="Group 12"/>
            <p:cNvGrpSpPr>
              <a:grpSpLocks/>
            </p:cNvGrpSpPr>
            <p:nvPr/>
          </p:nvGrpSpPr>
          <p:grpSpPr bwMode="auto">
            <a:xfrm>
              <a:off x="2420" y="2193"/>
              <a:ext cx="374" cy="301"/>
              <a:chOff x="1586" y="1938"/>
              <a:chExt cx="360" cy="333"/>
            </a:xfrm>
          </p:grpSpPr>
          <p:pic>
            <p:nvPicPr>
              <p:cNvPr id="22579" name="Picture 13" descr="XP icon other option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184126">
                <a:off x="1597" y="2078"/>
                <a:ext cx="182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0" name="Picture 14" descr="XP icon other option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184126">
                <a:off x="1754" y="1927"/>
                <a:ext cx="182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37" name="Picture 15" descr="Blue-Embossed-Cylind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" y="1834"/>
              <a:ext cx="48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7808" name="Text Box 16">
              <a:extLst>
                <a:ext uri="{FF2B5EF4-FFF2-40B4-BE49-F238E27FC236}">
                  <a16:creationId xmlns:a16="http://schemas.microsoft.com/office/drawing/2014/main" id="{3F9F8F61-5B80-4845-B55B-EE1C067DA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1805"/>
              <a:ext cx="1105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>
                          <a:gamma/>
                          <a:shade val="54118"/>
                          <a:invGamma/>
                        </a:schemeClr>
                      </a:gs>
                      <a:gs pos="50000">
                        <a:schemeClr val="folHlink"/>
                      </a:gs>
                      <a:gs pos="100000">
                        <a:schemeClr val="folHlink">
                          <a:gamma/>
                          <a:shade val="54118"/>
                          <a:invGamma/>
                        </a:scheme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cs-CZ" sz="1544"/>
                <a:t>Application Metadata</a:t>
              </a:r>
            </a:p>
          </p:txBody>
        </p:sp>
        <p:sp>
          <p:nvSpPr>
            <p:cNvPr id="417809" name="Text Box 17">
              <a:extLst>
                <a:ext uri="{FF2B5EF4-FFF2-40B4-BE49-F238E27FC236}">
                  <a16:creationId xmlns:a16="http://schemas.microsoft.com/office/drawing/2014/main" id="{54F2A416-BD39-4DF0-8445-E0F6F9296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2180"/>
              <a:ext cx="1105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>
                          <a:gamma/>
                          <a:shade val="54118"/>
                          <a:invGamma/>
                        </a:schemeClr>
                      </a:gs>
                      <a:gs pos="50000">
                        <a:schemeClr val="folHlink"/>
                      </a:gs>
                      <a:gs pos="100000">
                        <a:schemeClr val="folHlink">
                          <a:gamma/>
                          <a:shade val="54118"/>
                          <a:invGamma/>
                        </a:scheme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cs-CZ" sz="1544"/>
                <a:t>Business           Logic</a:t>
              </a:r>
            </a:p>
          </p:txBody>
        </p:sp>
        <p:sp>
          <p:nvSpPr>
            <p:cNvPr id="22540" name="AutoShape 18"/>
            <p:cNvSpPr>
              <a:spLocks noChangeArrowheads="1"/>
            </p:cNvSpPr>
            <p:nvPr/>
          </p:nvSpPr>
          <p:spPr bwMode="auto">
            <a:xfrm>
              <a:off x="1663" y="1398"/>
              <a:ext cx="1203" cy="346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9215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cs-CZ" sz="1654"/>
                <a:t>BSM Server</a:t>
              </a:r>
            </a:p>
          </p:txBody>
        </p:sp>
        <p:sp>
          <p:nvSpPr>
            <p:cNvPr id="22541" name="Text Box 19"/>
            <p:cNvSpPr txBox="1">
              <a:spLocks noChangeArrowheads="1"/>
            </p:cNvSpPr>
            <p:nvPr/>
          </p:nvSpPr>
          <p:spPr bwMode="auto">
            <a:xfrm>
              <a:off x="4737" y="2914"/>
              <a:ext cx="80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cs-CZ" sz="1544">
                  <a:cs typeface="Arial" panose="020B0604020202020204" pitchFamily="34" charset="0"/>
                </a:rPr>
                <a:t>XML, Excel, TIFF, PDF</a:t>
              </a:r>
            </a:p>
          </p:txBody>
        </p:sp>
        <p:pic>
          <p:nvPicPr>
            <p:cNvPr id="22542" name="Picture 20" descr="blue shadow arrow righ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43145">
              <a:off x="4331" y="1638"/>
              <a:ext cx="257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21" descr="blue shadow arrow righ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20351">
              <a:off x="4316" y="2649"/>
              <a:ext cx="257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Text Box 22"/>
            <p:cNvSpPr txBox="1">
              <a:spLocks noChangeArrowheads="1"/>
            </p:cNvSpPr>
            <p:nvPr/>
          </p:nvSpPr>
          <p:spPr bwMode="auto">
            <a:xfrm>
              <a:off x="4713" y="2489"/>
              <a:ext cx="80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cs-CZ" sz="1544">
                  <a:cs typeface="Arial" panose="020B0604020202020204" pitchFamily="34" charset="0"/>
                </a:rPr>
                <a:t>IM, Email, Calendar</a:t>
              </a:r>
            </a:p>
          </p:txBody>
        </p:sp>
        <p:sp>
          <p:nvSpPr>
            <p:cNvPr id="22545" name="Text Box 23"/>
            <p:cNvSpPr txBox="1">
              <a:spLocks noChangeArrowheads="1"/>
            </p:cNvSpPr>
            <p:nvPr/>
          </p:nvSpPr>
          <p:spPr bwMode="auto">
            <a:xfrm>
              <a:off x="4700" y="1743"/>
              <a:ext cx="875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cs-CZ" sz="1544">
                  <a:cs typeface="Arial" panose="020B0604020202020204" pitchFamily="34" charset="0"/>
                </a:rPr>
                <a:t>Online/Offline</a:t>
              </a:r>
            </a:p>
            <a:p>
              <a:r>
                <a:rPr lang="en-US" altLang="cs-CZ" sz="1544">
                  <a:cs typeface="Arial" panose="020B0604020202020204" pitchFamily="34" charset="0"/>
                </a:rPr>
                <a:t>SQL reports</a:t>
              </a:r>
            </a:p>
          </p:txBody>
        </p:sp>
        <p:pic>
          <p:nvPicPr>
            <p:cNvPr id="22546" name="Picture 24" descr="blue shadow arrow righ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70436">
              <a:off x="4320" y="2344"/>
              <a:ext cx="256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25" descr="blue shadow arrow righ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22357">
              <a:off x="4319" y="1982"/>
              <a:ext cx="257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8" name="AutoShape 26"/>
            <p:cNvSpPr>
              <a:spLocks noChangeArrowheads="1"/>
            </p:cNvSpPr>
            <p:nvPr/>
          </p:nvSpPr>
          <p:spPr bwMode="auto">
            <a:xfrm rot="-5400000">
              <a:off x="1400" y="-329"/>
              <a:ext cx="318" cy="2636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2392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cs-CZ" sz="1654"/>
            </a:p>
          </p:txBody>
        </p:sp>
        <p:sp>
          <p:nvSpPr>
            <p:cNvPr id="417819" name="Text Box 27">
              <a:extLst>
                <a:ext uri="{FF2B5EF4-FFF2-40B4-BE49-F238E27FC236}">
                  <a16:creationId xmlns:a16="http://schemas.microsoft.com/office/drawing/2014/main" id="{CF86FBE8-6B6C-4481-AE3D-085976341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" y="866"/>
              <a:ext cx="227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>
                          <a:gamma/>
                          <a:shade val="54118"/>
                          <a:invGamma/>
                        </a:schemeClr>
                      </a:gs>
                      <a:gs pos="50000">
                        <a:schemeClr val="folHlink"/>
                      </a:gs>
                      <a:gs pos="100000">
                        <a:schemeClr val="folHlink">
                          <a:gamma/>
                          <a:shade val="54118"/>
                          <a:invGamma/>
                        </a:scheme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/>
                <a:t>Build</a:t>
              </a:r>
            </a:p>
          </p:txBody>
        </p:sp>
        <p:sp>
          <p:nvSpPr>
            <p:cNvPr id="22550" name="AutoShape 28"/>
            <p:cNvSpPr>
              <a:spLocks noChangeArrowheads="1"/>
            </p:cNvSpPr>
            <p:nvPr/>
          </p:nvSpPr>
          <p:spPr bwMode="auto">
            <a:xfrm rot="-5400000">
              <a:off x="4049" y="-331"/>
              <a:ext cx="318" cy="2637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2392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cs-CZ" sz="1654"/>
            </a:p>
          </p:txBody>
        </p:sp>
        <p:sp>
          <p:nvSpPr>
            <p:cNvPr id="417821" name="Text Box 29">
              <a:extLst>
                <a:ext uri="{FF2B5EF4-FFF2-40B4-BE49-F238E27FC236}">
                  <a16:creationId xmlns:a16="http://schemas.microsoft.com/office/drawing/2014/main" id="{395A2043-09FF-4B8E-9F7A-E979AF8AB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2" y="865"/>
              <a:ext cx="2271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>
                          <a:gamma/>
                          <a:shade val="54118"/>
                          <a:invGamma/>
                        </a:schemeClr>
                      </a:gs>
                      <a:gs pos="50000">
                        <a:schemeClr val="folHlink"/>
                      </a:gs>
                      <a:gs pos="100000">
                        <a:schemeClr val="folHlink">
                          <a:gamma/>
                          <a:shade val="54118"/>
                          <a:invGamma/>
                        </a:scheme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/>
                <a:t>Consume and Integrate</a:t>
              </a:r>
            </a:p>
          </p:txBody>
        </p:sp>
        <p:pic>
          <p:nvPicPr>
            <p:cNvPr id="22552" name="Picture 30" descr="blue shadow arrow righ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14611">
              <a:off x="4302" y="1320"/>
              <a:ext cx="257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3" name="Text Box 31"/>
            <p:cNvSpPr txBox="1">
              <a:spLocks noChangeArrowheads="1"/>
            </p:cNvSpPr>
            <p:nvPr/>
          </p:nvSpPr>
          <p:spPr bwMode="auto">
            <a:xfrm>
              <a:off x="4676" y="1459"/>
              <a:ext cx="87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cs-CZ" sz="1544">
                  <a:cs typeface="Arial" panose="020B0604020202020204" pitchFamily="34" charset="0"/>
                </a:rPr>
                <a:t>SharePoint</a:t>
              </a:r>
            </a:p>
          </p:txBody>
        </p:sp>
        <p:sp>
          <p:nvSpPr>
            <p:cNvPr id="417824" name="AutoShape 32">
              <a:extLst>
                <a:ext uri="{FF2B5EF4-FFF2-40B4-BE49-F238E27FC236}">
                  <a16:creationId xmlns:a16="http://schemas.microsoft.com/office/drawing/2014/main" id="{0423A77F-5EEC-4945-A11C-4BDC2BA6E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" y="1239"/>
              <a:ext cx="1285" cy="208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gamma/>
                    <a:shade val="60392"/>
                    <a:invGamma/>
                    <a:alpha val="80000"/>
                  </a:schemeClr>
                </a:gs>
                <a:gs pos="50000">
                  <a:schemeClr val="accent2">
                    <a:alpha val="39999"/>
                  </a:schemeClr>
                </a:gs>
                <a:gs pos="100000">
                  <a:schemeClr val="accent2">
                    <a:gamma/>
                    <a:shade val="60392"/>
                    <a:invGamma/>
                    <a:alpha val="8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grpSp>
          <p:nvGrpSpPr>
            <p:cNvPr id="22555" name="Group 33"/>
            <p:cNvGrpSpPr>
              <a:grpSpLocks/>
            </p:cNvGrpSpPr>
            <p:nvPr/>
          </p:nvGrpSpPr>
          <p:grpSpPr bwMode="auto">
            <a:xfrm>
              <a:off x="331" y="1516"/>
              <a:ext cx="738" cy="415"/>
              <a:chOff x="27" y="2766"/>
              <a:chExt cx="1068" cy="528"/>
            </a:xfrm>
          </p:grpSpPr>
          <p:pic>
            <p:nvPicPr>
              <p:cNvPr id="22577" name="Picture 34" descr="Green-Embossed-Cylin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" y="2766"/>
                <a:ext cx="7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78" name="AutoShape 35"/>
              <p:cNvSpPr>
                <a:spLocks noChangeArrowheads="1"/>
              </p:cNvSpPr>
              <p:nvPr/>
            </p:nvSpPr>
            <p:spPr bwMode="auto">
              <a:xfrm>
                <a:off x="27" y="2888"/>
                <a:ext cx="1068" cy="288"/>
              </a:xfrm>
              <a:prstGeom prst="cube">
                <a:avLst>
                  <a:gd name="adj" fmla="val 2500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4787EF"/>
                        </a:gs>
                        <a:gs pos="100000">
                          <a:srgbClr val="04080F"/>
                        </a:gs>
                      </a:gsLst>
                      <a:lin ang="27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cs-CZ" sz="1544">
                    <a:cs typeface="Arial" panose="020B0604020202020204" pitchFamily="34" charset="0"/>
                  </a:rPr>
                  <a:t>Oracle</a:t>
                </a:r>
              </a:p>
            </p:txBody>
          </p:sp>
        </p:grpSp>
        <p:pic>
          <p:nvPicPr>
            <p:cNvPr id="22556" name="Picture 36" descr="blue shadow arrow righ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03276">
              <a:off x="1148" y="1699"/>
              <a:ext cx="25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7" name="Picture 37" descr="blue shadow arrow righ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69554">
              <a:off x="1079" y="1416"/>
              <a:ext cx="264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8" name="Picture 38" descr="XLS_icon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" y="2417"/>
              <a:ext cx="16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9" name="Picture 39" descr="Microsoft Access Database Ico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2645"/>
              <a:ext cx="15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7832" name="AutoShape 40">
              <a:extLst>
                <a:ext uri="{FF2B5EF4-FFF2-40B4-BE49-F238E27FC236}">
                  <a16:creationId xmlns:a16="http://schemas.microsoft.com/office/drawing/2014/main" id="{5DADAAEB-2C8D-4F56-B131-F677A047A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" y="2625"/>
              <a:ext cx="822" cy="20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cs-CZ" sz="1323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DBs</a:t>
              </a:r>
            </a:p>
          </p:txBody>
        </p:sp>
        <p:grpSp>
          <p:nvGrpSpPr>
            <p:cNvPr id="22561" name="Group 41"/>
            <p:cNvGrpSpPr>
              <a:grpSpLocks/>
            </p:cNvGrpSpPr>
            <p:nvPr/>
          </p:nvGrpSpPr>
          <p:grpSpPr bwMode="auto">
            <a:xfrm>
              <a:off x="302" y="2850"/>
              <a:ext cx="822" cy="347"/>
              <a:chOff x="2280" y="3527"/>
              <a:chExt cx="725" cy="313"/>
            </a:xfrm>
          </p:grpSpPr>
          <p:sp>
            <p:nvSpPr>
              <p:cNvPr id="417834" name="AutoShape 42">
                <a:extLst>
                  <a:ext uri="{FF2B5EF4-FFF2-40B4-BE49-F238E27FC236}">
                    <a16:creationId xmlns:a16="http://schemas.microsoft.com/office/drawing/2014/main" id="{F6B7E269-4A66-4365-B3D9-685D64A73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0" y="3527"/>
                <a:ext cx="725" cy="313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>
                        <a:alpha val="22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altLang="cs-CZ" sz="1103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17835" name="Text Box 43">
                <a:extLst>
                  <a:ext uri="{FF2B5EF4-FFF2-40B4-BE49-F238E27FC236}">
                    <a16:creationId xmlns:a16="http://schemas.microsoft.com/office/drawing/2014/main" id="{FD7B2CB4-574A-494E-B0C1-681FB50DF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9" y="3571"/>
                <a:ext cx="658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cs-CZ" sz="1323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Unstructured Data sources</a:t>
                </a:r>
              </a:p>
            </p:txBody>
          </p:sp>
        </p:grpSp>
        <p:pic>
          <p:nvPicPr>
            <p:cNvPr id="22562" name="Picture 44" descr="Adobe Acrobat Ico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" y="2882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45" descr="Microsoft Word Document Ico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" y="2933"/>
              <a:ext cx="10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46" descr="Microsoft PowerPoint Presentation Icon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006"/>
              <a:ext cx="9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47" descr="blue shadow arrow right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39638">
              <a:off x="1345" y="2158"/>
              <a:ext cx="248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48" descr="blue shadow arrow right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86288">
              <a:off x="1359" y="2638"/>
              <a:ext cx="248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7841" name="AutoShape 49">
              <a:extLst>
                <a:ext uri="{FF2B5EF4-FFF2-40B4-BE49-F238E27FC236}">
                  <a16:creationId xmlns:a16="http://schemas.microsoft.com/office/drawing/2014/main" id="{2FABB1CB-C906-4516-90A9-C6D747B1B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" y="2385"/>
              <a:ext cx="822" cy="20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cs-CZ" sz="1323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Spreadsheets</a:t>
              </a:r>
            </a:p>
          </p:txBody>
        </p:sp>
        <p:grpSp>
          <p:nvGrpSpPr>
            <p:cNvPr id="22568" name="Group 50"/>
            <p:cNvGrpSpPr>
              <a:grpSpLocks/>
            </p:cNvGrpSpPr>
            <p:nvPr/>
          </p:nvGrpSpPr>
          <p:grpSpPr bwMode="auto">
            <a:xfrm>
              <a:off x="405" y="1772"/>
              <a:ext cx="840" cy="482"/>
              <a:chOff x="27" y="2766"/>
              <a:chExt cx="1068" cy="528"/>
            </a:xfrm>
          </p:grpSpPr>
          <p:pic>
            <p:nvPicPr>
              <p:cNvPr id="22573" name="Picture 51" descr="Green-Embossed-Cylinder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" y="2766"/>
                <a:ext cx="72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74" name="AutoShape 52"/>
              <p:cNvSpPr>
                <a:spLocks noChangeArrowheads="1"/>
              </p:cNvSpPr>
              <p:nvPr/>
            </p:nvSpPr>
            <p:spPr bwMode="auto">
              <a:xfrm>
                <a:off x="27" y="2888"/>
                <a:ext cx="1068" cy="288"/>
              </a:xfrm>
              <a:prstGeom prst="cube">
                <a:avLst>
                  <a:gd name="adj" fmla="val 2500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4787EF"/>
                        </a:gs>
                        <a:gs pos="100000">
                          <a:srgbClr val="04080F"/>
                        </a:gs>
                      </a:gsLst>
                      <a:lin ang="27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cs-CZ" sz="1544">
                    <a:cs typeface="Arial" panose="020B0604020202020204" pitchFamily="34" charset="0"/>
                  </a:rPr>
                  <a:t>SQL </a:t>
                </a:r>
              </a:p>
              <a:p>
                <a:r>
                  <a:rPr lang="en-US" altLang="cs-CZ" sz="1544">
                    <a:cs typeface="Arial" panose="020B0604020202020204" pitchFamily="34" charset="0"/>
                  </a:rPr>
                  <a:t>Server</a:t>
                </a:r>
              </a:p>
            </p:txBody>
          </p:sp>
        </p:grpSp>
        <p:pic>
          <p:nvPicPr>
            <p:cNvPr id="22569" name="Picture 53" descr="blue shadow arrow right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39638">
              <a:off x="1336" y="2401"/>
              <a:ext cx="248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7846" name="Text Box 54">
              <a:extLst>
                <a:ext uri="{FF2B5EF4-FFF2-40B4-BE49-F238E27FC236}">
                  <a16:creationId xmlns:a16="http://schemas.microsoft.com/office/drawing/2014/main" id="{33701643-8903-4FCF-9C6E-C98C448EB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" y="2521"/>
              <a:ext cx="1105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>
                          <a:gamma/>
                          <a:shade val="54118"/>
                          <a:invGamma/>
                        </a:schemeClr>
                      </a:gs>
                      <a:gs pos="50000">
                        <a:schemeClr val="folHlink"/>
                      </a:gs>
                      <a:gs pos="100000">
                        <a:schemeClr val="folHlink">
                          <a:gamma/>
                          <a:shade val="54118"/>
                          <a:invGamma/>
                        </a:scheme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cs-CZ" sz="1544"/>
                <a:t>Access          Security</a:t>
              </a:r>
            </a:p>
          </p:txBody>
        </p:sp>
        <p:sp>
          <p:nvSpPr>
            <p:cNvPr id="22571" name="Text Box 55"/>
            <p:cNvSpPr txBox="1">
              <a:spLocks noChangeArrowheads="1"/>
            </p:cNvSpPr>
            <p:nvPr/>
          </p:nvSpPr>
          <p:spPr bwMode="auto">
            <a:xfrm>
              <a:off x="4690" y="2115"/>
              <a:ext cx="875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cs-CZ" sz="1544">
                  <a:cs typeface="Arial" panose="020B0604020202020204" pitchFamily="34" charset="0"/>
                </a:rPr>
                <a:t>Office applications</a:t>
              </a:r>
            </a:p>
          </p:txBody>
        </p:sp>
        <p:pic>
          <p:nvPicPr>
            <p:cNvPr id="22572" name="Picture 56" descr="MCj03265480000[1]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29" y="2535"/>
              <a:ext cx="367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46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" y="-1"/>
            <a:ext cx="10081683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8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5893" y="5259629"/>
            <a:ext cx="9535592" cy="1368729"/>
          </a:xfrm>
        </p:spPr>
        <p:txBody>
          <a:bodyPr/>
          <a:lstStyle/>
          <a:p>
            <a:pPr eaLnBrk="1" hangingPunct="1"/>
            <a:r>
              <a:rPr lang="en-US" altLang="cs-CZ" smtClean="0">
                <a:solidFill>
                  <a:schemeClr val="tx1"/>
                </a:solidFill>
                <a:sym typeface="Wingdings" panose="05000000000000000000" pitchFamily="2" charset="2"/>
              </a:rPr>
              <a:t>Customer success</a:t>
            </a:r>
          </a:p>
        </p:txBody>
      </p:sp>
    </p:spTree>
    <p:extLst>
      <p:ext uri="{BB962C8B-B14F-4D97-AF65-F5344CB8AC3E}">
        <p14:creationId xmlns:p14="http://schemas.microsoft.com/office/powerpoint/2010/main" val="34708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 22_logo-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49" y="761378"/>
            <a:ext cx="8422406" cy="124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ombo-b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28" y="1526255"/>
            <a:ext cx="3379814" cy="47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combo-g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01" y="1526254"/>
            <a:ext cx="3379814" cy="474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ombo-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2" y="1526255"/>
            <a:ext cx="3379814" cy="473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8" name="Rectangle 6">
            <a:extLst>
              <a:ext uri="{FF2B5EF4-FFF2-40B4-BE49-F238E27FC236}">
                <a16:creationId xmlns:a16="http://schemas.microsoft.com/office/drawing/2014/main" id="{72FDC6A2-A817-41E4-9F41-93413DB10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032" y="1982228"/>
            <a:ext cx="2275380" cy="6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Customer</a:t>
            </a:r>
            <a:b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</a:b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Results/Benefits</a:t>
            </a:r>
          </a:p>
        </p:txBody>
      </p:sp>
      <p:sp>
        <p:nvSpPr>
          <p:cNvPr id="325639" name="Rectangle 7">
            <a:extLst>
              <a:ext uri="{FF2B5EF4-FFF2-40B4-BE49-F238E27FC236}">
                <a16:creationId xmlns:a16="http://schemas.microsoft.com/office/drawing/2014/main" id="{BEB8EF73-2247-4783-9630-4FDAB288B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54" y="2135805"/>
            <a:ext cx="2522171" cy="30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Solution</a:t>
            </a:r>
          </a:p>
        </p:txBody>
      </p:sp>
      <p:pic>
        <p:nvPicPr>
          <p:cNvPr id="28680" name="Picture 8" descr="arrow yellow vertical up trans per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23" y="2051343"/>
            <a:ext cx="624854" cy="474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41" name="Text Box 9">
            <a:extLst>
              <a:ext uri="{FF2B5EF4-FFF2-40B4-BE49-F238E27FC236}">
                <a16:creationId xmlns:a16="http://schemas.microsoft.com/office/drawing/2014/main" id="{20BAA330-2F70-4F0F-A1D4-C746DBC5413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83222" y="1982228"/>
            <a:ext cx="2476663" cy="6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Customer </a:t>
            </a:r>
            <a:b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</a:b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Challenge</a:t>
            </a:r>
          </a:p>
        </p:txBody>
      </p:sp>
      <p:pic>
        <p:nvPicPr>
          <p:cNvPr id="28682" name="Picture 10" descr="arrow yellow vertical up trans per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41" y="2051343"/>
            <a:ext cx="624854" cy="474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610409" y="2226371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601658" y="4249709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846699" y="2002334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7126748" y="2929989"/>
            <a:ext cx="2669195" cy="246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Empower metrics owners to know and act on their business.</a:t>
            </a: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None/>
            </a:pPr>
            <a:endParaRPr lang="en-US" altLang="cs-CZ" sz="1103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Simplify collaborate, knowledge sharing and resolution of business issues within one application.</a:t>
            </a: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None/>
            </a:pPr>
            <a:endParaRPr lang="en-US" altLang="cs-CZ" sz="1103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Protect business owners via enterprise-wide and flexible BI platform.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42733" y="2891482"/>
            <a:ext cx="2837223" cy="287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Enterprise BI vision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Enterprise Class software and hardware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Rapid Development of BI solutions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Ease of integration with 3rd party tools and workflow and portals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None/>
            </a:pPr>
            <a:endParaRPr lang="en-US" altLang="cs-CZ" sz="88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Enterprise Class Toolset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Business Scorecard Manager 2005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2003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SQL Server Analysis Services 2005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SQL Server Reporting Services 2005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SharePoint Portal Server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Windows Server 2003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781938" y="2873980"/>
            <a:ext cx="2761961" cy="24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Provide alignment between corporate goals and employees actions through the enterprise.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endParaRPr lang="en-US" altLang="cs-CZ" sz="99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Create an ownership culture by providing visibility at the right level and giving information workers with the tools to drive their business efficiently.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endParaRPr lang="en-US" altLang="cs-CZ" sz="99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Drive productivity throughout the organization and measure corporate competitive advantage.</a:t>
            </a:r>
          </a:p>
        </p:txBody>
      </p:sp>
      <p:sp>
        <p:nvSpPr>
          <p:cNvPr id="28689" name="Rectangle 17"/>
          <p:cNvSpPr>
            <a:spLocks noGrp="1" noChangeArrowheads="1"/>
          </p:cNvSpPr>
          <p:nvPr>
            <p:ph type="title"/>
          </p:nvPr>
        </p:nvSpPr>
        <p:spPr>
          <a:xfrm>
            <a:off x="708426" y="236290"/>
            <a:ext cx="9679116" cy="766628"/>
          </a:xfrm>
        </p:spPr>
        <p:txBody>
          <a:bodyPr/>
          <a:lstStyle/>
          <a:p>
            <a:pPr eaLnBrk="1" hangingPunct="1"/>
            <a:r>
              <a:rPr lang="en-US" altLang="cs-CZ" sz="3969"/>
              <a:t>Microsoft IT</a:t>
            </a:r>
          </a:p>
        </p:txBody>
      </p:sp>
      <p:pic>
        <p:nvPicPr>
          <p:cNvPr id="28690" name="Picture 18" descr="MSs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33" y="948659"/>
            <a:ext cx="3386816" cy="5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05858" y="6665113"/>
            <a:ext cx="3430573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544">
                <a:hlinkClick r:id="rId10"/>
              </a:rPr>
              <a:t>Click here for case study</a:t>
            </a:r>
            <a:endParaRPr lang="en-US" altLang="cs-CZ" sz="1544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809943" y="5908986"/>
            <a:ext cx="9297552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323" b="0"/>
              <a:t>“Scorecarding offers true visibility into </a:t>
            </a:r>
            <a:r>
              <a:rPr lang="en-US" altLang="cs-CZ" sz="1323"/>
              <a:t>employee accountability and actions</a:t>
            </a:r>
            <a:r>
              <a:rPr lang="en-US" altLang="cs-CZ" sz="1323" b="0"/>
              <a:t>. Managers and our CIO can see problems and successes in real-time, just as our employees can..” - Daniel Rubiolo Mendoza, Operations Manager, MSIT </a:t>
            </a:r>
          </a:p>
        </p:txBody>
      </p:sp>
      <p:pic>
        <p:nvPicPr>
          <p:cNvPr id="28693" name="Picture 21" descr="Microsoft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96" y="1165694"/>
            <a:ext cx="1743291" cy="2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1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MSIT screenshot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60" y="1055427"/>
            <a:ext cx="8023340" cy="539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5858" y="6651111"/>
            <a:ext cx="1988332" cy="369332"/>
          </a:xfrm>
          <a:prstGeom prst="rect">
            <a:avLst/>
          </a:prstGeom>
          <a:solidFill>
            <a:srgbClr val="FFCC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/>
              <a:t>Internal only</a:t>
            </a:r>
          </a:p>
        </p:txBody>
      </p:sp>
    </p:spTree>
    <p:extLst>
      <p:ext uri="{BB962C8B-B14F-4D97-AF65-F5344CB8AC3E}">
        <p14:creationId xmlns:p14="http://schemas.microsoft.com/office/powerpoint/2010/main" val="814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 22_logo-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49" y="761378"/>
            <a:ext cx="8422406" cy="124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combo-b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28" y="1526255"/>
            <a:ext cx="3379814" cy="47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combo-g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01" y="1526254"/>
            <a:ext cx="3379814" cy="474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combo-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2" y="1526255"/>
            <a:ext cx="3379814" cy="473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6" name="Rectangle 6">
            <a:extLst>
              <a:ext uri="{FF2B5EF4-FFF2-40B4-BE49-F238E27FC236}">
                <a16:creationId xmlns:a16="http://schemas.microsoft.com/office/drawing/2014/main" id="{50F89C71-BCC9-4898-91CB-4620F9D6D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032" y="1982228"/>
            <a:ext cx="2275380" cy="6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Customer</a:t>
            </a:r>
            <a:b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</a:b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Results/Benefits</a:t>
            </a:r>
          </a:p>
        </p:txBody>
      </p:sp>
      <p:sp>
        <p:nvSpPr>
          <p:cNvPr id="327687" name="Rectangle 7">
            <a:extLst>
              <a:ext uri="{FF2B5EF4-FFF2-40B4-BE49-F238E27FC236}">
                <a16:creationId xmlns:a16="http://schemas.microsoft.com/office/drawing/2014/main" id="{B74D6375-0649-455F-B0A6-CC8262C01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54" y="2135805"/>
            <a:ext cx="2522171" cy="30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Solution</a:t>
            </a:r>
          </a:p>
        </p:txBody>
      </p:sp>
      <p:pic>
        <p:nvPicPr>
          <p:cNvPr id="31752" name="Picture 8" descr="arrow yellow vertical up trans per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23" y="2051343"/>
            <a:ext cx="624854" cy="474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9" name="Text Box 9">
            <a:extLst>
              <a:ext uri="{FF2B5EF4-FFF2-40B4-BE49-F238E27FC236}">
                <a16:creationId xmlns:a16="http://schemas.microsoft.com/office/drawing/2014/main" id="{F3EC2522-2E0F-4BEB-8BA9-B3B590ACE16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83222" y="1982228"/>
            <a:ext cx="2476663" cy="6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Customer </a:t>
            </a:r>
            <a:b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</a:b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Challenge</a:t>
            </a:r>
          </a:p>
        </p:txBody>
      </p:sp>
      <p:pic>
        <p:nvPicPr>
          <p:cNvPr id="31754" name="Picture 10" descr="arrow yellow vertical up trans per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41" y="2051343"/>
            <a:ext cx="624854" cy="474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610409" y="2226371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601658" y="4249709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846699" y="2002334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7126748" y="2929990"/>
            <a:ext cx="2823221" cy="267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Align strategic goals with actions and empower metrics owners to pro-actively impact their business.</a:t>
            </a: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None/>
            </a:pPr>
            <a:endParaRPr lang="en-US" altLang="cs-CZ" sz="1103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Build a performance framework which allows the employees to deliver on goals short and long term.</a:t>
            </a: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None/>
            </a:pPr>
            <a:endParaRPr lang="en-US" altLang="cs-CZ" sz="1103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Empower business owners through and integrated and flexible BI solution.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4042733" y="2891482"/>
            <a:ext cx="2837223" cy="276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Enterprise BI vision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Enterprise Class software and hardware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Rapid Development of BI solutions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Ease of integration with 3rd party tools and workflow and portals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None/>
            </a:pPr>
            <a:endParaRPr lang="en-US" altLang="cs-CZ" sz="1213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Enterprise Class Toolset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Business Scorecard Manager 2005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SQL Server 2000 and 2005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SharePoint Portal Server 2003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Suite 2003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SQL Server Analysis and Reporting Services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781938" y="2873979"/>
            <a:ext cx="2761961" cy="275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Provide pro-active insights to business users so they can drive performance efficiently through the enterprise.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endParaRPr lang="en-US" altLang="cs-CZ" sz="99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Integrate corporate performance in the daily life of business users so that, by embracing scorecarding they can drive the company</a:t>
            </a:r>
            <a:r>
              <a:rPr lang="en-US" altLang="cs-CZ" sz="1323">
                <a:solidFill>
                  <a:schemeClr val="bg1"/>
                </a:solidFill>
                <a:latin typeface="Segoe" pitchFamily="34" charset="0"/>
              </a:rPr>
              <a:t>’</a:t>
            </a: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s performance.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endParaRPr lang="en-US" altLang="cs-CZ" sz="99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Drive productivity throughout the organization and measure corporate competitive advantage.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title"/>
          </p:nvPr>
        </p:nvSpPr>
        <p:spPr>
          <a:xfrm>
            <a:off x="708426" y="236290"/>
            <a:ext cx="9679116" cy="766628"/>
          </a:xfrm>
        </p:spPr>
        <p:txBody>
          <a:bodyPr/>
          <a:lstStyle/>
          <a:p>
            <a:pPr eaLnBrk="1" hangingPunct="1"/>
            <a:r>
              <a:rPr lang="en-US" altLang="cs-CZ" sz="3969"/>
              <a:t>Premier Bankcard</a:t>
            </a:r>
          </a:p>
        </p:txBody>
      </p:sp>
      <p:pic>
        <p:nvPicPr>
          <p:cNvPr id="31762" name="Picture 18" descr="MSs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33" y="948659"/>
            <a:ext cx="3386816" cy="5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05858" y="6665113"/>
            <a:ext cx="3430573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544">
                <a:hlinkClick r:id="rId10"/>
              </a:rPr>
              <a:t>Click here for case study</a:t>
            </a:r>
            <a:endParaRPr lang="en-US" altLang="cs-CZ" sz="1544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809943" y="5908986"/>
            <a:ext cx="9297552" cy="70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323" b="0"/>
              <a:t>“This solution presents all users with </a:t>
            </a:r>
            <a:r>
              <a:rPr lang="en-US" altLang="cs-CZ" sz="1323"/>
              <a:t>one version of the truth</a:t>
            </a:r>
            <a:r>
              <a:rPr lang="en-US" altLang="cs-CZ" sz="1323" b="0"/>
              <a:t>. And what's even more important is that, with a single version of the truth, you’ve got </a:t>
            </a:r>
            <a:r>
              <a:rPr lang="en-US" altLang="cs-CZ" sz="1323"/>
              <a:t>everyone in the organization working towards a common goal</a:t>
            </a:r>
            <a:r>
              <a:rPr lang="en-US" altLang="cs-CZ" sz="1323" b="0"/>
              <a:t>.” - Ron Van Zanten, Business Intelligence Officer, PREMIER Bankcard </a:t>
            </a:r>
          </a:p>
        </p:txBody>
      </p:sp>
      <p:pic>
        <p:nvPicPr>
          <p:cNvPr id="31765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94" y="1023922"/>
            <a:ext cx="1323221" cy="5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 22_logo-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49" y="761378"/>
            <a:ext cx="8422406" cy="124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combo-b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28" y="1526254"/>
            <a:ext cx="3379814" cy="474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combo-g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01" y="1526254"/>
            <a:ext cx="3379814" cy="474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combo-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2" y="1526255"/>
            <a:ext cx="3379814" cy="473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4" name="Rectangle 6">
            <a:extLst>
              <a:ext uri="{FF2B5EF4-FFF2-40B4-BE49-F238E27FC236}">
                <a16:creationId xmlns:a16="http://schemas.microsoft.com/office/drawing/2014/main" id="{9F0E494A-9AC1-4E6F-B490-962D1ACC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032" y="1982228"/>
            <a:ext cx="2275380" cy="6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Customer</a:t>
            </a:r>
            <a:b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</a:b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Results/Benefits</a:t>
            </a:r>
          </a:p>
        </p:txBody>
      </p:sp>
      <p:sp>
        <p:nvSpPr>
          <p:cNvPr id="329735" name="Rectangle 7">
            <a:extLst>
              <a:ext uri="{FF2B5EF4-FFF2-40B4-BE49-F238E27FC236}">
                <a16:creationId xmlns:a16="http://schemas.microsoft.com/office/drawing/2014/main" id="{C517CFF6-5B39-4EC8-8802-357245DA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54" y="2135805"/>
            <a:ext cx="2522171" cy="30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Solution</a:t>
            </a:r>
          </a:p>
        </p:txBody>
      </p:sp>
      <p:pic>
        <p:nvPicPr>
          <p:cNvPr id="33800" name="Picture 8" descr="arrow yellow vertical up trans per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23" y="2051343"/>
            <a:ext cx="624854" cy="474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7" name="Text Box 9">
            <a:extLst>
              <a:ext uri="{FF2B5EF4-FFF2-40B4-BE49-F238E27FC236}">
                <a16:creationId xmlns:a16="http://schemas.microsoft.com/office/drawing/2014/main" id="{116287B3-EFD2-498E-A439-E3B03615479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83222" y="1982228"/>
            <a:ext cx="2476663" cy="6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Customer </a:t>
            </a:r>
            <a:b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</a:b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Challenge</a:t>
            </a:r>
          </a:p>
        </p:txBody>
      </p:sp>
      <p:pic>
        <p:nvPicPr>
          <p:cNvPr id="33802" name="Picture 10" descr="arrow yellow vertical up trans per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41" y="2051343"/>
            <a:ext cx="624854" cy="474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610409" y="2226371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601658" y="4249709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846699" y="2002334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7130249" y="2845975"/>
            <a:ext cx="2823221" cy="301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Measure and improve key strategic goals and drive cross-company initiatives based on one common version of the truth.</a:t>
            </a: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None/>
            </a:pPr>
            <a:endParaRPr lang="en-US" altLang="cs-CZ" sz="221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Improve corporate agility and competitive advantage by providing aligned and actionable insight to relevant decision makers.</a:t>
            </a: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None/>
            </a:pPr>
            <a:endParaRPr lang="en-US" altLang="cs-CZ" sz="221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Empower business owners to take action through integrated and powerful end-user applications.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781938" y="2873979"/>
            <a:ext cx="2761961" cy="29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Focus on the right metrics for customer satisfaction, acquisition and retention in order to drive corporate performance with the right initiatives.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endParaRPr lang="en-US" altLang="cs-CZ" sz="99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Empower line of business managers to make faster decisions by providing them with pro-active and aligned business insights.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endParaRPr lang="en-US" altLang="cs-CZ" sz="99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Build a solution on a flexible and scalable BI platform and lower change management cost and time.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title"/>
          </p:nvPr>
        </p:nvSpPr>
        <p:spPr>
          <a:xfrm>
            <a:off x="708426" y="236290"/>
            <a:ext cx="9679116" cy="766628"/>
          </a:xfrm>
        </p:spPr>
        <p:txBody>
          <a:bodyPr/>
          <a:lstStyle/>
          <a:p>
            <a:pPr eaLnBrk="1" hangingPunct="1"/>
            <a:r>
              <a:rPr lang="en-US" altLang="cs-CZ" sz="3969"/>
              <a:t>Expedia</a:t>
            </a:r>
          </a:p>
        </p:txBody>
      </p:sp>
      <p:pic>
        <p:nvPicPr>
          <p:cNvPr id="33809" name="Picture 17" descr="MSs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33" y="948659"/>
            <a:ext cx="3386816" cy="5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05858" y="6665113"/>
            <a:ext cx="3430573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544">
                <a:hlinkClick r:id="rId10"/>
              </a:rPr>
              <a:t>Click here for case study</a:t>
            </a:r>
            <a:endParaRPr lang="en-US" altLang="cs-CZ" sz="1544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809943" y="5964996"/>
            <a:ext cx="9297552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cs-CZ" sz="1323" b="0"/>
              <a:t>We wanted </a:t>
            </a:r>
            <a:r>
              <a:rPr lang="en-GB" altLang="cs-CZ" sz="1323"/>
              <a:t>the right people</a:t>
            </a:r>
            <a:r>
              <a:rPr lang="en-GB" altLang="cs-CZ" sz="1323" b="0"/>
              <a:t> to see problems </a:t>
            </a:r>
            <a:r>
              <a:rPr lang="en-GB" altLang="cs-CZ" sz="1323"/>
              <a:t>immediately</a:t>
            </a:r>
            <a:r>
              <a:rPr lang="en-GB" altLang="cs-CZ" sz="1323" b="0"/>
              <a:t> so they could </a:t>
            </a:r>
            <a:r>
              <a:rPr lang="en-GB" altLang="cs-CZ" sz="1323"/>
              <a:t>rectify them before they became a huge liability</a:t>
            </a:r>
            <a:r>
              <a:rPr lang="en-GB" altLang="cs-CZ" sz="1323" b="0"/>
              <a:t>.”</a:t>
            </a:r>
            <a:r>
              <a:rPr lang="en-US" altLang="cs-CZ" sz="1323" b="0"/>
              <a:t> Laura Gibbons, Manager/Black Belt, Customer Satisfaction &amp; Six Sigma ,  Expedia, Inc</a:t>
            </a:r>
          </a:p>
        </p:txBody>
      </p:sp>
      <p:pic>
        <p:nvPicPr>
          <p:cNvPr id="3381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41" y="1030923"/>
            <a:ext cx="2404902" cy="51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4042733" y="2891482"/>
            <a:ext cx="2837223" cy="276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Enterprise BI vision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Enterprise Class software and hardware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Rapid Development of BI solutions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Ease of integration with 3rd party tools and workflow and portals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None/>
            </a:pPr>
            <a:endParaRPr lang="en-US" altLang="cs-CZ" sz="1213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Enterprise Class Toolset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Business Scorecard Manager 2005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SQL Server 2000 and 2005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SharePoint Portal Server 2003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Suite 2003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SQL Server Analysis and Reporting Services</a:t>
            </a:r>
          </a:p>
        </p:txBody>
      </p:sp>
    </p:spTree>
    <p:extLst>
      <p:ext uri="{BB962C8B-B14F-4D97-AF65-F5344CB8AC3E}">
        <p14:creationId xmlns:p14="http://schemas.microsoft.com/office/powerpoint/2010/main" val="5003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 22_logo-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49" y="761378"/>
            <a:ext cx="8422406" cy="124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ombo-b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28" y="1526255"/>
            <a:ext cx="3379814" cy="4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combo-g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01" y="1526254"/>
            <a:ext cx="3379814" cy="474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combo-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2" y="1526255"/>
            <a:ext cx="3379814" cy="473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82" name="Rectangle 6">
            <a:extLst>
              <a:ext uri="{FF2B5EF4-FFF2-40B4-BE49-F238E27FC236}">
                <a16:creationId xmlns:a16="http://schemas.microsoft.com/office/drawing/2014/main" id="{FD5CB3DD-7A5A-4067-99B6-5174A2E05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032" y="1982228"/>
            <a:ext cx="2275380" cy="6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Customer</a:t>
            </a:r>
            <a:b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</a:b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Results/Benefits</a:t>
            </a:r>
          </a:p>
        </p:txBody>
      </p:sp>
      <p:sp>
        <p:nvSpPr>
          <p:cNvPr id="331783" name="Rectangle 7">
            <a:extLst>
              <a:ext uri="{FF2B5EF4-FFF2-40B4-BE49-F238E27FC236}">
                <a16:creationId xmlns:a16="http://schemas.microsoft.com/office/drawing/2014/main" id="{1DCCB9AF-774A-4FF3-9526-F5A37818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54" y="2135805"/>
            <a:ext cx="2522171" cy="30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Solution</a:t>
            </a:r>
          </a:p>
        </p:txBody>
      </p:sp>
      <p:pic>
        <p:nvPicPr>
          <p:cNvPr id="35848" name="Picture 8" descr="arrow yellow vertical up trans per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23" y="2051343"/>
            <a:ext cx="624854" cy="474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85" name="Text Box 9">
            <a:extLst>
              <a:ext uri="{FF2B5EF4-FFF2-40B4-BE49-F238E27FC236}">
                <a16:creationId xmlns:a16="http://schemas.microsoft.com/office/drawing/2014/main" id="{3BB2C7F7-9E1A-4B45-AC57-D31444966DD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83222" y="1982228"/>
            <a:ext cx="2476663" cy="6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Customer </a:t>
            </a:r>
            <a:b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</a:b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Challenge</a:t>
            </a:r>
          </a:p>
        </p:txBody>
      </p:sp>
      <p:pic>
        <p:nvPicPr>
          <p:cNvPr id="35850" name="Picture 10" descr="arrow yellow vertical up trans per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41" y="2051343"/>
            <a:ext cx="624854" cy="474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610409" y="2226371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601658" y="4249709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846699" y="2002334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781938" y="2873980"/>
            <a:ext cx="2761961" cy="259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Need for an integrated scorecarding application that would address the needs of multiple user types throughout a very distributed environment.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endParaRPr lang="en-US" altLang="cs-CZ" sz="99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Deployment required a sophisticated yet flexible BI solution that would adapt to corporate business practices.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endParaRPr lang="en-US" altLang="cs-CZ" sz="99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Build a solution on a reliable and scalable BI platform while lowering change management cost and time.</a:t>
            </a: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/>
          </p:nvPr>
        </p:nvSpPr>
        <p:spPr>
          <a:xfrm>
            <a:off x="708426" y="236290"/>
            <a:ext cx="9679116" cy="766628"/>
          </a:xfrm>
        </p:spPr>
        <p:txBody>
          <a:bodyPr/>
          <a:lstStyle/>
          <a:p>
            <a:pPr eaLnBrk="1" hangingPunct="1"/>
            <a:r>
              <a:rPr lang="en-US" altLang="cs-CZ" sz="3969"/>
              <a:t>Skanska U.S.A.</a:t>
            </a:r>
          </a:p>
        </p:txBody>
      </p:sp>
      <p:pic>
        <p:nvPicPr>
          <p:cNvPr id="35856" name="Picture 16" descr="MSs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33" y="948659"/>
            <a:ext cx="3386816" cy="5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05858" y="6665113"/>
            <a:ext cx="3430573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544">
                <a:hlinkClick r:id="rId10"/>
              </a:rPr>
              <a:t>Click here for case study</a:t>
            </a:r>
            <a:endParaRPr lang="en-US" altLang="cs-CZ" sz="1544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809943" y="5964996"/>
            <a:ext cx="9297552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cs-CZ" sz="1323" b="0"/>
              <a:t>“The challenge is that </a:t>
            </a:r>
            <a:r>
              <a:rPr lang="en-GB" altLang="cs-CZ" sz="1323"/>
              <a:t>our organization is very mobile</a:t>
            </a:r>
            <a:r>
              <a:rPr lang="en-GB" altLang="cs-CZ" sz="1323" b="0"/>
              <a:t>, very virtual and you never know where people are going to be </a:t>
            </a:r>
            <a:r>
              <a:rPr lang="en-GB" altLang="cs-CZ" sz="1323"/>
              <a:t>online or offline</a:t>
            </a:r>
            <a:r>
              <a:rPr lang="en-GB" altLang="cs-CZ" sz="1323" b="0"/>
              <a:t>”</a:t>
            </a:r>
            <a:r>
              <a:rPr lang="en-US" altLang="cs-CZ" sz="1323" b="0"/>
              <a:t> - </a:t>
            </a:r>
            <a:r>
              <a:rPr lang="en-GB" altLang="cs-CZ" sz="1323" b="0"/>
              <a:t>Allen Emerick, Director of IT, Applications and Integration</a:t>
            </a:r>
            <a:r>
              <a:rPr lang="en-US" altLang="cs-CZ" sz="1323" b="0"/>
              <a:t>, </a:t>
            </a:r>
            <a:r>
              <a:rPr lang="en-GB" altLang="cs-CZ" sz="1323" b="0"/>
              <a:t>Skanska USA </a:t>
            </a:r>
            <a:endParaRPr lang="en-US" altLang="cs-CZ" sz="1323" b="0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4042733" y="2891482"/>
            <a:ext cx="2837223" cy="276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Enterprise BI vision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Enterprise Class software and hardware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Rapid Development of BI solutions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Ease of integration with 3rd party tools and workflow and portals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None/>
            </a:pPr>
            <a:endParaRPr lang="en-US" altLang="cs-CZ" sz="1213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Enterprise Class Toolset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Business Scorecard Manager 2005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SQL Server 2000 and 2005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SharePoint Portal Server 2003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Suite 2003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SQL Server Analysis and Reporting Services</a:t>
            </a:r>
          </a:p>
        </p:txBody>
      </p:sp>
      <p:pic>
        <p:nvPicPr>
          <p:cNvPr id="35860" name="Picture 20" descr="Skansk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46" y="1174447"/>
            <a:ext cx="1694283" cy="23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7140751" y="2859978"/>
            <a:ext cx="2823221" cy="27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Performance management became part of the company DNA by integrating scorecards in employees daily routine.</a:t>
            </a: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None/>
            </a:pPr>
            <a:endParaRPr lang="en-US" altLang="cs-CZ" sz="77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Alignment between strategic goals and the company</a:t>
            </a:r>
            <a:r>
              <a:rPr lang="en-US" altLang="cs-CZ" sz="1323">
                <a:solidFill>
                  <a:schemeClr val="bg1"/>
                </a:solidFill>
                <a:latin typeface="Segoe" pitchFamily="34" charset="0"/>
              </a:rPr>
              <a:t>’</a:t>
            </a: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s distributed employees objectives.</a:t>
            </a: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None/>
            </a:pPr>
            <a:endParaRPr lang="en-US" altLang="cs-CZ" sz="77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Democratization of performance management making insight pervasively available through office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8602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 22_logo-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49" y="747376"/>
            <a:ext cx="8422406" cy="110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combo-b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28" y="1456243"/>
            <a:ext cx="3379814" cy="4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combo-g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01" y="1456243"/>
            <a:ext cx="3379814" cy="474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combo-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2" y="1456243"/>
            <a:ext cx="3379814" cy="473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30" name="Rectangle 6">
            <a:extLst>
              <a:ext uri="{FF2B5EF4-FFF2-40B4-BE49-F238E27FC236}">
                <a16:creationId xmlns:a16="http://schemas.microsoft.com/office/drawing/2014/main" id="{1D64264E-F617-4FB6-8DF2-B0308D8B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032" y="1814200"/>
            <a:ext cx="2275380" cy="6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Customer</a:t>
            </a:r>
            <a:b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</a:b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Results/Benefits</a:t>
            </a:r>
          </a:p>
        </p:txBody>
      </p:sp>
      <p:sp>
        <p:nvSpPr>
          <p:cNvPr id="333831" name="Rectangle 7">
            <a:extLst>
              <a:ext uri="{FF2B5EF4-FFF2-40B4-BE49-F238E27FC236}">
                <a16:creationId xmlns:a16="http://schemas.microsoft.com/office/drawing/2014/main" id="{47E9CFEB-3A42-4574-A6F2-575965F7B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54" y="1967777"/>
            <a:ext cx="2522171" cy="30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Solution</a:t>
            </a:r>
          </a:p>
        </p:txBody>
      </p:sp>
      <p:pic>
        <p:nvPicPr>
          <p:cNvPr id="37896" name="Picture 8" descr="arrow yellow vertical up trans per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23" y="1883315"/>
            <a:ext cx="624854" cy="474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33" name="Text Box 9">
            <a:extLst>
              <a:ext uri="{FF2B5EF4-FFF2-40B4-BE49-F238E27FC236}">
                <a16:creationId xmlns:a16="http://schemas.microsoft.com/office/drawing/2014/main" id="{4BD8DD65-2835-4BE9-A94F-E45714AB99F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83222" y="1814200"/>
            <a:ext cx="2476663" cy="6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Customer </a:t>
            </a:r>
            <a:b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</a:b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Challenge</a:t>
            </a:r>
          </a:p>
        </p:txBody>
      </p:sp>
      <p:pic>
        <p:nvPicPr>
          <p:cNvPr id="37898" name="Picture 10" descr="arrow yellow vertical up trans per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41" y="1883315"/>
            <a:ext cx="624854" cy="474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610409" y="2058343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601658" y="4081681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846699" y="1834306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title"/>
          </p:nvPr>
        </p:nvSpPr>
        <p:spPr>
          <a:xfrm>
            <a:off x="708426" y="236290"/>
            <a:ext cx="9679116" cy="766628"/>
          </a:xfrm>
        </p:spPr>
        <p:txBody>
          <a:bodyPr/>
          <a:lstStyle/>
          <a:p>
            <a:pPr eaLnBrk="1" hangingPunct="1"/>
            <a:r>
              <a:rPr lang="en-US" altLang="cs-CZ" sz="3969"/>
              <a:t>Development Bank of Southern Africa</a:t>
            </a:r>
          </a:p>
        </p:txBody>
      </p:sp>
      <p:pic>
        <p:nvPicPr>
          <p:cNvPr id="37903" name="Picture 15" descr="MSs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33" y="864644"/>
            <a:ext cx="3232790" cy="56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77854" y="6567096"/>
            <a:ext cx="3430573" cy="60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323">
                <a:hlinkClick r:id="rId9"/>
              </a:rPr>
              <a:t>Click here for case study</a:t>
            </a:r>
            <a:endParaRPr lang="en-US" altLang="cs-CZ" sz="1323"/>
          </a:p>
          <a:p>
            <a:pPr algn="l" eaLnBrk="1" hangingPunct="1">
              <a:spcBef>
                <a:spcPct val="50000"/>
              </a:spcBef>
            </a:pPr>
            <a:r>
              <a:rPr lang="en-US" altLang="cs-CZ" sz="1323">
                <a:hlinkClick r:id="rId10"/>
              </a:rPr>
              <a:t>Click here for the video</a:t>
            </a:r>
            <a:endParaRPr lang="en-US" altLang="cs-CZ" sz="1323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753933" y="5838975"/>
            <a:ext cx="9801637" cy="70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323" b="0"/>
              <a:t>“We see our automated scorecarding solution as being a </a:t>
            </a:r>
            <a:r>
              <a:rPr lang="en-US" altLang="cs-CZ" sz="1323"/>
              <a:t>critical communication tool for our strategy</a:t>
            </a:r>
            <a:r>
              <a:rPr lang="en-US" altLang="cs-CZ" sz="1323" b="0"/>
              <a:t>. Everyone gets a consistent view of the organization. And just as importantly, this </a:t>
            </a:r>
            <a:r>
              <a:rPr lang="en-US" altLang="cs-CZ" sz="1323"/>
              <a:t>consistent view will tie scorecarding results to relevant documents such as policy papers or PowerPoint presentations</a:t>
            </a:r>
            <a:r>
              <a:rPr lang="en-US" altLang="cs-CZ" sz="1323" b="0"/>
              <a:t>.” Dave Evans - DBSA senior strategic planner. 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042733" y="2821471"/>
            <a:ext cx="2837223" cy="276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Enterprise BI vision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Enterprise Class software and hardware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Rapid Development of BI solutions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Ease of integration with 3rd party tools and workflow and portals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None/>
            </a:pPr>
            <a:endParaRPr lang="en-US" altLang="cs-CZ" sz="1213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Enterprise Class Toolset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Business Scorecard Manager 2005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SQL Server 2005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SharePoint Portal Server 2003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Suite 2003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SQL Server Analysis and Reporting Services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7140751" y="2971996"/>
            <a:ext cx="2823221" cy="23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Performance management made easy by aligning multiple workflows and information sharing initiatives into a common set of scorecards.</a:t>
            </a: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None/>
            </a:pPr>
            <a:endParaRPr lang="en-US" altLang="cs-CZ" sz="77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Create a dynamic performance management culture whereby employees improve their business by pro-actively driving scorecards results.</a:t>
            </a: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None/>
            </a:pPr>
            <a:endParaRPr lang="en-US" altLang="cs-CZ" sz="772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823945" y="2803968"/>
            <a:ext cx="2761961" cy="275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11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Communicate corporate strategic goals using consistent and actionable metrics all employees could relate to.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endParaRPr lang="en-US" altLang="cs-CZ" sz="99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11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Drive user adoption by turning metrics into actions and making performance management tasks part of their daily life.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endParaRPr lang="en-US" altLang="cs-CZ" sz="99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11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Deploy a solution on a  scalable and reliable platform which could support a wide array of information analysis requirements.</a:t>
            </a:r>
          </a:p>
        </p:txBody>
      </p:sp>
      <p:pic>
        <p:nvPicPr>
          <p:cNvPr id="37909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79" y="917153"/>
            <a:ext cx="630105" cy="63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5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What is Business Intelligence</a:t>
            </a:r>
          </a:p>
        </p:txBody>
      </p:sp>
      <p:grpSp>
        <p:nvGrpSpPr>
          <p:cNvPr id="7171" name="Group 10"/>
          <p:cNvGrpSpPr>
            <a:grpSpLocks/>
          </p:cNvGrpSpPr>
          <p:nvPr/>
        </p:nvGrpSpPr>
        <p:grpSpPr bwMode="auto">
          <a:xfrm>
            <a:off x="1370036" y="1715286"/>
            <a:ext cx="7603270" cy="3794633"/>
            <a:chOff x="776" y="1108"/>
            <a:chExt cx="4344" cy="2168"/>
          </a:xfrm>
        </p:grpSpPr>
        <p:sp>
          <p:nvSpPr>
            <p:cNvPr id="379907" name="Text Box 3">
              <a:extLst>
                <a:ext uri="{FF2B5EF4-FFF2-40B4-BE49-F238E27FC236}">
                  <a16:creationId xmlns:a16="http://schemas.microsoft.com/office/drawing/2014/main" id="{A9FECB68-B7C2-48AD-94DA-A05655CF9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" y="2004"/>
              <a:ext cx="4336" cy="52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3087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Monitoring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1544" i="1">
                  <a:solidFill>
                    <a:schemeClr val="bg1"/>
                  </a:solidFill>
                </a:rPr>
                <a:t>Dashboards, scorecards and alerts</a:t>
              </a:r>
            </a:p>
          </p:txBody>
        </p:sp>
        <p:sp>
          <p:nvSpPr>
            <p:cNvPr id="379908" name="Text Box 4">
              <a:extLst>
                <a:ext uri="{FF2B5EF4-FFF2-40B4-BE49-F238E27FC236}">
                  <a16:creationId xmlns:a16="http://schemas.microsoft.com/office/drawing/2014/main" id="{463020CA-2A43-4ABC-A9D5-F805E993A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" y="1108"/>
              <a:ext cx="2112" cy="664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3087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Analyzing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1544" i="1">
                  <a:solidFill>
                    <a:schemeClr val="bg1"/>
                  </a:solidFill>
                </a:rPr>
                <a:t>Drill down, exception reports, root-cause analysis, multidimensional analysis </a:t>
              </a:r>
            </a:p>
          </p:txBody>
        </p:sp>
        <p:sp>
          <p:nvSpPr>
            <p:cNvPr id="379909" name="Text Box 5">
              <a:extLst>
                <a:ext uri="{FF2B5EF4-FFF2-40B4-BE49-F238E27FC236}">
                  <a16:creationId xmlns:a16="http://schemas.microsoft.com/office/drawing/2014/main" id="{B6626896-7262-48F3-B226-D4D2A9AE9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110"/>
              <a:ext cx="2096" cy="804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3087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Reporting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1544" i="1">
                  <a:solidFill>
                    <a:schemeClr val="bg1"/>
                  </a:solidFill>
                </a:rPr>
                <a:t>Detailed operational data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1544" i="1">
                  <a:solidFill>
                    <a:schemeClr val="bg1"/>
                  </a:solidFill>
                </a:rPr>
                <a:t> Sharing standardized reports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cs-CZ" sz="551" i="1">
                <a:solidFill>
                  <a:schemeClr val="bg1"/>
                </a:solidFill>
              </a:endParaRPr>
            </a:p>
          </p:txBody>
        </p:sp>
        <p:sp>
          <p:nvSpPr>
            <p:cNvPr id="379910" name="Text Box 6">
              <a:extLst>
                <a:ext uri="{FF2B5EF4-FFF2-40B4-BE49-F238E27FC236}">
                  <a16:creationId xmlns:a16="http://schemas.microsoft.com/office/drawing/2014/main" id="{884DBAB3-2F3A-4561-81D4-A90D5AC54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" y="2612"/>
              <a:ext cx="4344" cy="664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3087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Planning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1544" i="1">
                  <a:solidFill>
                    <a:schemeClr val="bg1"/>
                  </a:solidFill>
                </a:rPr>
                <a:t>Create plans, models and scenarios, which are then fed back into the monitoring layer and encoded as targets and thresholds. </a:t>
              </a:r>
            </a:p>
          </p:txBody>
        </p:sp>
      </p:grp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669919" y="5803969"/>
            <a:ext cx="9661613" cy="56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544" b="0"/>
              <a:t>“No matter where you start, you </a:t>
            </a:r>
            <a:r>
              <a:rPr lang="en-US" altLang="cs-CZ" sz="1544"/>
              <a:t>should be able to move up and down layers seamlessly</a:t>
            </a:r>
            <a:r>
              <a:rPr lang="en-US" altLang="cs-CZ" sz="1544" b="0"/>
              <a:t> without awkward context shifts to gather insights, </a:t>
            </a:r>
            <a:r>
              <a:rPr lang="en-US" altLang="cs-CZ" sz="1544"/>
              <a:t>take action and optimize performance” - TDWI</a:t>
            </a:r>
            <a:endParaRPr lang="en-US" altLang="cs-CZ" sz="1323" i="1"/>
          </a:p>
        </p:txBody>
      </p:sp>
      <p:sp>
        <p:nvSpPr>
          <p:cNvPr id="71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3921" y="953910"/>
            <a:ext cx="9395569" cy="656359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cs-CZ" sz="1544"/>
              <a:t>“A broad category of applications and technologies for gathering, storing, analyzing, sharing and</a:t>
            </a:r>
            <a:r>
              <a:rPr lang="en-US" altLang="cs-CZ" sz="1544" b="1"/>
              <a:t> </a:t>
            </a:r>
            <a:r>
              <a:rPr lang="en-US" altLang="cs-CZ" sz="1544"/>
              <a:t>providing access</a:t>
            </a:r>
            <a:r>
              <a:rPr lang="en-US" altLang="cs-CZ" sz="1544" b="1"/>
              <a:t> </a:t>
            </a:r>
            <a:r>
              <a:rPr lang="en-US" altLang="cs-CZ" sz="1544"/>
              <a:t>to data</a:t>
            </a:r>
            <a:r>
              <a:rPr lang="en-US" altLang="cs-CZ" sz="1544" b="1"/>
              <a:t> to help enterprise users make better business decisions</a:t>
            </a:r>
            <a:r>
              <a:rPr lang="en-US" altLang="cs-CZ" sz="1544"/>
              <a:t>”</a:t>
            </a:r>
            <a:r>
              <a:rPr lang="en-US" altLang="cs-CZ" sz="1544" b="1"/>
              <a:t> </a:t>
            </a:r>
            <a:r>
              <a:rPr lang="en-US" altLang="cs-CZ" sz="1323" i="1"/>
              <a:t>- Gartner</a:t>
            </a:r>
          </a:p>
        </p:txBody>
      </p:sp>
      <p:grpSp>
        <p:nvGrpSpPr>
          <p:cNvPr id="7174" name="Group 15"/>
          <p:cNvGrpSpPr>
            <a:grpSpLocks/>
          </p:cNvGrpSpPr>
          <p:nvPr/>
        </p:nvGrpSpPr>
        <p:grpSpPr bwMode="auto">
          <a:xfrm>
            <a:off x="9211345" y="1876313"/>
            <a:ext cx="602101" cy="3556594"/>
            <a:chOff x="5088" y="1104"/>
            <a:chExt cx="344" cy="2032"/>
          </a:xfrm>
        </p:grpSpPr>
        <p:sp>
          <p:nvSpPr>
            <p:cNvPr id="7180" name="AutoShape 11"/>
            <p:cNvSpPr>
              <a:spLocks noChangeArrowheads="1"/>
            </p:cNvSpPr>
            <p:nvPr/>
          </p:nvSpPr>
          <p:spPr bwMode="auto">
            <a:xfrm>
              <a:off x="5096" y="1104"/>
              <a:ext cx="336" cy="656"/>
            </a:xfrm>
            <a:prstGeom prst="upArrow">
              <a:avLst>
                <a:gd name="adj1" fmla="val 50000"/>
                <a:gd name="adj2" fmla="val 4881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181" name="AutoShape 12"/>
            <p:cNvSpPr>
              <a:spLocks noChangeArrowheads="1"/>
            </p:cNvSpPr>
            <p:nvPr/>
          </p:nvSpPr>
          <p:spPr bwMode="auto">
            <a:xfrm rot="10800000">
              <a:off x="5088" y="2480"/>
              <a:ext cx="336" cy="656"/>
            </a:xfrm>
            <a:prstGeom prst="upArrow">
              <a:avLst>
                <a:gd name="adj1" fmla="val 50000"/>
                <a:gd name="adj2" fmla="val 4881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182" name="Text Box 13"/>
            <p:cNvSpPr txBox="1">
              <a:spLocks noChangeArrowheads="1"/>
            </p:cNvSpPr>
            <p:nvPr/>
          </p:nvSpPr>
          <p:spPr bwMode="auto">
            <a:xfrm>
              <a:off x="5104" y="1888"/>
              <a:ext cx="32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sz="3528">
                  <a:solidFill>
                    <a:srgbClr val="006600"/>
                  </a:solidFill>
                </a:rPr>
                <a:t>?</a:t>
              </a:r>
            </a:p>
          </p:txBody>
        </p:sp>
      </p:grpSp>
      <p:grpSp>
        <p:nvGrpSpPr>
          <p:cNvPr id="7175" name="Group 20"/>
          <p:cNvGrpSpPr>
            <a:grpSpLocks/>
          </p:cNvGrpSpPr>
          <p:nvPr/>
        </p:nvGrpSpPr>
        <p:grpSpPr bwMode="auto">
          <a:xfrm>
            <a:off x="8989059" y="3112020"/>
            <a:ext cx="1095683" cy="962661"/>
            <a:chOff x="4969" y="1802"/>
            <a:chExt cx="634" cy="598"/>
          </a:xfrm>
        </p:grpSpPr>
        <p:pic>
          <p:nvPicPr>
            <p:cNvPr id="7176" name="Picture 16" descr="arrow 0 gold  arrow curved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677">
              <a:off x="5317" y="1840"/>
              <a:ext cx="286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7" descr="arrow 0 gold  arrow curved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" y="1802"/>
              <a:ext cx="29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8" descr="arrow 0 gold  arrow curved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" y="2157"/>
              <a:ext cx="29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9" descr="arrow 0 gold  arrow curved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2096"/>
              <a:ext cx="27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69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lide 22_logo-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49" y="761378"/>
            <a:ext cx="8422406" cy="124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combo-b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28" y="1526255"/>
            <a:ext cx="3379814" cy="4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combo-g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01" y="1526254"/>
            <a:ext cx="3379814" cy="474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combo-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2" y="1526255"/>
            <a:ext cx="3379814" cy="473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8" name="Rectangle 6">
            <a:extLst>
              <a:ext uri="{FF2B5EF4-FFF2-40B4-BE49-F238E27FC236}">
                <a16:creationId xmlns:a16="http://schemas.microsoft.com/office/drawing/2014/main" id="{AADDBB79-55A7-4264-9FA3-1D1E12CA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032" y="1982228"/>
            <a:ext cx="2275380" cy="6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Customer</a:t>
            </a:r>
            <a:b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</a:b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Results/Benefits</a:t>
            </a:r>
          </a:p>
        </p:txBody>
      </p:sp>
      <p:sp>
        <p:nvSpPr>
          <p:cNvPr id="335879" name="Rectangle 7">
            <a:extLst>
              <a:ext uri="{FF2B5EF4-FFF2-40B4-BE49-F238E27FC236}">
                <a16:creationId xmlns:a16="http://schemas.microsoft.com/office/drawing/2014/main" id="{0FF7955A-2B09-40E5-9902-C54E1B1D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54" y="2135805"/>
            <a:ext cx="2522171" cy="30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Solution</a:t>
            </a:r>
          </a:p>
        </p:txBody>
      </p:sp>
      <p:pic>
        <p:nvPicPr>
          <p:cNvPr id="39944" name="Picture 8" descr="arrow yellow vertical up trans per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23" y="2051343"/>
            <a:ext cx="624854" cy="474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81" name="Text Box 9">
            <a:extLst>
              <a:ext uri="{FF2B5EF4-FFF2-40B4-BE49-F238E27FC236}">
                <a16:creationId xmlns:a16="http://schemas.microsoft.com/office/drawing/2014/main" id="{3A371979-32BC-4B9F-B349-A61BA85B4AD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83222" y="1982228"/>
            <a:ext cx="2476663" cy="6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72941"/>
                        <a:invGamma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1112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Customer </a:t>
            </a:r>
            <a:b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</a:br>
            <a:r>
              <a:rPr lang="en-US" altLang="cs-CZ" sz="2205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Challenge</a:t>
            </a:r>
          </a:p>
        </p:txBody>
      </p:sp>
      <p:pic>
        <p:nvPicPr>
          <p:cNvPr id="39946" name="Picture 10" descr="arrow yellow vertical up trans pers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41" y="2051343"/>
            <a:ext cx="624854" cy="47433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10409" y="2226371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601658" y="4249709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846699" y="2002334"/>
            <a:ext cx="588098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2"/>
                </a:solidFill>
                <a:round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0817" bIns="100817">
            <a:spAutoFit/>
          </a:bodyPr>
          <a:lstStyle/>
          <a:p>
            <a:endParaRPr lang="cs-CZ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767936" y="2887982"/>
            <a:ext cx="2943992" cy="259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Communicate corporate objectives and results broadly and consistently to employees, the public, the media and politicians. 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endParaRPr lang="en-US" altLang="cs-CZ" sz="99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Turn data into actionable insights that was aligned with the organization</a:t>
            </a:r>
            <a:r>
              <a:rPr lang="en-US" altLang="cs-CZ" sz="1323">
                <a:solidFill>
                  <a:schemeClr val="bg1"/>
                </a:solidFill>
                <a:latin typeface="Segoe" pitchFamily="34" charset="0"/>
              </a:rPr>
              <a:t>’</a:t>
            </a: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s goals and drive efficiencies through the police.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endParaRPr lang="en-US" altLang="cs-CZ" sz="99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Blip>
                <a:blip r:embed="rId8"/>
              </a:buBlip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Build on top of a solution that officers would adopt quickly for its user-friendliness and strong end user applications integration.</a:t>
            </a: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title"/>
          </p:nvPr>
        </p:nvSpPr>
        <p:spPr>
          <a:xfrm>
            <a:off x="708426" y="236290"/>
            <a:ext cx="9679116" cy="766628"/>
          </a:xfrm>
        </p:spPr>
        <p:txBody>
          <a:bodyPr/>
          <a:lstStyle/>
          <a:p>
            <a:pPr eaLnBrk="1" hangingPunct="1"/>
            <a:r>
              <a:rPr lang="en-US" altLang="cs-CZ" sz="3969"/>
              <a:t>Israeli Police Force</a:t>
            </a:r>
          </a:p>
        </p:txBody>
      </p:sp>
      <p:pic>
        <p:nvPicPr>
          <p:cNvPr id="39952" name="Picture 16" descr="MSs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33" y="948659"/>
            <a:ext cx="3386816" cy="5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305858" y="6665113"/>
            <a:ext cx="3430573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544">
                <a:hlinkClick r:id="rId10"/>
              </a:rPr>
              <a:t>Click here for case study</a:t>
            </a:r>
            <a:endParaRPr lang="en-US" altLang="cs-CZ" sz="1544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739931" y="5880982"/>
            <a:ext cx="9591602" cy="90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323" b="0"/>
              <a:t>“We sought a </a:t>
            </a:r>
            <a:r>
              <a:rPr lang="en-US" altLang="cs-CZ" sz="1323"/>
              <a:t>powerful, yet user-friendly </a:t>
            </a:r>
            <a:r>
              <a:rPr lang="en-US" altLang="cs-CZ" sz="1323" b="0"/>
              <a:t>tool that wasn’t intimidating for our officers to use. A </a:t>
            </a:r>
            <a:r>
              <a:rPr lang="en-US" altLang="cs-CZ" sz="1323"/>
              <a:t>system</a:t>
            </a:r>
            <a:r>
              <a:rPr lang="en-US" altLang="cs-CZ" sz="1323" b="0"/>
              <a:t> that could </a:t>
            </a:r>
            <a:r>
              <a:rPr lang="en-US" altLang="cs-CZ" sz="1323"/>
              <a:t>automatically link information</a:t>
            </a:r>
            <a:r>
              <a:rPr lang="en-US" altLang="cs-CZ" sz="1323" b="0"/>
              <a:t> from a wide range of data sources across the state. A solution that offered us all the flexibility we needed </a:t>
            </a:r>
            <a:r>
              <a:rPr lang="en-US" altLang="cs-CZ" sz="1323"/>
              <a:t>to adapt to any changes</a:t>
            </a:r>
            <a:r>
              <a:rPr lang="en-US" altLang="cs-CZ" sz="1323" b="0"/>
              <a:t> we may need to consider in the future.” Chief Superintendent Gilboa, Israel Police.</a:t>
            </a:r>
            <a:br>
              <a:rPr lang="en-US" altLang="cs-CZ" sz="1323" b="0"/>
            </a:br>
            <a:endParaRPr lang="en-US" altLang="cs-CZ" sz="1323" b="0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4042733" y="2891482"/>
            <a:ext cx="2837223" cy="276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Segoe" pitchFamily="34" charset="0"/>
              <a:buNone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Enterprise BI vision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Enterprise Class software and hardware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Rapid Development of BI solutions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213">
                <a:solidFill>
                  <a:schemeClr val="bg1"/>
                </a:solidFill>
                <a:latin typeface="Segoe Semibold" pitchFamily="34" charset="0"/>
              </a:rPr>
              <a:t>Ease of integration with 3rd party tools and workflow and portals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None/>
            </a:pPr>
            <a:endParaRPr lang="en-US" altLang="cs-CZ" sz="1213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Enterprise Class Toolset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Business Scorecard Manager 2005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SQL Server 2000 and 2005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SharePoint Portal Server 2003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Office Suite 2003</a:t>
            </a:r>
          </a:p>
          <a:p>
            <a:pPr eaLnBrk="1" hangingPunct="1">
              <a:lnSpc>
                <a:spcPct val="80000"/>
              </a:lnSpc>
              <a:buClr>
                <a:srgbClr val="F4BE9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cs-CZ" sz="1103">
                <a:solidFill>
                  <a:schemeClr val="bg1"/>
                </a:solidFill>
                <a:latin typeface="Segoe Semibold" pitchFamily="34" charset="0"/>
              </a:rPr>
              <a:t>Microsoft SQL Server Analysis and Reporting Services</a:t>
            </a: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7070739" y="2901985"/>
            <a:ext cx="3019254" cy="27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4016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0338" indent="-3968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43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2825" indent="-2841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00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972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44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1625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A performance management solution which enables employees to measure, monitor and drive key initiatives throughout the entire organization.</a:t>
            </a: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None/>
            </a:pPr>
            <a:endParaRPr lang="en-US" altLang="cs-CZ" sz="77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Pro-action, focus and ownership driven to police units so they know when to take action.</a:t>
            </a: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None/>
            </a:pPr>
            <a:endParaRPr lang="en-US" altLang="cs-CZ" sz="772">
              <a:solidFill>
                <a:schemeClr val="bg1"/>
              </a:solidFill>
              <a:latin typeface="Segoe Semibold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CC99"/>
              </a:buClr>
              <a:buSzTx/>
              <a:buFontTx/>
              <a:buChar char="•"/>
            </a:pPr>
            <a:r>
              <a:rPr lang="en-US" altLang="cs-CZ" sz="1323">
                <a:solidFill>
                  <a:schemeClr val="bg1"/>
                </a:solidFill>
                <a:latin typeface="Segoe Semibold" pitchFamily="34" charset="0"/>
              </a:rPr>
              <a:t>Efficiencies driven thru integration of multiple data sources into one common framework for performance.</a:t>
            </a:r>
          </a:p>
        </p:txBody>
      </p:sp>
      <p:pic>
        <p:nvPicPr>
          <p:cNvPr id="39957" name="Picture 21" descr="polic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90" y="966161"/>
            <a:ext cx="626605" cy="62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5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725929" y="168028"/>
            <a:ext cx="9241543" cy="5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3938" indent="-4635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3513" indent="-40798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14513" indent="-3794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125" indent="-3270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3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75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47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19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cs-CZ" sz="3528"/>
              <a:t>External Resources</a:t>
            </a:r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1061985" y="3696617"/>
            <a:ext cx="8989501" cy="2856477"/>
          </a:xfrm>
          <a:prstGeom prst="rect">
            <a:avLst/>
          </a:prstGeom>
          <a:solidFill>
            <a:schemeClr val="bg1">
              <a:alpha val="3411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cs-CZ"/>
              <a:t>Training Kit</a:t>
            </a:r>
          </a:p>
          <a:p>
            <a:pPr algn="l" eaLnBrk="1" hangingPunct="1"/>
            <a:endParaRPr lang="en-US" altLang="cs-CZ" sz="882"/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rId3"/>
              </a:rPr>
              <a:t>Introduction</a:t>
            </a:r>
            <a:endParaRPr lang="en-US" altLang="cs-CZ" sz="1544"/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rId4"/>
              </a:rPr>
              <a:t>BSM Builder Fundamentals</a:t>
            </a:r>
            <a:endParaRPr lang="en-US" altLang="cs-CZ" sz="1544"/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rId5"/>
              </a:rPr>
              <a:t>BSM Builder Advanced</a:t>
            </a:r>
            <a:endParaRPr lang="en-US" altLang="cs-CZ" sz="1544"/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rId6"/>
              </a:rPr>
              <a:t>Report Views</a:t>
            </a:r>
            <a:endParaRPr lang="en-US" altLang="cs-CZ" sz="1544"/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rId7"/>
              </a:rPr>
              <a:t>Scorecard Views</a:t>
            </a:r>
            <a:endParaRPr lang="en-US" altLang="cs-CZ" sz="1544"/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rId8"/>
              </a:rPr>
              <a:t>Deploying Scorecards to SharePoint SQL Reporting Services</a:t>
            </a:r>
            <a:endParaRPr lang="en-US" altLang="cs-CZ" sz="1544"/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rId9"/>
              </a:rPr>
              <a:t>BSM Server &amp; Security</a:t>
            </a:r>
            <a:endParaRPr lang="en-US" altLang="cs-CZ" sz="1544"/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rId10"/>
              </a:rPr>
              <a:t>Extensibility</a:t>
            </a:r>
            <a:endParaRPr lang="en-US" altLang="cs-CZ" sz="1544"/>
          </a:p>
          <a:p>
            <a:pPr algn="l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Font typeface="Wingdings 2" panose="05020102010507070707" pitchFamily="18" charset="2"/>
              <a:buBlip>
                <a:blip r:embed="rId11"/>
              </a:buBlip>
            </a:pPr>
            <a:endParaRPr lang="en-US" altLang="cs-CZ" sz="1544"/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1061985" y="938156"/>
            <a:ext cx="8989501" cy="2604435"/>
          </a:xfrm>
          <a:prstGeom prst="rect">
            <a:avLst/>
          </a:prstGeom>
          <a:solidFill>
            <a:schemeClr val="bg1">
              <a:alpha val="3411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en-US" altLang="cs-CZ" sz="662"/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rId12" tooltip="http://download.microsoft.com/download/5/3/9/53964e2f-c79e-44bf-b434-c7c479bdf6ef/main2.html"/>
              </a:rPr>
              <a:t>Intro BSM demo</a:t>
            </a:r>
            <a:endParaRPr lang="en-US" altLang="cs-CZ" sz="1544">
              <a:hlinkClick r:id=""/>
            </a:endParaRPr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"/>
              </a:rPr>
              <a:t>Customer Case Studies</a:t>
            </a:r>
            <a:endParaRPr lang="en-US" altLang="cs-CZ" sz="1544">
              <a:hlinkClick r:id=""/>
            </a:endParaRPr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"/>
              </a:rPr>
              <a:t>Customer Video</a:t>
            </a:r>
            <a:endParaRPr lang="en-US" altLang="cs-CZ" sz="1544">
              <a:hlinkClick r:id=""/>
            </a:endParaRPr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"/>
              </a:rPr>
              <a:t>Press Coverage</a:t>
            </a:r>
            <a:endParaRPr lang="en-US" altLang="cs-CZ" sz="1544">
              <a:hlinkClick r:id=""/>
            </a:endParaRPr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"/>
              </a:rPr>
              <a:t>Analyst Research</a:t>
            </a:r>
            <a:endParaRPr lang="en-US" altLang="cs-CZ" sz="1544">
              <a:hlinkClick r:id=""/>
            </a:endParaRPr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"/>
              </a:rPr>
              <a:t>Data Sheets</a:t>
            </a:r>
            <a:endParaRPr lang="en-US" altLang="cs-CZ" sz="1544">
              <a:hlinkClick r:id=""/>
            </a:endParaRPr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"/>
              </a:rPr>
              <a:t>Technical Whitepapers</a:t>
            </a:r>
            <a:endParaRPr lang="en-US" altLang="cs-CZ" sz="1544">
              <a:hlinkClick r:id=""/>
            </a:endParaRPr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"/>
              </a:rPr>
              <a:t>Business Whitepapers</a:t>
            </a:r>
            <a:endParaRPr lang="en-US" altLang="cs-CZ" sz="1544">
              <a:hlinkClick r:id=""/>
            </a:endParaRPr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"/>
              </a:rPr>
              <a:t>Deployment considerations</a:t>
            </a:r>
            <a:endParaRPr lang="en-US" altLang="cs-CZ" sz="1544">
              <a:hlinkClick r:id=""/>
            </a:endParaRPr>
          </a:p>
          <a:p>
            <a:pPr algn="l" eaLnBrk="1" hangingPunct="1">
              <a:buFontTx/>
              <a:buChar char="•"/>
            </a:pPr>
            <a:r>
              <a:rPr lang="en-US" altLang="cs-CZ" sz="1544">
                <a:hlinkClick r:id=""/>
              </a:rPr>
              <a:t>Click-by-click installation guide</a:t>
            </a:r>
            <a:endParaRPr lang="en-US" altLang="cs-CZ" sz="1544"/>
          </a:p>
          <a:p>
            <a:pPr algn="l" eaLnBrk="1" hangingPunct="1"/>
            <a:endParaRPr lang="en-US" altLang="cs-CZ" sz="1544"/>
          </a:p>
          <a:p>
            <a:pPr algn="l" eaLnBrk="1" hangingPunct="1"/>
            <a:r>
              <a:rPr lang="en-US" altLang="cs-CZ" sz="1544"/>
              <a:t>Business Scorecard Manager 2005 website @ </a:t>
            </a:r>
            <a:r>
              <a:rPr lang="en-US" altLang="cs-CZ" sz="1544">
                <a:hlinkClick r:id="rId13"/>
              </a:rPr>
              <a:t>http://www.microsoft.com/office/bsm</a:t>
            </a:r>
            <a:endParaRPr lang="en-US" altLang="cs-CZ" sz="1544"/>
          </a:p>
        </p:txBody>
      </p:sp>
    </p:spTree>
    <p:extLst>
      <p:ext uri="{BB962C8B-B14F-4D97-AF65-F5344CB8AC3E}">
        <p14:creationId xmlns:p14="http://schemas.microsoft.com/office/powerpoint/2010/main" val="18899440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/>
      <p:bldP spid="404483" grpId="0" animBg="1"/>
      <p:bldP spid="4044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5893" y="5259629"/>
            <a:ext cx="9535592" cy="1368729"/>
          </a:xfrm>
        </p:spPr>
        <p:txBody>
          <a:bodyPr/>
          <a:lstStyle/>
          <a:p>
            <a:pPr eaLnBrk="1" hangingPunct="1"/>
            <a:r>
              <a:rPr lang="en-US" altLang="cs-CZ" smtClean="0">
                <a:solidFill>
                  <a:schemeClr val="tx1"/>
                </a:solidFill>
                <a:sym typeface="Wingdings" panose="05000000000000000000" pitchFamily="2" charset="2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759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5893" y="5259629"/>
            <a:ext cx="9535592" cy="1368729"/>
          </a:xfrm>
        </p:spPr>
        <p:txBody>
          <a:bodyPr/>
          <a:lstStyle/>
          <a:p>
            <a:pPr eaLnBrk="1" hangingPunct="1"/>
            <a:r>
              <a:rPr lang="en-US" altLang="cs-CZ" smtClean="0">
                <a:solidFill>
                  <a:schemeClr val="tx1"/>
                </a:solidFill>
                <a:sym typeface="Wingdings" panose="05000000000000000000" pitchFamily="2" charset="2"/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18239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Q/A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427" y="1713537"/>
            <a:ext cx="9309805" cy="486231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cs-CZ" sz="2205" b="1"/>
              <a:t>Why BSM instead of SQL 2005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cs-CZ" sz="1985"/>
              <a:t>It’s not about instead it’s about together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cs-CZ" sz="1985"/>
              <a:t>What’s your profile, what are your needs?</a:t>
            </a:r>
          </a:p>
          <a:p>
            <a:pPr lvl="1" eaLnBrk="1" hangingPunct="1">
              <a:lnSpc>
                <a:spcPct val="70000"/>
              </a:lnSpc>
            </a:pPr>
            <a:endParaRPr lang="en-US" altLang="cs-CZ" sz="1544"/>
          </a:p>
          <a:p>
            <a:pPr lvl="1" eaLnBrk="1" hangingPunct="1">
              <a:lnSpc>
                <a:spcPct val="70000"/>
              </a:lnSpc>
            </a:pPr>
            <a:endParaRPr lang="en-US" altLang="cs-CZ" sz="1544"/>
          </a:p>
          <a:p>
            <a:pPr eaLnBrk="1" hangingPunct="1">
              <a:lnSpc>
                <a:spcPct val="70000"/>
              </a:lnSpc>
            </a:pPr>
            <a:r>
              <a:rPr lang="en-US" altLang="cs-CZ" sz="2205" b="1"/>
              <a:t>BI concepts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cs-CZ" sz="1985"/>
              <a:t>KPIs vs scorecards</a:t>
            </a:r>
          </a:p>
          <a:p>
            <a:pPr lvl="1" eaLnBrk="1" hangingPunct="1">
              <a:lnSpc>
                <a:spcPct val="70000"/>
              </a:lnSpc>
            </a:pPr>
            <a:endParaRPr lang="en-US" altLang="cs-CZ" sz="1544"/>
          </a:p>
          <a:p>
            <a:pPr lvl="1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cs-CZ" sz="1544"/>
          </a:p>
        </p:txBody>
      </p:sp>
    </p:spTree>
    <p:extLst>
      <p:ext uri="{BB962C8B-B14F-4D97-AF65-F5344CB8AC3E}">
        <p14:creationId xmlns:p14="http://schemas.microsoft.com/office/powerpoint/2010/main" val="38766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4913" y="994166"/>
            <a:ext cx="4473747" cy="2887982"/>
          </a:xfrm>
        </p:spPr>
        <p:txBody>
          <a:bodyPr/>
          <a:lstStyle/>
          <a:p>
            <a:pPr marL="0" indent="0">
              <a:buNone/>
            </a:pPr>
            <a:r>
              <a:rPr lang="en-US" altLang="cs-CZ" sz="2205" i="1">
                <a:solidFill>
                  <a:schemeClr val="accent1"/>
                </a:solidFill>
              </a:rPr>
              <a:t>Scorecards are:</a:t>
            </a:r>
          </a:p>
          <a:p>
            <a:pPr marL="374547" lvl="1" indent="-372797"/>
            <a:r>
              <a:rPr lang="en-US" altLang="cs-CZ" sz="1985"/>
              <a:t>Expression and visualization of a strategy</a:t>
            </a:r>
          </a:p>
          <a:p>
            <a:pPr marL="374547" lvl="1" indent="-372797"/>
            <a:r>
              <a:rPr lang="en-US" altLang="cs-CZ" sz="1985"/>
              <a:t>Entry point to analysis for most business users</a:t>
            </a:r>
          </a:p>
          <a:p>
            <a:pPr marL="374547" lvl="1" indent="-372797"/>
            <a:r>
              <a:rPr lang="en-US" altLang="cs-CZ" sz="1985"/>
              <a:t>Reduces the risk of providing raw data or data in large volumes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718928" y="3983666"/>
            <a:ext cx="4148193" cy="189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9725" indent="-3381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3730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638" indent="-3349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304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205" i="1">
                <a:solidFill>
                  <a:schemeClr val="accent1"/>
                </a:solidFill>
              </a:rPr>
              <a:t>Microsoft Scorecards are:</a:t>
            </a:r>
          </a:p>
          <a:p>
            <a:pPr lvl="1" eaLnBrk="1" hangingPunct="1"/>
            <a:r>
              <a:rPr lang="en-US" altLang="cs-CZ" sz="1985"/>
              <a:t>Portable</a:t>
            </a:r>
          </a:p>
          <a:p>
            <a:pPr lvl="1" eaLnBrk="1" hangingPunct="1"/>
            <a:r>
              <a:rPr lang="en-US" altLang="cs-CZ" sz="1985"/>
              <a:t>Re-usable </a:t>
            </a:r>
          </a:p>
          <a:p>
            <a:pPr lvl="1" eaLnBrk="1" hangingPunct="1"/>
            <a:r>
              <a:rPr lang="en-US" altLang="cs-CZ" sz="1985"/>
              <a:t>Flexible, Easy to use</a:t>
            </a:r>
          </a:p>
          <a:p>
            <a:pPr lvl="1" eaLnBrk="1" hangingPunct="1"/>
            <a:r>
              <a:rPr lang="en-US" altLang="cs-CZ" sz="1985"/>
              <a:t>Integrated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557901" y="180281"/>
            <a:ext cx="9577599" cy="827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cs-CZ" sz="3969"/>
              <a:t>Scorecards</a:t>
            </a:r>
          </a:p>
        </p:txBody>
      </p:sp>
      <p:pic>
        <p:nvPicPr>
          <p:cNvPr id="49157" name="Picture 5" descr="sl14_grab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24" y="1696033"/>
            <a:ext cx="4624272" cy="36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79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36897" y="5005836"/>
            <a:ext cx="9371065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9725" indent="-3381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3730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638" indent="-3349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51025" indent="-304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08225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65425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22625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9825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cs-CZ" sz="2205" i="1">
              <a:solidFill>
                <a:schemeClr val="accent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557901" y="292299"/>
            <a:ext cx="9577599" cy="827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cs-CZ" sz="3969"/>
              <a:t>Scorecards vs. KPIs</a:t>
            </a:r>
            <a:br>
              <a:rPr lang="en-US" altLang="cs-CZ" sz="3969"/>
            </a:br>
            <a:r>
              <a:rPr lang="en-US" altLang="cs-CZ" sz="1985"/>
              <a:t>Indicators by themselves don’t tell you how to win the race</a:t>
            </a:r>
            <a:br>
              <a:rPr lang="en-US" altLang="cs-CZ" sz="1985"/>
            </a:br>
            <a:endParaRPr lang="en-US" altLang="cs-CZ" sz="1985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29896" y="1288215"/>
            <a:ext cx="9577599" cy="407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2205"/>
              <a:t>Can you tell me if you will win the race if: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cs-CZ" b="0"/>
              <a:t>You can tell how much gas you have?</a:t>
            </a:r>
          </a:p>
          <a:p>
            <a:pPr lvl="1" algn="l" eaLnBrk="1" hangingPunct="1">
              <a:spcBef>
                <a:spcPct val="50000"/>
              </a:spcBef>
            </a:pPr>
            <a:endParaRPr lang="en-US" altLang="cs-CZ" sz="992" b="0"/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cs-CZ" b="0"/>
              <a:t>You can tell how fast you are going?</a:t>
            </a:r>
          </a:p>
          <a:p>
            <a:pPr lvl="1" algn="l" eaLnBrk="1" hangingPunct="1">
              <a:spcBef>
                <a:spcPct val="50000"/>
              </a:spcBef>
            </a:pPr>
            <a:endParaRPr lang="en-US" altLang="cs-CZ" sz="992" b="0"/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cs-CZ" b="0"/>
              <a:t>You tell how far you have to go?</a:t>
            </a:r>
          </a:p>
          <a:p>
            <a:pPr algn="l" eaLnBrk="1" hangingPunct="1">
              <a:spcBef>
                <a:spcPct val="50000"/>
              </a:spcBef>
            </a:pPr>
            <a:endParaRPr lang="en-US" altLang="cs-CZ" b="0"/>
          </a:p>
          <a:p>
            <a:pPr algn="l" eaLnBrk="1" hangingPunct="1">
              <a:spcBef>
                <a:spcPct val="50000"/>
              </a:spcBef>
            </a:pPr>
            <a:r>
              <a:rPr lang="en-US" altLang="cs-CZ" b="0"/>
              <a:t>It’s the </a:t>
            </a:r>
            <a:r>
              <a:rPr lang="en-US" altLang="cs-CZ"/>
              <a:t>combination</a:t>
            </a:r>
            <a:r>
              <a:rPr lang="en-US" altLang="cs-CZ" b="0"/>
              <a:t> of the answers to these questions that will allow you to answer the original question.  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cs-CZ" b="0"/>
              <a:t>The </a:t>
            </a:r>
            <a:r>
              <a:rPr lang="en-US" altLang="cs-CZ"/>
              <a:t>individual</a:t>
            </a:r>
            <a:r>
              <a:rPr lang="en-US" altLang="cs-CZ" b="0"/>
              <a:t> answers are kpis.  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cs-CZ" b="0"/>
              <a:t>The </a:t>
            </a:r>
            <a:r>
              <a:rPr lang="en-US" altLang="cs-CZ"/>
              <a:t>combination</a:t>
            </a:r>
            <a:r>
              <a:rPr lang="en-US" altLang="cs-CZ" b="0"/>
              <a:t> of the answers is the scorecard. </a:t>
            </a:r>
          </a:p>
        </p:txBody>
      </p:sp>
      <p:pic>
        <p:nvPicPr>
          <p:cNvPr id="51205" name="Picture 5" descr="j02168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89" y="71763"/>
            <a:ext cx="2014587" cy="91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6" name="Group 6"/>
          <p:cNvGrpSpPr>
            <a:grpSpLocks/>
          </p:cNvGrpSpPr>
          <p:nvPr/>
        </p:nvGrpSpPr>
        <p:grpSpPr bwMode="auto">
          <a:xfrm>
            <a:off x="6746935" y="1774795"/>
            <a:ext cx="1370479" cy="621917"/>
            <a:chOff x="280" y="2723"/>
            <a:chExt cx="800" cy="483"/>
          </a:xfrm>
        </p:grpSpPr>
        <p:grpSp>
          <p:nvGrpSpPr>
            <p:cNvPr id="51219" name="Group 7"/>
            <p:cNvGrpSpPr>
              <a:grpSpLocks/>
            </p:cNvGrpSpPr>
            <p:nvPr/>
          </p:nvGrpSpPr>
          <p:grpSpPr bwMode="auto">
            <a:xfrm>
              <a:off x="298" y="2723"/>
              <a:ext cx="762" cy="251"/>
              <a:chOff x="3504" y="832"/>
              <a:chExt cx="1064" cy="352"/>
            </a:xfrm>
          </p:grpSpPr>
          <p:pic>
            <p:nvPicPr>
              <p:cNvPr id="51221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864"/>
                <a:ext cx="313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2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832"/>
                <a:ext cx="35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3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7" y="879"/>
                <a:ext cx="241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20" name="Text Box 11"/>
            <p:cNvSpPr txBox="1">
              <a:spLocks noChangeArrowheads="1"/>
            </p:cNvSpPr>
            <p:nvPr/>
          </p:nvSpPr>
          <p:spPr bwMode="auto">
            <a:xfrm>
              <a:off x="280" y="2976"/>
              <a:ext cx="80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sz="1323"/>
                <a:t>Gas gauge</a:t>
              </a:r>
            </a:p>
          </p:txBody>
        </p:sp>
      </p:grpSp>
      <p:grpSp>
        <p:nvGrpSpPr>
          <p:cNvPr id="51207" name="Group 12"/>
          <p:cNvGrpSpPr>
            <a:grpSpLocks/>
          </p:cNvGrpSpPr>
          <p:nvPr/>
        </p:nvGrpSpPr>
        <p:grpSpPr bwMode="auto">
          <a:xfrm>
            <a:off x="6746935" y="2390897"/>
            <a:ext cx="1370479" cy="621917"/>
            <a:chOff x="280" y="2723"/>
            <a:chExt cx="800" cy="483"/>
          </a:xfrm>
        </p:grpSpPr>
        <p:grpSp>
          <p:nvGrpSpPr>
            <p:cNvPr id="51214" name="Group 13"/>
            <p:cNvGrpSpPr>
              <a:grpSpLocks/>
            </p:cNvGrpSpPr>
            <p:nvPr/>
          </p:nvGrpSpPr>
          <p:grpSpPr bwMode="auto">
            <a:xfrm>
              <a:off x="298" y="2723"/>
              <a:ext cx="762" cy="251"/>
              <a:chOff x="3504" y="832"/>
              <a:chExt cx="1064" cy="352"/>
            </a:xfrm>
          </p:grpSpPr>
          <p:pic>
            <p:nvPicPr>
              <p:cNvPr id="51216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864"/>
                <a:ext cx="313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17" name="Picture 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832"/>
                <a:ext cx="35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18" name="Picture 1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7" y="879"/>
                <a:ext cx="241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15" name="Text Box 17"/>
            <p:cNvSpPr txBox="1">
              <a:spLocks noChangeArrowheads="1"/>
            </p:cNvSpPr>
            <p:nvPr/>
          </p:nvSpPr>
          <p:spPr bwMode="auto">
            <a:xfrm>
              <a:off x="280" y="2976"/>
              <a:ext cx="80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sz="1323"/>
                <a:t>Speedometer</a:t>
              </a:r>
            </a:p>
          </p:txBody>
        </p:sp>
      </p:grpSp>
      <p:grpSp>
        <p:nvGrpSpPr>
          <p:cNvPr id="51208" name="Group 18"/>
          <p:cNvGrpSpPr>
            <a:grpSpLocks/>
          </p:cNvGrpSpPr>
          <p:nvPr/>
        </p:nvGrpSpPr>
        <p:grpSpPr bwMode="auto">
          <a:xfrm>
            <a:off x="6746935" y="3021006"/>
            <a:ext cx="1370479" cy="825774"/>
            <a:chOff x="280" y="2723"/>
            <a:chExt cx="800" cy="641"/>
          </a:xfrm>
        </p:grpSpPr>
        <p:grpSp>
          <p:nvGrpSpPr>
            <p:cNvPr id="51209" name="Group 19"/>
            <p:cNvGrpSpPr>
              <a:grpSpLocks/>
            </p:cNvGrpSpPr>
            <p:nvPr/>
          </p:nvGrpSpPr>
          <p:grpSpPr bwMode="auto">
            <a:xfrm>
              <a:off x="298" y="2723"/>
              <a:ext cx="762" cy="251"/>
              <a:chOff x="3504" y="832"/>
              <a:chExt cx="1064" cy="352"/>
            </a:xfrm>
          </p:grpSpPr>
          <p:pic>
            <p:nvPicPr>
              <p:cNvPr id="51211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864"/>
                <a:ext cx="313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12" name="Picture 2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832"/>
                <a:ext cx="35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13" name="Picture 2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7" y="879"/>
                <a:ext cx="241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10" name="Text Box 23"/>
            <p:cNvSpPr txBox="1">
              <a:spLocks noChangeArrowheads="1"/>
            </p:cNvSpPr>
            <p:nvPr/>
          </p:nvSpPr>
          <p:spPr bwMode="auto">
            <a:xfrm>
              <a:off x="280" y="2976"/>
              <a:ext cx="80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sz="1323"/>
                <a:t>Mileage counter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4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969"/>
              <a:t>KPIs are everywhere…</a:t>
            </a:r>
            <a:br>
              <a:rPr lang="en-US" altLang="cs-CZ" sz="3969"/>
            </a:br>
            <a:r>
              <a:rPr lang="en-US" altLang="cs-CZ" sz="1985"/>
              <a:t>Win by balancing perspectives and maximizing corporate impact.  </a:t>
            </a:r>
            <a:br>
              <a:rPr lang="en-US" altLang="cs-CZ" sz="1985"/>
            </a:br>
            <a:endParaRPr lang="en-US" altLang="cs-CZ" sz="1985"/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1608076" y="3001752"/>
            <a:ext cx="7505253" cy="3560093"/>
            <a:chOff x="744" y="1771"/>
            <a:chExt cx="4288" cy="2034"/>
          </a:xfrm>
        </p:grpSpPr>
        <p:grpSp>
          <p:nvGrpSpPr>
            <p:cNvPr id="53253" name="Group 4"/>
            <p:cNvGrpSpPr>
              <a:grpSpLocks/>
            </p:cNvGrpSpPr>
            <p:nvPr/>
          </p:nvGrpSpPr>
          <p:grpSpPr bwMode="auto">
            <a:xfrm>
              <a:off x="4232" y="2635"/>
              <a:ext cx="800" cy="422"/>
              <a:chOff x="280" y="2723"/>
              <a:chExt cx="800" cy="422"/>
            </a:xfrm>
          </p:grpSpPr>
          <p:grpSp>
            <p:nvGrpSpPr>
              <p:cNvPr id="53285" name="Group 5"/>
              <p:cNvGrpSpPr>
                <a:grpSpLocks/>
              </p:cNvGrpSpPr>
              <p:nvPr/>
            </p:nvGrpSpPr>
            <p:grpSpPr bwMode="auto">
              <a:xfrm>
                <a:off x="298" y="2723"/>
                <a:ext cx="762" cy="251"/>
                <a:chOff x="3504" y="832"/>
                <a:chExt cx="1064" cy="352"/>
              </a:xfrm>
            </p:grpSpPr>
            <p:pic>
              <p:nvPicPr>
                <p:cNvPr id="53287" name="Picture 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88" name="Picture 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89" name="Picture 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3286" name="Text Box 9"/>
              <p:cNvSpPr txBox="1">
                <a:spLocks noChangeArrowheads="1"/>
              </p:cNvSpPr>
              <p:nvPr/>
            </p:nvSpPr>
            <p:spPr bwMode="auto">
              <a:xfrm>
                <a:off x="280" y="2976"/>
                <a:ext cx="800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 sz="1323"/>
                  <a:t>Revenue</a:t>
                </a:r>
              </a:p>
            </p:txBody>
          </p:sp>
        </p:grpSp>
        <p:grpSp>
          <p:nvGrpSpPr>
            <p:cNvPr id="53254" name="Group 10"/>
            <p:cNvGrpSpPr>
              <a:grpSpLocks/>
            </p:cNvGrpSpPr>
            <p:nvPr/>
          </p:nvGrpSpPr>
          <p:grpSpPr bwMode="auto">
            <a:xfrm>
              <a:off x="3752" y="1771"/>
              <a:ext cx="800" cy="422"/>
              <a:chOff x="280" y="2723"/>
              <a:chExt cx="800" cy="422"/>
            </a:xfrm>
          </p:grpSpPr>
          <p:grpSp>
            <p:nvGrpSpPr>
              <p:cNvPr id="53280" name="Group 11"/>
              <p:cNvGrpSpPr>
                <a:grpSpLocks/>
              </p:cNvGrpSpPr>
              <p:nvPr/>
            </p:nvGrpSpPr>
            <p:grpSpPr bwMode="auto">
              <a:xfrm>
                <a:off x="298" y="2723"/>
                <a:ext cx="762" cy="251"/>
                <a:chOff x="3504" y="832"/>
                <a:chExt cx="1064" cy="352"/>
              </a:xfrm>
            </p:grpSpPr>
            <p:pic>
              <p:nvPicPr>
                <p:cNvPr id="53282" name="Picture 1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83" name="Picture 1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84" name="Picture 1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3281" name="Text Box 15"/>
              <p:cNvSpPr txBox="1">
                <a:spLocks noChangeArrowheads="1"/>
              </p:cNvSpPr>
              <p:nvPr/>
            </p:nvSpPr>
            <p:spPr bwMode="auto">
              <a:xfrm>
                <a:off x="280" y="2976"/>
                <a:ext cx="800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 sz="1323"/>
                  <a:t>Margins</a:t>
                </a:r>
              </a:p>
            </p:txBody>
          </p:sp>
        </p:grpSp>
        <p:grpSp>
          <p:nvGrpSpPr>
            <p:cNvPr id="53255" name="Group 16"/>
            <p:cNvGrpSpPr>
              <a:grpSpLocks/>
            </p:cNvGrpSpPr>
            <p:nvPr/>
          </p:nvGrpSpPr>
          <p:grpSpPr bwMode="auto">
            <a:xfrm>
              <a:off x="4048" y="3363"/>
              <a:ext cx="800" cy="422"/>
              <a:chOff x="280" y="2723"/>
              <a:chExt cx="800" cy="422"/>
            </a:xfrm>
          </p:grpSpPr>
          <p:grpSp>
            <p:nvGrpSpPr>
              <p:cNvPr id="53275" name="Group 17"/>
              <p:cNvGrpSpPr>
                <a:grpSpLocks/>
              </p:cNvGrpSpPr>
              <p:nvPr/>
            </p:nvGrpSpPr>
            <p:grpSpPr bwMode="auto">
              <a:xfrm>
                <a:off x="298" y="2723"/>
                <a:ext cx="762" cy="251"/>
                <a:chOff x="3504" y="832"/>
                <a:chExt cx="1064" cy="352"/>
              </a:xfrm>
            </p:grpSpPr>
            <p:pic>
              <p:nvPicPr>
                <p:cNvPr id="53277" name="Picture 1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78" name="Picture 1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79" name="Picture 2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3276" name="Text Box 21"/>
              <p:cNvSpPr txBox="1">
                <a:spLocks noChangeArrowheads="1"/>
              </p:cNvSpPr>
              <p:nvPr/>
            </p:nvSpPr>
            <p:spPr bwMode="auto">
              <a:xfrm>
                <a:off x="280" y="2976"/>
                <a:ext cx="800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 sz="1323"/>
                  <a:t>Spend</a:t>
                </a:r>
              </a:p>
            </p:txBody>
          </p:sp>
        </p:grpSp>
        <p:grpSp>
          <p:nvGrpSpPr>
            <p:cNvPr id="53256" name="Group 22"/>
            <p:cNvGrpSpPr>
              <a:grpSpLocks/>
            </p:cNvGrpSpPr>
            <p:nvPr/>
          </p:nvGrpSpPr>
          <p:grpSpPr bwMode="auto">
            <a:xfrm>
              <a:off x="1184" y="3267"/>
              <a:ext cx="800" cy="538"/>
              <a:chOff x="280" y="2723"/>
              <a:chExt cx="800" cy="538"/>
            </a:xfrm>
          </p:grpSpPr>
          <p:grpSp>
            <p:nvGrpSpPr>
              <p:cNvPr id="53270" name="Group 23"/>
              <p:cNvGrpSpPr>
                <a:grpSpLocks/>
              </p:cNvGrpSpPr>
              <p:nvPr/>
            </p:nvGrpSpPr>
            <p:grpSpPr bwMode="auto">
              <a:xfrm>
                <a:off x="298" y="2723"/>
                <a:ext cx="762" cy="251"/>
                <a:chOff x="3504" y="832"/>
                <a:chExt cx="1064" cy="352"/>
              </a:xfrm>
            </p:grpSpPr>
            <p:pic>
              <p:nvPicPr>
                <p:cNvPr id="53272" name="Picture 2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73" name="Picture 2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74" name="Picture 2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3271" name="Text Box 27"/>
              <p:cNvSpPr txBox="1">
                <a:spLocks noChangeArrowheads="1"/>
              </p:cNvSpPr>
              <p:nvPr/>
            </p:nvSpPr>
            <p:spPr bwMode="auto">
              <a:xfrm>
                <a:off x="280" y="2976"/>
                <a:ext cx="800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 sz="1323"/>
                  <a:t>Retain customers</a:t>
                </a:r>
              </a:p>
            </p:txBody>
          </p:sp>
        </p:grpSp>
        <p:grpSp>
          <p:nvGrpSpPr>
            <p:cNvPr id="53257" name="Group 28"/>
            <p:cNvGrpSpPr>
              <a:grpSpLocks/>
            </p:cNvGrpSpPr>
            <p:nvPr/>
          </p:nvGrpSpPr>
          <p:grpSpPr bwMode="auto">
            <a:xfrm>
              <a:off x="1264" y="1883"/>
              <a:ext cx="800" cy="538"/>
              <a:chOff x="280" y="2723"/>
              <a:chExt cx="800" cy="538"/>
            </a:xfrm>
          </p:grpSpPr>
          <p:grpSp>
            <p:nvGrpSpPr>
              <p:cNvPr id="53265" name="Group 29"/>
              <p:cNvGrpSpPr>
                <a:grpSpLocks/>
              </p:cNvGrpSpPr>
              <p:nvPr/>
            </p:nvGrpSpPr>
            <p:grpSpPr bwMode="auto">
              <a:xfrm>
                <a:off x="298" y="2723"/>
                <a:ext cx="762" cy="251"/>
                <a:chOff x="3504" y="832"/>
                <a:chExt cx="1064" cy="352"/>
              </a:xfrm>
            </p:grpSpPr>
            <p:pic>
              <p:nvPicPr>
                <p:cNvPr id="53267" name="Picture 3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68" name="Picture 3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69" name="Picture 3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3266" name="Text Box 33"/>
              <p:cNvSpPr txBox="1">
                <a:spLocks noChangeArrowheads="1"/>
              </p:cNvSpPr>
              <p:nvPr/>
            </p:nvSpPr>
            <p:spPr bwMode="auto">
              <a:xfrm>
                <a:off x="280" y="2976"/>
                <a:ext cx="800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 sz="1323"/>
                  <a:t>Acquire customers</a:t>
                </a:r>
              </a:p>
            </p:txBody>
          </p:sp>
        </p:grpSp>
        <p:grpSp>
          <p:nvGrpSpPr>
            <p:cNvPr id="53258" name="Group 34"/>
            <p:cNvGrpSpPr>
              <a:grpSpLocks/>
            </p:cNvGrpSpPr>
            <p:nvPr/>
          </p:nvGrpSpPr>
          <p:grpSpPr bwMode="auto">
            <a:xfrm>
              <a:off x="744" y="2587"/>
              <a:ext cx="800" cy="538"/>
              <a:chOff x="280" y="2723"/>
              <a:chExt cx="800" cy="538"/>
            </a:xfrm>
          </p:grpSpPr>
          <p:grpSp>
            <p:nvGrpSpPr>
              <p:cNvPr id="53260" name="Group 35"/>
              <p:cNvGrpSpPr>
                <a:grpSpLocks/>
              </p:cNvGrpSpPr>
              <p:nvPr/>
            </p:nvGrpSpPr>
            <p:grpSpPr bwMode="auto">
              <a:xfrm>
                <a:off x="298" y="2723"/>
                <a:ext cx="762" cy="251"/>
                <a:chOff x="3504" y="832"/>
                <a:chExt cx="1064" cy="352"/>
              </a:xfrm>
            </p:grpSpPr>
            <p:pic>
              <p:nvPicPr>
                <p:cNvPr id="53262" name="Picture 3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63" name="Picture 3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264" name="Picture 3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3261" name="Text Box 39"/>
              <p:cNvSpPr txBox="1">
                <a:spLocks noChangeArrowheads="1"/>
              </p:cNvSpPr>
              <p:nvPr/>
            </p:nvSpPr>
            <p:spPr bwMode="auto">
              <a:xfrm>
                <a:off x="280" y="2976"/>
                <a:ext cx="800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 sz="1323"/>
                  <a:t>Satisfy customers</a:t>
                </a:r>
              </a:p>
            </p:txBody>
          </p:sp>
        </p:grpSp>
        <p:pic>
          <p:nvPicPr>
            <p:cNvPr id="53259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" y="2178"/>
              <a:ext cx="1825" cy="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2" name="Text Box 41"/>
          <p:cNvSpPr txBox="1">
            <a:spLocks noChangeArrowheads="1"/>
          </p:cNvSpPr>
          <p:nvPr/>
        </p:nvSpPr>
        <p:spPr bwMode="auto">
          <a:xfrm>
            <a:off x="571903" y="1274213"/>
            <a:ext cx="9059513" cy="206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2205" b="0"/>
              <a:t>Scorecards need to be: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cs-CZ" sz="1764" b="0"/>
              <a:t>Easy to understand and relevant (contextual and actionable)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cs-CZ" sz="1764" b="0"/>
              <a:t>Easy to communicate (portable and re-usable)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cs-CZ" sz="1764" b="0"/>
              <a:t>Aligned and owned (managed and auditable)</a:t>
            </a:r>
          </a:p>
          <a:p>
            <a:pPr algn="l" eaLnBrk="1" hangingPunct="1">
              <a:spcBef>
                <a:spcPct val="50000"/>
              </a:spcBef>
            </a:pPr>
            <a:endParaRPr lang="en-US" altLang="cs-CZ" sz="1764" b="0"/>
          </a:p>
        </p:txBody>
      </p:sp>
    </p:spTree>
    <p:extLst>
      <p:ext uri="{BB962C8B-B14F-4D97-AF65-F5344CB8AC3E}">
        <p14:creationId xmlns:p14="http://schemas.microsoft.com/office/powerpoint/2010/main" val="6362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We give customers choices</a:t>
            </a:r>
          </a:p>
        </p:txBody>
      </p:sp>
      <p:graphicFrame>
        <p:nvGraphicFramePr>
          <p:cNvPr id="434179" name="Group 3">
            <a:extLst>
              <a:ext uri="{FF2B5EF4-FFF2-40B4-BE49-F238E27FC236}">
                <a16:creationId xmlns:a16="http://schemas.microsoft.com/office/drawing/2014/main" id="{635E439B-69EF-44EE-AC5A-4F668C9BCE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3957" y="2352392"/>
          <a:ext cx="9073515" cy="2436407"/>
        </p:xfrm>
        <a:graphic>
          <a:graphicData uri="http://schemas.openxmlformats.org/drawingml/2006/table">
            <a:tbl>
              <a:tblPr/>
              <a:tblGrid>
                <a:gridCol w="2268379">
                  <a:extLst>
                    <a:ext uri="{9D8B030D-6E8A-4147-A177-3AD203B41FA5}">
                      <a16:colId xmlns:a16="http://schemas.microsoft.com/office/drawing/2014/main" val="3547931370"/>
                    </a:ext>
                  </a:extLst>
                </a:gridCol>
                <a:gridCol w="2268379">
                  <a:extLst>
                    <a:ext uri="{9D8B030D-6E8A-4147-A177-3AD203B41FA5}">
                      <a16:colId xmlns:a16="http://schemas.microsoft.com/office/drawing/2014/main" val="1657716953"/>
                    </a:ext>
                  </a:extLst>
                </a:gridCol>
                <a:gridCol w="2268379">
                  <a:extLst>
                    <a:ext uri="{9D8B030D-6E8A-4147-A177-3AD203B41FA5}">
                      <a16:colId xmlns:a16="http://schemas.microsoft.com/office/drawing/2014/main" val="105848760"/>
                    </a:ext>
                  </a:extLst>
                </a:gridCol>
                <a:gridCol w="2268379">
                  <a:extLst>
                    <a:ext uri="{9D8B030D-6E8A-4147-A177-3AD203B41FA5}">
                      <a16:colId xmlns:a16="http://schemas.microsoft.com/office/drawing/2014/main" val="647332306"/>
                    </a:ext>
                  </a:extLst>
                </a:gridCol>
              </a:tblGrid>
              <a:tr h="61085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Hotmail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Outlook Express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Outlook Pro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244265"/>
                  </a:ext>
                </a:extLst>
              </a:tr>
              <a:tr h="6126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Send and receive email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585556"/>
                  </a:ext>
                </a:extLst>
              </a:tr>
              <a:tr h="61085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Manage contacts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791012"/>
                  </a:ext>
                </a:extLst>
              </a:tr>
              <a:tr h="60210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Manage calendar activities</a:t>
                      </a:r>
                    </a:p>
                  </a:txBody>
                  <a:tcPr marL="100817" marR="100817" marT="50408" marB="504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100817" marR="100817" marT="50408" marB="504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636950"/>
                  </a:ext>
                </a:extLst>
              </a:tr>
            </a:tbl>
          </a:graphicData>
        </a:graphic>
      </p:graphicFrame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809942" y="1596267"/>
            <a:ext cx="8653445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544" b="0"/>
              <a:t>If you customer needs to ‘do email’ today, they could chose any of the following solutions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893956" y="5208870"/>
            <a:ext cx="8653445" cy="121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323" b="0"/>
              <a:t>Does it mean, they will use Hotmail for everything?  No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cs-CZ" sz="1323" b="0"/>
              <a:t>Does it mean you should try and ‘sell Hotmail’ for everything? Maybe – the choice depends on two things: 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cs-CZ" sz="1323" b="0"/>
              <a:t>what the customer needs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cs-CZ" sz="1323" b="0"/>
              <a:t>what are core product strengths can best address the customer needs.</a:t>
            </a:r>
          </a:p>
        </p:txBody>
      </p:sp>
    </p:spTree>
    <p:extLst>
      <p:ext uri="{BB962C8B-B14F-4D97-AF65-F5344CB8AC3E}">
        <p14:creationId xmlns:p14="http://schemas.microsoft.com/office/powerpoint/2010/main" val="22905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1914" y="302801"/>
            <a:ext cx="9241543" cy="1260210"/>
          </a:xfrm>
        </p:spPr>
        <p:txBody>
          <a:bodyPr/>
          <a:lstStyle/>
          <a:p>
            <a:pPr eaLnBrk="1" hangingPunct="1"/>
            <a:r>
              <a:rPr lang="en-US" altLang="cs-CZ" smtClean="0"/>
              <a:t>Build, Consume, Manage</a:t>
            </a:r>
          </a:p>
        </p:txBody>
      </p:sp>
      <p:graphicFrame>
        <p:nvGraphicFramePr>
          <p:cNvPr id="435203" name="Group 3">
            <a:extLst>
              <a:ext uri="{FF2B5EF4-FFF2-40B4-BE49-F238E27FC236}">
                <a16:creationId xmlns:a16="http://schemas.microsoft.com/office/drawing/2014/main" id="{2679A5FB-2069-4AD5-BFF4-4913A65927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1914" y="2100351"/>
          <a:ext cx="9241543" cy="3714120"/>
        </p:xfrm>
        <a:graphic>
          <a:graphicData uri="http://schemas.openxmlformats.org/drawingml/2006/table">
            <a:tbl>
              <a:tblPr/>
              <a:tblGrid>
                <a:gridCol w="4116687">
                  <a:extLst>
                    <a:ext uri="{9D8B030D-6E8A-4147-A177-3AD203B41FA5}">
                      <a16:colId xmlns:a16="http://schemas.microsoft.com/office/drawing/2014/main" val="1978730799"/>
                    </a:ext>
                  </a:extLst>
                </a:gridCol>
                <a:gridCol w="1176196">
                  <a:extLst>
                    <a:ext uri="{9D8B030D-6E8A-4147-A177-3AD203B41FA5}">
                      <a16:colId xmlns:a16="http://schemas.microsoft.com/office/drawing/2014/main" val="3899181354"/>
                    </a:ext>
                  </a:extLst>
                </a:gridCol>
                <a:gridCol w="1344224">
                  <a:extLst>
                    <a:ext uri="{9D8B030D-6E8A-4147-A177-3AD203B41FA5}">
                      <a16:colId xmlns:a16="http://schemas.microsoft.com/office/drawing/2014/main" val="1116164803"/>
                    </a:ext>
                  </a:extLst>
                </a:gridCol>
                <a:gridCol w="1260210">
                  <a:extLst>
                    <a:ext uri="{9D8B030D-6E8A-4147-A177-3AD203B41FA5}">
                      <a16:colId xmlns:a16="http://schemas.microsoft.com/office/drawing/2014/main" val="158024723"/>
                    </a:ext>
                  </a:extLst>
                </a:gridCol>
                <a:gridCol w="1344224">
                  <a:extLst>
                    <a:ext uri="{9D8B030D-6E8A-4147-A177-3AD203B41FA5}">
                      <a16:colId xmlns:a16="http://schemas.microsoft.com/office/drawing/2014/main" val="3916169059"/>
                    </a:ext>
                  </a:extLst>
                </a:gridCol>
              </a:tblGrid>
              <a:tr h="33611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817" marR="100817" marT="50418" marB="504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BSM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SPS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SQL Server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Excel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664632"/>
                  </a:ext>
                </a:extLst>
              </a:tr>
              <a:tr h="112600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Build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Offline/Online building capability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Reusable kpi definitions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Scorecard built by business users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Ability to write back kpi definitions to SQL 2005</a:t>
                      </a:r>
                    </a:p>
                  </a:txBody>
                  <a:tcPr marL="100817" marR="100817" marT="50418" marB="504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120888"/>
                  </a:ext>
                </a:extLst>
              </a:tr>
              <a:tr h="112600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Consume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Offline/Online end-user experience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Aligned view of business thru strategy maps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Every Kpis is owned by individual or 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Context-driven kpis, scorecards and annotations</a:t>
                      </a:r>
                    </a:p>
                  </a:txBody>
                  <a:tcPr marL="100817" marR="100817" marT="50418" marB="504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cs-CZ" sz="1100" b="1" i="0" u="none" strike="noStrike" cap="none" normalizeH="0" baseline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473453"/>
                  </a:ext>
                </a:extLst>
              </a:tr>
              <a:tr h="112600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Manage and Administrate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Versioning of kpi, targets, scorecards, indicators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Global audit reporting capabilities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Allow business users to revert to previous versions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Column, cell, row data and metadata value alerting</a:t>
                      </a:r>
                    </a:p>
                  </a:txBody>
                  <a:tcPr marL="100817" marR="100817" marT="50418" marB="504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</a:p>
                  </a:txBody>
                  <a:tcPr marL="100817" marR="100817" marT="50418" marB="504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208918"/>
                  </a:ext>
                </a:extLst>
              </a:tr>
            </a:tbl>
          </a:graphicData>
        </a:graphic>
      </p:graphicFrame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809942" y="1596267"/>
            <a:ext cx="8653445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 sz="1544" b="0"/>
              <a:t>If you customer needs to ‘do email’ today, they could chose any of the following solutions</a:t>
            </a:r>
          </a:p>
        </p:txBody>
      </p:sp>
    </p:spTree>
    <p:extLst>
      <p:ext uri="{BB962C8B-B14F-4D97-AF65-F5344CB8AC3E}">
        <p14:creationId xmlns:p14="http://schemas.microsoft.com/office/powerpoint/2010/main" val="11598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usinessImprovementleftTop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34" y="1832557"/>
            <a:ext cx="2940491" cy="211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servicesPubsectorleftTop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34" y="4013421"/>
            <a:ext cx="2931739" cy="249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64" name="Rectangle 4">
            <a:extLst>
              <a:ext uri="{FF2B5EF4-FFF2-40B4-BE49-F238E27FC236}">
                <a16:creationId xmlns:a16="http://schemas.microsoft.com/office/drawing/2014/main" id="{06CB09F4-F34A-4331-BE4C-93563B9E0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29" y="1829056"/>
            <a:ext cx="5952744" cy="226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370" tIns="46357" rIns="94370" bIns="46357">
            <a:spAutoFit/>
          </a:bodyPr>
          <a:lstStyle>
            <a:lvl1pPr algn="l" defTabSz="865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1800" algn="l" defTabSz="865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65188" algn="l" defTabSz="865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96988" algn="l" defTabSz="865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30375" algn="l" defTabSz="865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87575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4775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01975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59175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cs-CZ" sz="3528" i="1">
                <a:effectLst>
                  <a:outerShdw blurRad="38100" dist="38100" dir="2700000" algn="tl">
                    <a:srgbClr val="C0C0C0"/>
                  </a:outerShdw>
                </a:effectLst>
              </a:rPr>
              <a:t>“You can’t manage what you can’t measure. You can’t measure what you can’t describe”</a:t>
            </a:r>
          </a:p>
        </p:txBody>
      </p:sp>
      <p:sp>
        <p:nvSpPr>
          <p:cNvPr id="373765" name="Rectangle 5">
            <a:extLst>
              <a:ext uri="{FF2B5EF4-FFF2-40B4-BE49-F238E27FC236}">
                <a16:creationId xmlns:a16="http://schemas.microsoft.com/office/drawing/2014/main" id="{B09135AB-E337-4C70-ABEF-AFBB96CA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72" y="4729290"/>
            <a:ext cx="7564763" cy="77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370" tIns="46357" rIns="94370" bIns="46357">
            <a:spAutoFit/>
          </a:bodyPr>
          <a:lstStyle>
            <a:lvl1pPr algn="l" defTabSz="865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1800" algn="l" defTabSz="865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65188" algn="l" defTabSz="865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96988" algn="l" defTabSz="865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30375" algn="l" defTabSz="865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87575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4775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01975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59175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2205" i="1">
                <a:effectLst>
                  <a:outerShdw blurRad="38100" dist="38100" dir="2700000" algn="tl">
                    <a:srgbClr val="C0C0C0"/>
                  </a:outerShdw>
                </a:effectLst>
              </a:rPr>
              <a:t>Robert Kaplan and David Norton</a:t>
            </a:r>
            <a:r>
              <a:rPr lang="en-US" altLang="cs-CZ" sz="2205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altLang="cs-CZ" sz="2205">
                <a:effectLst>
                  <a:outerShdw blurRad="38100" dist="38100" dir="2700000" algn="tl">
                    <a:srgbClr val="C0C0C0"/>
                  </a:outerShdw>
                </a:effectLst>
              </a:rPr>
              <a:t>Authors of “The Balanced Scorecard”</a:t>
            </a:r>
            <a:endParaRPr lang="en-US" altLang="cs-CZ" sz="1103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198" name="Rectangle 7"/>
          <p:cNvSpPr>
            <a:spLocks noGrp="1" noChangeArrowheads="1"/>
          </p:cNvSpPr>
          <p:nvPr>
            <p:ph type="title"/>
          </p:nvPr>
        </p:nvSpPr>
        <p:spPr>
          <a:xfrm>
            <a:off x="601659" y="190782"/>
            <a:ext cx="9465580" cy="1041423"/>
          </a:xfrm>
          <a:noFill/>
        </p:spPr>
        <p:txBody>
          <a:bodyPr/>
          <a:lstStyle/>
          <a:p>
            <a:pPr eaLnBrk="1" hangingPunct="1"/>
            <a:r>
              <a:rPr lang="en-US" altLang="cs-CZ" smtClean="0"/>
              <a:t>Drive Corporate Performance</a:t>
            </a:r>
            <a:br>
              <a:rPr lang="en-US" altLang="cs-CZ" smtClean="0"/>
            </a:br>
            <a:r>
              <a:rPr lang="en-US" altLang="cs-CZ" sz="2426"/>
              <a:t>Giving a purpose to business intelligence</a:t>
            </a:r>
          </a:p>
        </p:txBody>
      </p:sp>
    </p:spTree>
    <p:extLst>
      <p:ext uri="{BB962C8B-B14F-4D97-AF65-F5344CB8AC3E}">
        <p14:creationId xmlns:p14="http://schemas.microsoft.com/office/powerpoint/2010/main" val="31414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5000142" y="8464414"/>
            <a:ext cx="504084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36227" name="Rectangle 3">
            <a:extLst>
              <a:ext uri="{FF2B5EF4-FFF2-40B4-BE49-F238E27FC236}">
                <a16:creationId xmlns:a16="http://schemas.microsoft.com/office/drawing/2014/main" id="{6BC66C92-23BE-45B3-946C-68B873298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17" y="267795"/>
            <a:ext cx="9547845" cy="70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>
                        <a:gamma/>
                        <a:shade val="54118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54118"/>
                        <a:invGamma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cs-CZ" sz="3969">
                <a:solidFill>
                  <a:schemeClr val="tx2"/>
                </a:solidFill>
              </a:rPr>
              <a:t>Microsoft Business Intelligence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426629" y="1400234"/>
            <a:ext cx="9707121" cy="4408987"/>
            <a:chOff x="69" y="968"/>
            <a:chExt cx="5178" cy="2215"/>
          </a:xfrm>
        </p:grpSpPr>
        <p:grpSp>
          <p:nvGrpSpPr>
            <p:cNvPr id="56325" name="Group 5"/>
            <p:cNvGrpSpPr>
              <a:grpSpLocks/>
            </p:cNvGrpSpPr>
            <p:nvPr/>
          </p:nvGrpSpPr>
          <p:grpSpPr bwMode="auto">
            <a:xfrm>
              <a:off x="1046" y="2296"/>
              <a:ext cx="4201" cy="887"/>
              <a:chOff x="1046" y="2296"/>
              <a:chExt cx="4201" cy="887"/>
            </a:xfrm>
          </p:grpSpPr>
          <p:grpSp>
            <p:nvGrpSpPr>
              <p:cNvPr id="56346" name="Group 6"/>
              <p:cNvGrpSpPr>
                <a:grpSpLocks/>
              </p:cNvGrpSpPr>
              <p:nvPr/>
            </p:nvGrpSpPr>
            <p:grpSpPr bwMode="auto">
              <a:xfrm>
                <a:off x="1052" y="2681"/>
                <a:ext cx="4195" cy="502"/>
                <a:chOff x="1200" y="3186"/>
                <a:chExt cx="4195" cy="727"/>
              </a:xfrm>
            </p:grpSpPr>
            <p:pic>
              <p:nvPicPr>
                <p:cNvPr id="56356" name="Picture 7" descr="3-01450_SLide-6_Box-E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3186"/>
                  <a:ext cx="4195" cy="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357" name="Rectangle 8"/>
                <p:cNvSpPr>
                  <a:spLocks noChangeArrowheads="1"/>
                </p:cNvSpPr>
                <p:nvPr/>
              </p:nvSpPr>
              <p:spPr bwMode="auto">
                <a:xfrm>
                  <a:off x="2568" y="3350"/>
                  <a:ext cx="1524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Data Warehouse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(SQL RDBMS)</a:t>
                  </a:r>
                </a:p>
              </p:txBody>
            </p:sp>
          </p:grpSp>
          <p:grpSp>
            <p:nvGrpSpPr>
              <p:cNvPr id="56347" name="Group 9"/>
              <p:cNvGrpSpPr>
                <a:grpSpLocks/>
              </p:cNvGrpSpPr>
              <p:nvPr/>
            </p:nvGrpSpPr>
            <p:grpSpPr bwMode="auto">
              <a:xfrm>
                <a:off x="1046" y="2296"/>
                <a:ext cx="1556" cy="499"/>
                <a:chOff x="1194" y="2658"/>
                <a:chExt cx="1556" cy="722"/>
              </a:xfrm>
            </p:grpSpPr>
            <p:pic>
              <p:nvPicPr>
                <p:cNvPr id="56354" name="Picture 10" descr="3-01450_SLide-6_Box-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4" y="2658"/>
                  <a:ext cx="155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355" name="Rectangle 11"/>
                <p:cNvSpPr>
                  <a:spLocks noChangeArrowheads="1"/>
                </p:cNvSpPr>
                <p:nvPr/>
              </p:nvSpPr>
              <p:spPr bwMode="auto">
                <a:xfrm>
                  <a:off x="1620" y="2823"/>
                  <a:ext cx="768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Integrate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(SSIS)</a:t>
                  </a:r>
                </a:p>
              </p:txBody>
            </p:sp>
          </p:grpSp>
          <p:grpSp>
            <p:nvGrpSpPr>
              <p:cNvPr id="56348" name="Group 12"/>
              <p:cNvGrpSpPr>
                <a:grpSpLocks/>
              </p:cNvGrpSpPr>
              <p:nvPr/>
            </p:nvGrpSpPr>
            <p:grpSpPr bwMode="auto">
              <a:xfrm>
                <a:off x="2414" y="2296"/>
                <a:ext cx="1538" cy="499"/>
                <a:chOff x="2562" y="2658"/>
                <a:chExt cx="1538" cy="722"/>
              </a:xfrm>
            </p:grpSpPr>
            <p:pic>
              <p:nvPicPr>
                <p:cNvPr id="56352" name="Picture 13" descr="3-01450_SLide-6_Box-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2" y="2658"/>
                  <a:ext cx="1538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353" name="Rectangle 14"/>
                <p:cNvSpPr>
                  <a:spLocks noChangeArrowheads="1"/>
                </p:cNvSpPr>
                <p:nvPr/>
              </p:nvSpPr>
              <p:spPr bwMode="auto">
                <a:xfrm>
                  <a:off x="2904" y="2823"/>
                  <a:ext cx="852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Analyze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(SSAS)</a:t>
                  </a:r>
                </a:p>
              </p:txBody>
            </p:sp>
          </p:grpSp>
          <p:grpSp>
            <p:nvGrpSpPr>
              <p:cNvPr id="56349" name="Group 15"/>
              <p:cNvGrpSpPr>
                <a:grpSpLocks/>
              </p:cNvGrpSpPr>
              <p:nvPr/>
            </p:nvGrpSpPr>
            <p:grpSpPr bwMode="auto">
              <a:xfrm>
                <a:off x="3776" y="2296"/>
                <a:ext cx="1466" cy="499"/>
                <a:chOff x="3924" y="2658"/>
                <a:chExt cx="1466" cy="722"/>
              </a:xfrm>
            </p:grpSpPr>
            <p:pic>
              <p:nvPicPr>
                <p:cNvPr id="56350" name="Picture 16" descr="3-01450_SLide-6_Box-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4" y="2658"/>
                  <a:ext cx="146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35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72" y="2823"/>
                  <a:ext cx="744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Report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(SSRS)</a:t>
                  </a:r>
                </a:p>
              </p:txBody>
            </p:sp>
          </p:grpSp>
        </p:grpSp>
        <p:grpSp>
          <p:nvGrpSpPr>
            <p:cNvPr id="56326" name="Group 18"/>
            <p:cNvGrpSpPr>
              <a:grpSpLocks/>
            </p:cNvGrpSpPr>
            <p:nvPr/>
          </p:nvGrpSpPr>
          <p:grpSpPr bwMode="auto">
            <a:xfrm>
              <a:off x="69" y="994"/>
              <a:ext cx="935" cy="522"/>
              <a:chOff x="61" y="946"/>
              <a:chExt cx="935" cy="522"/>
            </a:xfrm>
          </p:grpSpPr>
          <p:pic>
            <p:nvPicPr>
              <p:cNvPr id="56344" name="Picture 19" descr="bracket ho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" y="946"/>
                <a:ext cx="185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45" name="Text Box 20"/>
              <p:cNvSpPr txBox="1">
                <a:spLocks noChangeArrowheads="1"/>
              </p:cNvSpPr>
              <p:nvPr/>
            </p:nvSpPr>
            <p:spPr bwMode="auto">
              <a:xfrm>
                <a:off x="61" y="1033"/>
                <a:ext cx="773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cs-CZ" sz="1764">
                    <a:cs typeface="Arial" panose="020B0604020202020204" pitchFamily="34" charset="0"/>
                  </a:rPr>
                  <a:t>End user tools</a:t>
                </a:r>
              </a:p>
            </p:txBody>
          </p:sp>
        </p:grpSp>
        <p:pic>
          <p:nvPicPr>
            <p:cNvPr id="56327" name="Picture 21" descr="bracket hold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" y="1607"/>
              <a:ext cx="24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8" name="Text Box 22"/>
            <p:cNvSpPr txBox="1">
              <a:spLocks noChangeArrowheads="1"/>
            </p:cNvSpPr>
            <p:nvPr/>
          </p:nvSpPr>
          <p:spPr bwMode="auto">
            <a:xfrm>
              <a:off x="167" y="1773"/>
              <a:ext cx="598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b="0"/>
                <a:t>Business</a:t>
              </a:r>
            </a:p>
            <a:p>
              <a:pPr eaLnBrk="1" hangingPunct="1"/>
              <a:r>
                <a:rPr lang="en-US" altLang="cs-CZ" b="0"/>
                <a:t>Platform</a:t>
              </a:r>
            </a:p>
          </p:txBody>
        </p:sp>
        <p:grpSp>
          <p:nvGrpSpPr>
            <p:cNvPr id="56329" name="Group 23"/>
            <p:cNvGrpSpPr>
              <a:grpSpLocks/>
            </p:cNvGrpSpPr>
            <p:nvPr/>
          </p:nvGrpSpPr>
          <p:grpSpPr bwMode="auto">
            <a:xfrm>
              <a:off x="1030" y="968"/>
              <a:ext cx="4196" cy="626"/>
              <a:chOff x="1022" y="944"/>
              <a:chExt cx="4196" cy="586"/>
            </a:xfrm>
          </p:grpSpPr>
          <p:grpSp>
            <p:nvGrpSpPr>
              <p:cNvPr id="56335" name="Group 24"/>
              <p:cNvGrpSpPr>
                <a:grpSpLocks/>
              </p:cNvGrpSpPr>
              <p:nvPr/>
            </p:nvGrpSpPr>
            <p:grpSpPr bwMode="auto">
              <a:xfrm>
                <a:off x="1022" y="944"/>
                <a:ext cx="1556" cy="586"/>
                <a:chOff x="1194" y="2658"/>
                <a:chExt cx="1556" cy="722"/>
              </a:xfrm>
            </p:grpSpPr>
            <p:pic>
              <p:nvPicPr>
                <p:cNvPr id="56342" name="Picture 25" descr="3-01450_SLide-6_Box-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4" y="2658"/>
                  <a:ext cx="155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343" name="Rectangle 26"/>
                <p:cNvSpPr>
                  <a:spLocks noChangeArrowheads="1"/>
                </p:cNvSpPr>
                <p:nvPr/>
              </p:nvSpPr>
              <p:spPr bwMode="auto">
                <a:xfrm>
                  <a:off x="1620" y="2777"/>
                  <a:ext cx="768" cy="4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Personal Analytics</a:t>
                  </a:r>
                </a:p>
                <a:p>
                  <a:pPr eaLnBrk="1" hangingPunct="1"/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(Excel)</a:t>
                  </a:r>
                </a:p>
              </p:txBody>
            </p:sp>
          </p:grpSp>
          <p:grpSp>
            <p:nvGrpSpPr>
              <p:cNvPr id="56336" name="Group 27"/>
              <p:cNvGrpSpPr>
                <a:grpSpLocks/>
              </p:cNvGrpSpPr>
              <p:nvPr/>
            </p:nvGrpSpPr>
            <p:grpSpPr bwMode="auto">
              <a:xfrm>
                <a:off x="2390" y="944"/>
                <a:ext cx="1538" cy="586"/>
                <a:chOff x="2562" y="2658"/>
                <a:chExt cx="1538" cy="722"/>
              </a:xfrm>
            </p:grpSpPr>
            <p:pic>
              <p:nvPicPr>
                <p:cNvPr id="56340" name="Picture 28" descr="3-01450_SLide-6_Box-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2" y="2658"/>
                  <a:ext cx="1538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341" name="Rectangle 29"/>
                <p:cNvSpPr>
                  <a:spLocks noChangeArrowheads="1"/>
                </p:cNvSpPr>
                <p:nvPr/>
              </p:nvSpPr>
              <p:spPr bwMode="auto">
                <a:xfrm>
                  <a:off x="2904" y="2849"/>
                  <a:ext cx="852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Portals</a:t>
                  </a:r>
                </a:p>
                <a:p>
                  <a:pPr eaLnBrk="1" hangingPunct="1"/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(SharePoint)</a:t>
                  </a:r>
                </a:p>
              </p:txBody>
            </p:sp>
          </p:grpSp>
          <p:grpSp>
            <p:nvGrpSpPr>
              <p:cNvPr id="56337" name="Group 30"/>
              <p:cNvGrpSpPr>
                <a:grpSpLocks/>
              </p:cNvGrpSpPr>
              <p:nvPr/>
            </p:nvGrpSpPr>
            <p:grpSpPr bwMode="auto">
              <a:xfrm>
                <a:off x="3752" y="944"/>
                <a:ext cx="1466" cy="586"/>
                <a:chOff x="3924" y="2658"/>
                <a:chExt cx="1466" cy="722"/>
              </a:xfrm>
            </p:grpSpPr>
            <p:pic>
              <p:nvPicPr>
                <p:cNvPr id="56338" name="Picture 31" descr="3-01450_SLide-6_Box-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4" y="2658"/>
                  <a:ext cx="146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339" name="Rectangle 32"/>
                <p:cNvSpPr>
                  <a:spLocks noChangeArrowheads="1"/>
                </p:cNvSpPr>
                <p:nvPr/>
              </p:nvSpPr>
              <p:spPr bwMode="auto">
                <a:xfrm>
                  <a:off x="4272" y="2862"/>
                  <a:ext cx="744" cy="3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Report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(SSRS)</a:t>
                  </a:r>
                </a:p>
              </p:txBody>
            </p:sp>
          </p:grpSp>
        </p:grpSp>
        <p:grpSp>
          <p:nvGrpSpPr>
            <p:cNvPr id="56330" name="Group 33"/>
            <p:cNvGrpSpPr>
              <a:grpSpLocks/>
            </p:cNvGrpSpPr>
            <p:nvPr/>
          </p:nvGrpSpPr>
          <p:grpSpPr bwMode="auto">
            <a:xfrm>
              <a:off x="69" y="2490"/>
              <a:ext cx="935" cy="522"/>
              <a:chOff x="61" y="946"/>
              <a:chExt cx="935" cy="522"/>
            </a:xfrm>
          </p:grpSpPr>
          <p:pic>
            <p:nvPicPr>
              <p:cNvPr id="56333" name="Picture 34" descr="bracket ho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" y="946"/>
                <a:ext cx="185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34" name="Text Box 35"/>
              <p:cNvSpPr txBox="1">
                <a:spLocks noChangeArrowheads="1"/>
              </p:cNvSpPr>
              <p:nvPr/>
            </p:nvSpPr>
            <p:spPr bwMode="auto">
              <a:xfrm>
                <a:off x="61" y="1033"/>
                <a:ext cx="773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cs-CZ" sz="1764">
                    <a:cs typeface="Arial" panose="020B0604020202020204" pitchFamily="34" charset="0"/>
                  </a:rPr>
                  <a:t>Technical Platform</a:t>
                </a:r>
              </a:p>
            </p:txBody>
          </p:sp>
        </p:grpSp>
        <p:pic>
          <p:nvPicPr>
            <p:cNvPr id="56331" name="Picture 36" descr="3-01450_SLide-6_Box-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1498"/>
              <a:ext cx="41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2" name="Rectangle 37"/>
            <p:cNvSpPr>
              <a:spLocks noChangeArrowheads="1"/>
            </p:cNvSpPr>
            <p:nvPr/>
          </p:nvSpPr>
          <p:spPr bwMode="auto">
            <a:xfrm>
              <a:off x="1172" y="1759"/>
              <a:ext cx="396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874">
                  <a:solidFill>
                    <a:schemeClr val="bg1"/>
                  </a:solidFill>
                </a:rPr>
                <a:t>Corporate Performance Management</a:t>
              </a:r>
            </a:p>
            <a:p>
              <a:pPr eaLnBrk="1" hangingPunct="1"/>
              <a:r>
                <a:rPr lang="en-US" altLang="cs-CZ" sz="1874">
                  <a:solidFill>
                    <a:schemeClr val="bg1"/>
                  </a:solidFill>
                </a:rPr>
                <a:t>(Business Scorecard Manager)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04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969"/>
              <a:t>Pricing Info</a:t>
            </a:r>
            <a:br>
              <a:rPr lang="en-US" altLang="cs-CZ" sz="3969"/>
            </a:br>
            <a:endParaRPr lang="en-US" altLang="cs-CZ" sz="2426"/>
          </a:p>
        </p:txBody>
      </p:sp>
      <p:graphicFrame>
        <p:nvGraphicFramePr>
          <p:cNvPr id="438275" name="Group 3">
            <a:extLst>
              <a:ext uri="{FF2B5EF4-FFF2-40B4-BE49-F238E27FC236}">
                <a16:creationId xmlns:a16="http://schemas.microsoft.com/office/drawing/2014/main" id="{DB8DBF49-F197-4AB2-9A0E-F1ACEF85F7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7656" y="1137690"/>
          <a:ext cx="9465580" cy="4104436"/>
        </p:xfrm>
        <a:graphic>
          <a:graphicData uri="http://schemas.openxmlformats.org/drawingml/2006/table">
            <a:tbl>
              <a:tblPr/>
              <a:tblGrid>
                <a:gridCol w="2966745">
                  <a:extLst>
                    <a:ext uri="{9D8B030D-6E8A-4147-A177-3AD203B41FA5}">
                      <a16:colId xmlns:a16="http://schemas.microsoft.com/office/drawing/2014/main" val="857800584"/>
                    </a:ext>
                  </a:extLst>
                </a:gridCol>
                <a:gridCol w="3343058">
                  <a:extLst>
                    <a:ext uri="{9D8B030D-6E8A-4147-A177-3AD203B41FA5}">
                      <a16:colId xmlns:a16="http://schemas.microsoft.com/office/drawing/2014/main" val="2904043656"/>
                    </a:ext>
                  </a:extLst>
                </a:gridCol>
                <a:gridCol w="3155777">
                  <a:extLst>
                    <a:ext uri="{9D8B030D-6E8A-4147-A177-3AD203B41FA5}">
                      <a16:colId xmlns:a16="http://schemas.microsoft.com/office/drawing/2014/main" val="3186612154"/>
                    </a:ext>
                  </a:extLst>
                </a:gridCol>
              </a:tblGrid>
              <a:tr h="4865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03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5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5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16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7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3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87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44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Production Licenses </a:t>
                      </a:r>
                    </a:p>
                  </a:txBody>
                  <a:tcPr marL="100817" marR="100817" marT="50404" marB="504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720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03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5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5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16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7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3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87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44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Prices </a:t>
                      </a:r>
                    </a:p>
                  </a:txBody>
                  <a:tcPr marL="100817" marR="100817" marT="50404" marB="50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720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03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5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5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16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7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3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87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44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Comments </a:t>
                      </a:r>
                    </a:p>
                  </a:txBody>
                  <a:tcPr marL="100817" marR="100817" marT="50404" marB="50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72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356325"/>
                  </a:ext>
                </a:extLst>
              </a:tr>
              <a:tr h="68605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03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5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5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16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7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3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87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44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Business Scorecard Manager 2005 CAL </a:t>
                      </a:r>
                    </a:p>
                  </a:txBody>
                  <a:tcPr marL="100817" marR="100817" marT="50404" marB="504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03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5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5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16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7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3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87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44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$175 per device or per user </a:t>
                      </a:r>
                    </a:p>
                  </a:txBody>
                  <a:tcPr marL="100817" marR="100817" marT="50404" marB="50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03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5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5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16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7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3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87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44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CAL is required for every user or device that accesses the server. </a:t>
                      </a:r>
                    </a:p>
                  </a:txBody>
                  <a:tcPr marL="100817" marR="100817" marT="50404" marB="50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048954"/>
                  </a:ext>
                </a:extLst>
              </a:tr>
              <a:tr h="79806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03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5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5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16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7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3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87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44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Business Scorecard Manager 2005 Server License </a:t>
                      </a:r>
                    </a:p>
                  </a:txBody>
                  <a:tcPr marL="100817" marR="100817" marT="50404" marB="504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03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5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5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16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7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3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87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44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$4,999 US per server </a:t>
                      </a:r>
                    </a:p>
                  </a:txBody>
                  <a:tcPr marL="100817" marR="100817" marT="50404" marB="50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03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5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5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16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7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3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87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44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Each server on which Business Scorecard Manager 2005 is deployed requires a license </a:t>
                      </a:r>
                    </a:p>
                  </a:txBody>
                  <a:tcPr marL="100817" marR="100817" marT="50404" marB="50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609109"/>
                  </a:ext>
                </a:extLst>
              </a:tr>
              <a:tr h="213394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03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5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5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16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7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3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87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44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Business Scorecard Manager 2005 External Connector License </a:t>
                      </a:r>
                    </a:p>
                  </a:txBody>
                  <a:tcPr marL="100817" marR="100817" marT="50404" marB="504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03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5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5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16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7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3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87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44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$30,000 US per server </a:t>
                      </a:r>
                    </a:p>
                  </a:txBody>
                  <a:tcPr marL="100817" marR="100817" marT="50404" marB="50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6038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5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5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161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73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30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87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44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External Connector License enables an unlimited number of non-employees to access Business Scorecard Manager 2005 without any technical limitations or restrictions. This license may be obtained for every server that provides services to non-employees. A non-employee is a person who is not an employee, or similar personnel of the company or its affiliates, not any individual to whom you provide hosted services using the server software. </a:t>
                      </a:r>
                    </a:p>
                  </a:txBody>
                  <a:tcPr marL="100817" marR="100817" marT="50404" marB="504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510225"/>
                  </a:ext>
                </a:extLst>
              </a:tr>
            </a:tbl>
          </a:graphicData>
        </a:graphic>
      </p:graphicFrame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473886" y="5320889"/>
            <a:ext cx="7729291" cy="108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cs-CZ"/>
              <a:t>External links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cs-CZ" sz="1544">
                <a:hlinkClick r:id="rId2"/>
              </a:rPr>
              <a:t>BSM pricing information</a:t>
            </a:r>
            <a:endParaRPr lang="en-US" altLang="cs-CZ" sz="1544"/>
          </a:p>
          <a:p>
            <a:pPr algn="l" eaLnBrk="1" hangingPunct="1">
              <a:spcBef>
                <a:spcPct val="50000"/>
              </a:spcBef>
            </a:pPr>
            <a:r>
              <a:rPr lang="en-US" altLang="cs-CZ" sz="1544">
                <a:hlinkClick r:id="rId3"/>
              </a:rPr>
              <a:t>Volume Licensing</a:t>
            </a:r>
            <a:endParaRPr lang="en-US" altLang="cs-CZ" sz="1544"/>
          </a:p>
        </p:txBody>
      </p:sp>
    </p:spTree>
    <p:extLst>
      <p:ext uri="{BB962C8B-B14F-4D97-AF65-F5344CB8AC3E}">
        <p14:creationId xmlns:p14="http://schemas.microsoft.com/office/powerpoint/2010/main" val="172011578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03.03.2019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1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Customer options</a:t>
            </a:r>
          </a:p>
        </p:txBody>
      </p:sp>
      <p:grpSp>
        <p:nvGrpSpPr>
          <p:cNvPr id="9219" name="Group 8"/>
          <p:cNvGrpSpPr>
            <a:grpSpLocks/>
          </p:cNvGrpSpPr>
          <p:nvPr/>
        </p:nvGrpSpPr>
        <p:grpSpPr bwMode="auto">
          <a:xfrm>
            <a:off x="724179" y="1514004"/>
            <a:ext cx="3598601" cy="2095099"/>
            <a:chOff x="311" y="569"/>
            <a:chExt cx="2112" cy="1253"/>
          </a:xfrm>
        </p:grpSpPr>
        <p:pic>
          <p:nvPicPr>
            <p:cNvPr id="93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" y="569"/>
              <a:ext cx="1926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874"/>
              <a:ext cx="1911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594657" y="1030923"/>
            <a:ext cx="3897900" cy="44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50938" indent="-4683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22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4538" indent="-3127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7288" indent="-298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844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416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88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60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544">
                <a:solidFill>
                  <a:schemeClr val="tx2"/>
                </a:solidFill>
              </a:rPr>
              <a:t>Spreadmarts?</a:t>
            </a:r>
            <a:r>
              <a:rPr lang="en-US" altLang="cs-CZ" sz="1544"/>
              <a:t> </a:t>
            </a:r>
            <a:br>
              <a:rPr lang="en-US" altLang="cs-CZ" sz="1544"/>
            </a:br>
            <a:r>
              <a:rPr lang="en-US" altLang="cs-CZ" sz="1323"/>
              <a:t>Unmanaged multiple versions of the truth.</a:t>
            </a:r>
          </a:p>
        </p:txBody>
      </p:sp>
      <p:sp>
        <p:nvSpPr>
          <p:cNvPr id="9221" name="Rectangle 31"/>
          <p:cNvSpPr>
            <a:spLocks noChangeArrowheads="1"/>
          </p:cNvSpPr>
          <p:nvPr/>
        </p:nvSpPr>
        <p:spPr bwMode="auto">
          <a:xfrm>
            <a:off x="5901543" y="1114937"/>
            <a:ext cx="4093933" cy="44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50938" indent="-4683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22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4538" indent="-3127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7288" indent="-298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844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416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88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60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544">
                <a:solidFill>
                  <a:schemeClr val="tx2"/>
                </a:solidFill>
              </a:rPr>
              <a:t>IT-driven scorecards and dashboards?</a:t>
            </a:r>
            <a:r>
              <a:rPr lang="en-US" altLang="cs-CZ" sz="1544"/>
              <a:t> </a:t>
            </a:r>
            <a:br>
              <a:rPr lang="en-US" altLang="cs-CZ" sz="1544"/>
            </a:br>
            <a:r>
              <a:rPr lang="en-US" altLang="cs-CZ" sz="1323"/>
              <a:t>Technically sane– lack of  business context.</a:t>
            </a:r>
          </a:p>
        </p:txBody>
      </p:sp>
      <p:grpSp>
        <p:nvGrpSpPr>
          <p:cNvPr id="9222" name="Group 90"/>
          <p:cNvGrpSpPr>
            <a:grpSpLocks/>
          </p:cNvGrpSpPr>
          <p:nvPr/>
        </p:nvGrpSpPr>
        <p:grpSpPr bwMode="auto">
          <a:xfrm>
            <a:off x="752184" y="4552510"/>
            <a:ext cx="3038507" cy="1944574"/>
            <a:chOff x="231" y="2425"/>
            <a:chExt cx="1936" cy="1335"/>
          </a:xfrm>
        </p:grpSpPr>
        <p:grpSp>
          <p:nvGrpSpPr>
            <p:cNvPr id="9264" name="Group 32"/>
            <p:cNvGrpSpPr>
              <a:grpSpLocks/>
            </p:cNvGrpSpPr>
            <p:nvPr/>
          </p:nvGrpSpPr>
          <p:grpSpPr bwMode="auto">
            <a:xfrm>
              <a:off x="231" y="2425"/>
              <a:ext cx="1216" cy="789"/>
              <a:chOff x="311" y="569"/>
              <a:chExt cx="2112" cy="1253"/>
            </a:xfrm>
          </p:grpSpPr>
          <p:pic>
            <p:nvPicPr>
              <p:cNvPr id="9319" name="Picture 3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" y="569"/>
                <a:ext cx="1926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0" name="Picture 3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" y="874"/>
                <a:ext cx="1911" cy="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65" name="Group 35"/>
            <p:cNvGrpSpPr>
              <a:grpSpLocks/>
            </p:cNvGrpSpPr>
            <p:nvPr/>
          </p:nvGrpSpPr>
          <p:grpSpPr bwMode="auto">
            <a:xfrm>
              <a:off x="951" y="2425"/>
              <a:ext cx="1216" cy="789"/>
              <a:chOff x="311" y="569"/>
              <a:chExt cx="2112" cy="1253"/>
            </a:xfrm>
          </p:grpSpPr>
          <p:pic>
            <p:nvPicPr>
              <p:cNvPr id="9317" name="Picture 3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" y="569"/>
                <a:ext cx="1926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18" name="Picture 3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" y="874"/>
                <a:ext cx="1911" cy="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66" name="Group 38"/>
            <p:cNvGrpSpPr>
              <a:grpSpLocks/>
            </p:cNvGrpSpPr>
            <p:nvPr/>
          </p:nvGrpSpPr>
          <p:grpSpPr bwMode="auto">
            <a:xfrm>
              <a:off x="260" y="3248"/>
              <a:ext cx="568" cy="512"/>
              <a:chOff x="3948" y="704"/>
              <a:chExt cx="1120" cy="1184"/>
            </a:xfrm>
          </p:grpSpPr>
          <p:grpSp>
            <p:nvGrpSpPr>
              <p:cNvPr id="9301" name="Group 39"/>
              <p:cNvGrpSpPr>
                <a:grpSpLocks/>
              </p:cNvGrpSpPr>
              <p:nvPr/>
            </p:nvGrpSpPr>
            <p:grpSpPr bwMode="auto">
              <a:xfrm>
                <a:off x="3960" y="704"/>
                <a:ext cx="1064" cy="352"/>
                <a:chOff x="3504" y="832"/>
                <a:chExt cx="1064" cy="352"/>
              </a:xfrm>
            </p:grpSpPr>
            <p:pic>
              <p:nvPicPr>
                <p:cNvPr id="9314" name="Picture 4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15" name="Picture 4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16" name="Picture 4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302" name="Group 43"/>
              <p:cNvGrpSpPr>
                <a:grpSpLocks/>
              </p:cNvGrpSpPr>
              <p:nvPr/>
            </p:nvGrpSpPr>
            <p:grpSpPr bwMode="auto">
              <a:xfrm rot="5400000">
                <a:off x="3592" y="1096"/>
                <a:ext cx="1064" cy="352"/>
                <a:chOff x="3504" y="832"/>
                <a:chExt cx="1064" cy="352"/>
              </a:xfrm>
            </p:grpSpPr>
            <p:pic>
              <p:nvPicPr>
                <p:cNvPr id="9311" name="Picture 4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12" name="Picture 4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13" name="Picture 4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303" name="Group 47"/>
              <p:cNvGrpSpPr>
                <a:grpSpLocks/>
              </p:cNvGrpSpPr>
              <p:nvPr/>
            </p:nvGrpSpPr>
            <p:grpSpPr bwMode="auto">
              <a:xfrm rot="-5400000">
                <a:off x="4360" y="1144"/>
                <a:ext cx="1064" cy="352"/>
                <a:chOff x="3504" y="832"/>
                <a:chExt cx="1064" cy="352"/>
              </a:xfrm>
            </p:grpSpPr>
            <p:pic>
              <p:nvPicPr>
                <p:cNvPr id="9308" name="Picture 4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9" name="Picture 4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10" name="Picture 5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304" name="Group 51"/>
              <p:cNvGrpSpPr>
                <a:grpSpLocks/>
              </p:cNvGrpSpPr>
              <p:nvPr/>
            </p:nvGrpSpPr>
            <p:grpSpPr bwMode="auto">
              <a:xfrm rot="10800000">
                <a:off x="3976" y="1536"/>
                <a:ext cx="1064" cy="352"/>
                <a:chOff x="3504" y="832"/>
                <a:chExt cx="1064" cy="352"/>
              </a:xfrm>
            </p:grpSpPr>
            <p:pic>
              <p:nvPicPr>
                <p:cNvPr id="9305" name="Picture 5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6" name="Picture 5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7" name="Picture 5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9267" name="Group 55"/>
            <p:cNvGrpSpPr>
              <a:grpSpLocks/>
            </p:cNvGrpSpPr>
            <p:nvPr/>
          </p:nvGrpSpPr>
          <p:grpSpPr bwMode="auto">
            <a:xfrm>
              <a:off x="876" y="3248"/>
              <a:ext cx="568" cy="512"/>
              <a:chOff x="3948" y="704"/>
              <a:chExt cx="1120" cy="1184"/>
            </a:xfrm>
          </p:grpSpPr>
          <p:grpSp>
            <p:nvGrpSpPr>
              <p:cNvPr id="9285" name="Group 56"/>
              <p:cNvGrpSpPr>
                <a:grpSpLocks/>
              </p:cNvGrpSpPr>
              <p:nvPr/>
            </p:nvGrpSpPr>
            <p:grpSpPr bwMode="auto">
              <a:xfrm>
                <a:off x="3960" y="704"/>
                <a:ext cx="1064" cy="352"/>
                <a:chOff x="3504" y="832"/>
                <a:chExt cx="1064" cy="352"/>
              </a:xfrm>
            </p:grpSpPr>
            <p:pic>
              <p:nvPicPr>
                <p:cNvPr id="9298" name="Picture 5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9" name="Picture 58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0" name="Picture 59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86" name="Group 60"/>
              <p:cNvGrpSpPr>
                <a:grpSpLocks/>
              </p:cNvGrpSpPr>
              <p:nvPr/>
            </p:nvGrpSpPr>
            <p:grpSpPr bwMode="auto">
              <a:xfrm rot="5400000">
                <a:off x="3592" y="1096"/>
                <a:ext cx="1064" cy="352"/>
                <a:chOff x="3504" y="832"/>
                <a:chExt cx="1064" cy="352"/>
              </a:xfrm>
            </p:grpSpPr>
            <p:pic>
              <p:nvPicPr>
                <p:cNvPr id="9295" name="Picture 6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6" name="Picture 6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7" name="Picture 6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87" name="Group 64"/>
              <p:cNvGrpSpPr>
                <a:grpSpLocks/>
              </p:cNvGrpSpPr>
              <p:nvPr/>
            </p:nvGrpSpPr>
            <p:grpSpPr bwMode="auto">
              <a:xfrm rot="-5400000">
                <a:off x="4360" y="1144"/>
                <a:ext cx="1064" cy="352"/>
                <a:chOff x="3504" y="832"/>
                <a:chExt cx="1064" cy="352"/>
              </a:xfrm>
            </p:grpSpPr>
            <p:pic>
              <p:nvPicPr>
                <p:cNvPr id="9292" name="Picture 6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3" name="Picture 6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4" name="Picture 6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88" name="Group 68"/>
              <p:cNvGrpSpPr>
                <a:grpSpLocks/>
              </p:cNvGrpSpPr>
              <p:nvPr/>
            </p:nvGrpSpPr>
            <p:grpSpPr bwMode="auto">
              <a:xfrm rot="10800000">
                <a:off x="3976" y="1536"/>
                <a:ext cx="1064" cy="352"/>
                <a:chOff x="3504" y="832"/>
                <a:chExt cx="1064" cy="352"/>
              </a:xfrm>
            </p:grpSpPr>
            <p:pic>
              <p:nvPicPr>
                <p:cNvPr id="9289" name="Picture 6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0" name="Picture 70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1" name="Picture 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9268" name="Group 72"/>
            <p:cNvGrpSpPr>
              <a:grpSpLocks/>
            </p:cNvGrpSpPr>
            <p:nvPr/>
          </p:nvGrpSpPr>
          <p:grpSpPr bwMode="auto">
            <a:xfrm>
              <a:off x="1532" y="3248"/>
              <a:ext cx="568" cy="512"/>
              <a:chOff x="3948" y="704"/>
              <a:chExt cx="1120" cy="1184"/>
            </a:xfrm>
          </p:grpSpPr>
          <p:grpSp>
            <p:nvGrpSpPr>
              <p:cNvPr id="9269" name="Group 73"/>
              <p:cNvGrpSpPr>
                <a:grpSpLocks/>
              </p:cNvGrpSpPr>
              <p:nvPr/>
            </p:nvGrpSpPr>
            <p:grpSpPr bwMode="auto">
              <a:xfrm>
                <a:off x="3960" y="704"/>
                <a:ext cx="1064" cy="352"/>
                <a:chOff x="3504" y="832"/>
                <a:chExt cx="1064" cy="352"/>
              </a:xfrm>
            </p:grpSpPr>
            <p:pic>
              <p:nvPicPr>
                <p:cNvPr id="9282" name="Picture 7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3" name="Picture 7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4" name="Picture 7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70" name="Group 77"/>
              <p:cNvGrpSpPr>
                <a:grpSpLocks/>
              </p:cNvGrpSpPr>
              <p:nvPr/>
            </p:nvGrpSpPr>
            <p:grpSpPr bwMode="auto">
              <a:xfrm rot="5400000">
                <a:off x="3592" y="1096"/>
                <a:ext cx="1064" cy="352"/>
                <a:chOff x="3504" y="832"/>
                <a:chExt cx="1064" cy="352"/>
              </a:xfrm>
            </p:grpSpPr>
            <p:pic>
              <p:nvPicPr>
                <p:cNvPr id="9279" name="Picture 7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0" name="Picture 7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1" name="Picture 8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71" name="Group 81"/>
              <p:cNvGrpSpPr>
                <a:grpSpLocks/>
              </p:cNvGrpSpPr>
              <p:nvPr/>
            </p:nvGrpSpPr>
            <p:grpSpPr bwMode="auto">
              <a:xfrm rot="-5400000">
                <a:off x="4360" y="1144"/>
                <a:ext cx="1064" cy="352"/>
                <a:chOff x="3504" y="832"/>
                <a:chExt cx="1064" cy="352"/>
              </a:xfrm>
            </p:grpSpPr>
            <p:pic>
              <p:nvPicPr>
                <p:cNvPr id="9276" name="Picture 8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7" name="Picture 8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8" name="Picture 8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72" name="Group 85"/>
              <p:cNvGrpSpPr>
                <a:grpSpLocks/>
              </p:cNvGrpSpPr>
              <p:nvPr/>
            </p:nvGrpSpPr>
            <p:grpSpPr bwMode="auto">
              <a:xfrm rot="10800000">
                <a:off x="3976" y="1536"/>
                <a:ext cx="1064" cy="352"/>
                <a:chOff x="3504" y="832"/>
                <a:chExt cx="1064" cy="352"/>
              </a:xfrm>
            </p:grpSpPr>
            <p:pic>
              <p:nvPicPr>
                <p:cNvPr id="9273" name="Picture 8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4" name="Picture 8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5" name="Picture 88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9223" name="Rectangle 89"/>
          <p:cNvSpPr>
            <a:spLocks noChangeArrowheads="1"/>
          </p:cNvSpPr>
          <p:nvPr/>
        </p:nvSpPr>
        <p:spPr bwMode="auto">
          <a:xfrm>
            <a:off x="678671" y="3831390"/>
            <a:ext cx="3939907" cy="64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50938" indent="-4683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22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4538" indent="-3127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7288" indent="-298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844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416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88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60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544">
                <a:solidFill>
                  <a:schemeClr val="tx2"/>
                </a:solidFill>
              </a:rPr>
              <a:t>Analysis paralysis?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323"/>
              <a:t>Time spent analyzing, little acting on relevant information.</a:t>
            </a:r>
          </a:p>
        </p:txBody>
      </p:sp>
      <p:sp>
        <p:nvSpPr>
          <p:cNvPr id="9224" name="Rectangle 149"/>
          <p:cNvSpPr>
            <a:spLocks noChangeArrowheads="1"/>
          </p:cNvSpPr>
          <p:nvPr/>
        </p:nvSpPr>
        <p:spPr bwMode="auto">
          <a:xfrm>
            <a:off x="5817529" y="3845392"/>
            <a:ext cx="4373980" cy="81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50938" indent="-4683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22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4538" indent="-3127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7288" indent="-298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844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416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88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60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544">
                <a:solidFill>
                  <a:schemeClr val="tx2"/>
                </a:solidFill>
              </a:rPr>
              <a:t>Misaligned business architecture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323">
                <a:solidFill>
                  <a:schemeClr val="tx2"/>
                </a:solidFill>
              </a:rPr>
              <a:t>Lacks alignment of strategy to actions and results in poor adoption, productivity and retention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cs-CZ" sz="1103"/>
          </a:p>
        </p:txBody>
      </p:sp>
      <p:grpSp>
        <p:nvGrpSpPr>
          <p:cNvPr id="9225" name="Group 167"/>
          <p:cNvGrpSpPr>
            <a:grpSpLocks/>
          </p:cNvGrpSpPr>
          <p:nvPr/>
        </p:nvGrpSpPr>
        <p:grpSpPr bwMode="auto">
          <a:xfrm>
            <a:off x="6151835" y="1862311"/>
            <a:ext cx="3290549" cy="1526255"/>
            <a:chOff x="3380" y="1216"/>
            <a:chExt cx="1880" cy="872"/>
          </a:xfrm>
        </p:grpSpPr>
        <p:grpSp>
          <p:nvGrpSpPr>
            <p:cNvPr id="9230" name="Group 30"/>
            <p:cNvGrpSpPr>
              <a:grpSpLocks/>
            </p:cNvGrpSpPr>
            <p:nvPr/>
          </p:nvGrpSpPr>
          <p:grpSpPr bwMode="auto">
            <a:xfrm>
              <a:off x="3380" y="1216"/>
              <a:ext cx="800" cy="848"/>
              <a:chOff x="3948" y="704"/>
              <a:chExt cx="1120" cy="1184"/>
            </a:xfrm>
          </p:grpSpPr>
          <p:grpSp>
            <p:nvGrpSpPr>
              <p:cNvPr id="9248" name="Group 13"/>
              <p:cNvGrpSpPr>
                <a:grpSpLocks/>
              </p:cNvGrpSpPr>
              <p:nvPr/>
            </p:nvGrpSpPr>
            <p:grpSpPr bwMode="auto">
              <a:xfrm>
                <a:off x="3960" y="704"/>
                <a:ext cx="1064" cy="352"/>
                <a:chOff x="3504" y="832"/>
                <a:chExt cx="1064" cy="352"/>
              </a:xfrm>
            </p:grpSpPr>
            <p:pic>
              <p:nvPicPr>
                <p:cNvPr id="9261" name="Picture 1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2" name="Picture 1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3" name="Picture 1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49" name="Group 14"/>
              <p:cNvGrpSpPr>
                <a:grpSpLocks/>
              </p:cNvGrpSpPr>
              <p:nvPr/>
            </p:nvGrpSpPr>
            <p:grpSpPr bwMode="auto">
              <a:xfrm rot="5400000">
                <a:off x="3592" y="1096"/>
                <a:ext cx="1064" cy="352"/>
                <a:chOff x="3504" y="832"/>
                <a:chExt cx="1064" cy="352"/>
              </a:xfrm>
            </p:grpSpPr>
            <p:pic>
              <p:nvPicPr>
                <p:cNvPr id="9258" name="Picture 1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9" name="Picture 1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0" name="Picture 1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50" name="Group 22"/>
              <p:cNvGrpSpPr>
                <a:grpSpLocks/>
              </p:cNvGrpSpPr>
              <p:nvPr/>
            </p:nvGrpSpPr>
            <p:grpSpPr bwMode="auto">
              <a:xfrm rot="-5400000">
                <a:off x="4360" y="1144"/>
                <a:ext cx="1064" cy="352"/>
                <a:chOff x="3504" y="832"/>
                <a:chExt cx="1064" cy="352"/>
              </a:xfrm>
            </p:grpSpPr>
            <p:pic>
              <p:nvPicPr>
                <p:cNvPr id="9255" name="Picture 2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6" name="Picture 2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7" name="Picture 2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51" name="Group 26"/>
              <p:cNvGrpSpPr>
                <a:grpSpLocks/>
              </p:cNvGrpSpPr>
              <p:nvPr/>
            </p:nvGrpSpPr>
            <p:grpSpPr bwMode="auto">
              <a:xfrm rot="10800000">
                <a:off x="3976" y="1536"/>
                <a:ext cx="1064" cy="352"/>
                <a:chOff x="3504" y="832"/>
                <a:chExt cx="1064" cy="352"/>
              </a:xfrm>
            </p:grpSpPr>
            <p:pic>
              <p:nvPicPr>
                <p:cNvPr id="9252" name="Picture 2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3" name="Picture 28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4" name="Picture 29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9231" name="Group 150"/>
            <p:cNvGrpSpPr>
              <a:grpSpLocks/>
            </p:cNvGrpSpPr>
            <p:nvPr/>
          </p:nvGrpSpPr>
          <p:grpSpPr bwMode="auto">
            <a:xfrm>
              <a:off x="4460" y="1240"/>
              <a:ext cx="800" cy="848"/>
              <a:chOff x="3948" y="704"/>
              <a:chExt cx="1120" cy="1184"/>
            </a:xfrm>
          </p:grpSpPr>
          <p:grpSp>
            <p:nvGrpSpPr>
              <p:cNvPr id="9232" name="Group 151"/>
              <p:cNvGrpSpPr>
                <a:grpSpLocks/>
              </p:cNvGrpSpPr>
              <p:nvPr/>
            </p:nvGrpSpPr>
            <p:grpSpPr bwMode="auto">
              <a:xfrm>
                <a:off x="3960" y="704"/>
                <a:ext cx="1064" cy="352"/>
                <a:chOff x="3504" y="832"/>
                <a:chExt cx="1064" cy="352"/>
              </a:xfrm>
            </p:grpSpPr>
            <p:pic>
              <p:nvPicPr>
                <p:cNvPr id="9245" name="Picture 15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6" name="Picture 15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7" name="Picture 15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33" name="Group 155"/>
              <p:cNvGrpSpPr>
                <a:grpSpLocks/>
              </p:cNvGrpSpPr>
              <p:nvPr/>
            </p:nvGrpSpPr>
            <p:grpSpPr bwMode="auto">
              <a:xfrm rot="5400000">
                <a:off x="3592" y="1096"/>
                <a:ext cx="1064" cy="352"/>
                <a:chOff x="3504" y="832"/>
                <a:chExt cx="1064" cy="352"/>
              </a:xfrm>
            </p:grpSpPr>
            <p:pic>
              <p:nvPicPr>
                <p:cNvPr id="9242" name="Picture 15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3" name="Picture 15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4" name="Picture 158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34" name="Group 159"/>
              <p:cNvGrpSpPr>
                <a:grpSpLocks/>
              </p:cNvGrpSpPr>
              <p:nvPr/>
            </p:nvGrpSpPr>
            <p:grpSpPr bwMode="auto">
              <a:xfrm rot="-5400000">
                <a:off x="4360" y="1144"/>
                <a:ext cx="1064" cy="352"/>
                <a:chOff x="3504" y="832"/>
                <a:chExt cx="1064" cy="352"/>
              </a:xfrm>
            </p:grpSpPr>
            <p:pic>
              <p:nvPicPr>
                <p:cNvPr id="9239" name="Picture 16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0" name="Picture 16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1" name="Picture 16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35" name="Group 163"/>
              <p:cNvGrpSpPr>
                <a:grpSpLocks/>
              </p:cNvGrpSpPr>
              <p:nvPr/>
            </p:nvGrpSpPr>
            <p:grpSpPr bwMode="auto">
              <a:xfrm rot="10800000">
                <a:off x="3976" y="1536"/>
                <a:ext cx="1064" cy="352"/>
                <a:chOff x="3504" y="832"/>
                <a:chExt cx="1064" cy="352"/>
              </a:xfrm>
            </p:grpSpPr>
            <p:pic>
              <p:nvPicPr>
                <p:cNvPr id="9236" name="Picture 16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864"/>
                  <a:ext cx="313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37" name="Picture 16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832"/>
                  <a:ext cx="35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38" name="Picture 16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7" y="879"/>
                  <a:ext cx="241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9226" name="Group 205"/>
          <p:cNvGrpSpPr>
            <a:grpSpLocks/>
          </p:cNvGrpSpPr>
          <p:nvPr/>
        </p:nvGrpSpPr>
        <p:grpSpPr bwMode="auto">
          <a:xfrm>
            <a:off x="6186840" y="4536757"/>
            <a:ext cx="3276547" cy="2058344"/>
            <a:chOff x="3416" y="2584"/>
            <a:chExt cx="1872" cy="1176"/>
          </a:xfrm>
        </p:grpSpPr>
        <p:pic>
          <p:nvPicPr>
            <p:cNvPr id="9227" name="Picture 20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" y="2634"/>
              <a:ext cx="164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Line 203"/>
            <p:cNvSpPr>
              <a:spLocks noChangeShapeType="1"/>
            </p:cNvSpPr>
            <p:nvPr/>
          </p:nvSpPr>
          <p:spPr bwMode="auto">
            <a:xfrm flipV="1">
              <a:off x="3416" y="2584"/>
              <a:ext cx="1872" cy="116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9" name="Line 204"/>
            <p:cNvSpPr>
              <a:spLocks noChangeShapeType="1"/>
            </p:cNvSpPr>
            <p:nvPr/>
          </p:nvSpPr>
          <p:spPr bwMode="auto">
            <a:xfrm>
              <a:off x="3448" y="2608"/>
              <a:ext cx="1832" cy="1152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7919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Customer Solutions</a:t>
            </a:r>
          </a:p>
        </p:txBody>
      </p:sp>
      <p:pic>
        <p:nvPicPr>
          <p:cNvPr id="10243" name="Picture 3" descr="Metallic edge Sky Blue Rectangles W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7" y="1207702"/>
            <a:ext cx="4046676" cy="169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48216" y="1573514"/>
            <a:ext cx="343582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rgbClr val="274E1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Managed</a:t>
            </a:r>
          </a:p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Few in number</a:t>
            </a:r>
          </a:p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Easy to understand</a:t>
            </a:r>
          </a:p>
        </p:txBody>
      </p:sp>
      <p:pic>
        <p:nvPicPr>
          <p:cNvPr id="10245" name="Picture 5" descr="Metallic edge Butterscotch Rectangles W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4" y="4801052"/>
            <a:ext cx="4046676" cy="166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04225" y="5130107"/>
            <a:ext cx="34375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rgbClr val="274E1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Relevant</a:t>
            </a:r>
            <a:r>
              <a:rPr lang="en-US" altLang="cs-CZ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Owned</a:t>
            </a:r>
          </a:p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Actionable</a:t>
            </a:r>
          </a:p>
        </p:txBody>
      </p:sp>
      <p:pic>
        <p:nvPicPr>
          <p:cNvPr id="10247" name="Picture 7" descr="Metallic edge Chartreuse Rectangles W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49" y="1202451"/>
            <a:ext cx="4046676" cy="166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672255" y="1538508"/>
            <a:ext cx="34480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rgbClr val="274E1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Standardized</a:t>
            </a:r>
          </a:p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Context-driven</a:t>
            </a:r>
          </a:p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Predictive</a:t>
            </a:r>
          </a:p>
        </p:txBody>
      </p:sp>
      <p:pic>
        <p:nvPicPr>
          <p:cNvPr id="10249" name="Picture 9" descr="Metallic edge Gold Rectangles W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57" y="4815055"/>
            <a:ext cx="4046676" cy="162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789525" y="5138858"/>
            <a:ext cx="33710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rgbClr val="274E1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Aligned</a:t>
            </a:r>
          </a:p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Balanced and linked</a:t>
            </a:r>
          </a:p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Transformative</a:t>
            </a:r>
          </a:p>
        </p:txBody>
      </p:sp>
      <p:grpSp>
        <p:nvGrpSpPr>
          <p:cNvPr id="398351" name="Group 15"/>
          <p:cNvGrpSpPr>
            <a:grpSpLocks/>
          </p:cNvGrpSpPr>
          <p:nvPr/>
        </p:nvGrpSpPr>
        <p:grpSpPr bwMode="auto">
          <a:xfrm>
            <a:off x="3094075" y="2728706"/>
            <a:ext cx="3994167" cy="1923571"/>
            <a:chOff x="1593" y="1559"/>
            <a:chExt cx="2282" cy="1099"/>
          </a:xfrm>
        </p:grpSpPr>
        <p:pic>
          <p:nvPicPr>
            <p:cNvPr id="10256" name="Picture 12" descr="Metallic edge Gray Ovals  M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" y="1559"/>
              <a:ext cx="2282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14" descr="MSso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1878"/>
              <a:ext cx="193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8356" name="Rectangle 20"/>
          <p:cNvSpPr>
            <a:spLocks noChangeArrowheads="1"/>
          </p:cNvSpPr>
          <p:nvPr/>
        </p:nvSpPr>
        <p:spPr bwMode="auto">
          <a:xfrm>
            <a:off x="706676" y="988916"/>
            <a:ext cx="3897900" cy="28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50938" indent="-4683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22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4538" indent="-3127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7288" indent="-298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844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416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88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60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544">
                <a:solidFill>
                  <a:schemeClr val="tx2"/>
                </a:solidFill>
              </a:rPr>
              <a:t>Spreadmarts or</a:t>
            </a:r>
            <a:r>
              <a:rPr lang="en-US" altLang="cs-CZ" sz="1544"/>
              <a:t>…</a:t>
            </a:r>
            <a:endParaRPr lang="en-US" altLang="cs-CZ" sz="1323"/>
          </a:p>
        </p:txBody>
      </p:sp>
      <p:sp>
        <p:nvSpPr>
          <p:cNvPr id="398357" name="Rectangle 21"/>
          <p:cNvSpPr>
            <a:spLocks noChangeArrowheads="1"/>
          </p:cNvSpPr>
          <p:nvPr/>
        </p:nvSpPr>
        <p:spPr bwMode="auto">
          <a:xfrm>
            <a:off x="5439466" y="960911"/>
            <a:ext cx="4093933" cy="28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50938" indent="-4683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22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4538" indent="-3127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7288" indent="-298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844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416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88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60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544">
                <a:solidFill>
                  <a:schemeClr val="tx2"/>
                </a:solidFill>
              </a:rPr>
              <a:t>IT-driven scorecards or…</a:t>
            </a:r>
            <a:endParaRPr lang="en-US" altLang="cs-CZ" sz="1323"/>
          </a:p>
        </p:txBody>
      </p:sp>
      <p:sp>
        <p:nvSpPr>
          <p:cNvPr id="398416" name="Rectangle 80"/>
          <p:cNvSpPr>
            <a:spLocks noChangeArrowheads="1"/>
          </p:cNvSpPr>
          <p:nvPr/>
        </p:nvSpPr>
        <p:spPr bwMode="auto">
          <a:xfrm>
            <a:off x="776688" y="4517505"/>
            <a:ext cx="3939907" cy="28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50938" indent="-4683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22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4538" indent="-3127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7288" indent="-298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844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416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88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60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544">
                <a:solidFill>
                  <a:schemeClr val="tx2"/>
                </a:solidFill>
              </a:rPr>
              <a:t>Analysis paralysis or…</a:t>
            </a:r>
          </a:p>
        </p:txBody>
      </p:sp>
      <p:sp>
        <p:nvSpPr>
          <p:cNvPr id="398417" name="Rectangle 81"/>
          <p:cNvSpPr>
            <a:spLocks noChangeArrowheads="1"/>
          </p:cNvSpPr>
          <p:nvPr/>
        </p:nvSpPr>
        <p:spPr bwMode="auto">
          <a:xfrm>
            <a:off x="5397459" y="4573514"/>
            <a:ext cx="4373980" cy="28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50938" indent="-4683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22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14538" indent="-31273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7288" indent="-298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844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416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88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6088" indent="-298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544">
                <a:solidFill>
                  <a:schemeClr val="tx2"/>
                </a:solidFill>
              </a:rPr>
              <a:t>Misaligned business architecture or…</a:t>
            </a:r>
            <a:endParaRPr lang="en-US" altLang="cs-CZ" sz="1103"/>
          </a:p>
        </p:txBody>
      </p:sp>
    </p:spTree>
    <p:extLst>
      <p:ext uri="{BB962C8B-B14F-4D97-AF65-F5344CB8AC3E}">
        <p14:creationId xmlns:p14="http://schemas.microsoft.com/office/powerpoint/2010/main" val="13260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56" grpId="0"/>
      <p:bldP spid="398357" grpId="0"/>
      <p:bldP spid="398416" grpId="0"/>
      <p:bldP spid="3984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7656" y="3465579"/>
            <a:ext cx="9465580" cy="199183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205"/>
              <a:t>Comprehensive and integrated BI offering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205"/>
              <a:t>Widespread delivery of intelligence through Microsoft Office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205"/>
              <a:t>Enterprise-grade and affordable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969"/>
              <a:t>Microsoft Business Intelligence Vision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76920" y="1435240"/>
            <a:ext cx="9495336" cy="151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3087" b="0">
                <a:solidFill>
                  <a:srgbClr val="F8720E"/>
                </a:solidFill>
              </a:rPr>
              <a:t>Microsoft Business Intelligence is a complete offering that enables </a:t>
            </a:r>
            <a:r>
              <a:rPr lang="en-US" altLang="cs-CZ" sz="3087">
                <a:solidFill>
                  <a:srgbClr val="F8720E"/>
                </a:solidFill>
              </a:rPr>
              <a:t>all decision makers</a:t>
            </a:r>
            <a:r>
              <a:rPr lang="en-US" altLang="cs-CZ" sz="3087" b="0">
                <a:solidFill>
                  <a:srgbClr val="F8720E"/>
                </a:solidFill>
              </a:rPr>
              <a:t> </a:t>
            </a:r>
          </a:p>
          <a:p>
            <a:pPr eaLnBrk="1" hangingPunct="1"/>
            <a:r>
              <a:rPr lang="en-US" altLang="cs-CZ" sz="3087" b="0">
                <a:solidFill>
                  <a:srgbClr val="F8720E"/>
                </a:solidFill>
              </a:rPr>
              <a:t>to drive increased business performance.</a:t>
            </a:r>
          </a:p>
        </p:txBody>
      </p:sp>
    </p:spTree>
    <p:extLst>
      <p:ext uri="{BB962C8B-B14F-4D97-AF65-F5344CB8AC3E}">
        <p14:creationId xmlns:p14="http://schemas.microsoft.com/office/powerpoint/2010/main" val="28917852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969"/>
              <a:t>What Customers Expect From CPM</a:t>
            </a:r>
          </a:p>
        </p:txBody>
      </p:sp>
      <p:pic>
        <p:nvPicPr>
          <p:cNvPr id="14339" name="Picture 3" descr="Tablet PC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6618" b="8824"/>
          <a:stretch>
            <a:fillRect/>
          </a:stretch>
        </p:blipFill>
        <p:spPr bwMode="auto">
          <a:xfrm>
            <a:off x="682172" y="1102684"/>
            <a:ext cx="2032089" cy="159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4" name="Rectangle 4">
            <a:extLst>
              <a:ext uri="{FF2B5EF4-FFF2-40B4-BE49-F238E27FC236}">
                <a16:creationId xmlns:a16="http://schemas.microsoft.com/office/drawing/2014/main" id="{EAEDD84C-BFD1-47CC-AF10-D49F82F6D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80" y="3829640"/>
            <a:ext cx="6267796" cy="2005835"/>
          </a:xfrm>
          <a:prstGeom prst="rect">
            <a:avLst/>
          </a:prstGeom>
          <a:gradFill rotWithShape="0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shade val="54118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14341" name="Picture 5" descr="man using 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2817" b="7042"/>
          <a:stretch>
            <a:fillRect/>
          </a:stretch>
        </p:blipFill>
        <p:spPr bwMode="auto">
          <a:xfrm>
            <a:off x="739931" y="3136523"/>
            <a:ext cx="1956827" cy="161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6" name="Rectangle 6">
            <a:extLst>
              <a:ext uri="{FF2B5EF4-FFF2-40B4-BE49-F238E27FC236}">
                <a16:creationId xmlns:a16="http://schemas.microsoft.com/office/drawing/2014/main" id="{57D93FBD-B1D7-4B00-A1FA-E4C74A86B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79" y="3145275"/>
            <a:ext cx="1034422" cy="64410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54118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141332" y="3183783"/>
            <a:ext cx="6728123" cy="13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8788" indent="-4635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3513" indent="-40798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14513" indent="-3794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125" indent="-3270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3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75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47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19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Tx/>
              <a:buFont typeface="Wingdings" panose="05000000000000000000" pitchFamily="2" charset="2"/>
              <a:buNone/>
            </a:pPr>
            <a:r>
              <a:rPr lang="en-US" altLang="cs-CZ" sz="1985">
                <a:cs typeface="Arial" panose="020B0604020202020204" pitchFamily="34" charset="0"/>
              </a:rPr>
              <a:t>Business Analysts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Tx/>
            </a:pPr>
            <a:r>
              <a:rPr lang="en-US" altLang="cs-CZ" sz="1764">
                <a:cs typeface="Arial" panose="020B0604020202020204" pitchFamily="34" charset="0"/>
              </a:rPr>
              <a:t>A system of record for business definitions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Tx/>
            </a:pPr>
            <a:r>
              <a:rPr lang="en-US" altLang="cs-CZ" sz="1764">
                <a:cs typeface="Arial" panose="020B0604020202020204" pitchFamily="34" charset="0"/>
              </a:rPr>
              <a:t>Empowering KPI and scorecard designer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Tx/>
            </a:pPr>
            <a:r>
              <a:rPr lang="en-US" altLang="cs-CZ" sz="1764">
                <a:cs typeface="Arial" panose="020B0604020202020204" pitchFamily="34" charset="0"/>
              </a:rPr>
              <a:t>Auditing, versioning, and reversion capabilities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104576" y="1081681"/>
            <a:ext cx="6728123" cy="167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8788" indent="-4635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3513" indent="-40798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14513" indent="-3794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125" indent="-3270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3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75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47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19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Tx/>
              <a:buFont typeface="Wingdings" panose="05000000000000000000" pitchFamily="2" charset="2"/>
              <a:buNone/>
            </a:pPr>
            <a:r>
              <a:rPr lang="en-US" altLang="cs-CZ" sz="1985">
                <a:cs typeface="Arial" panose="020B0604020202020204" pitchFamily="34" charset="0"/>
              </a:rPr>
              <a:t>Business Decision Makers (from C-Level on down)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Tx/>
            </a:pPr>
            <a:r>
              <a:rPr lang="en-US" altLang="cs-CZ" sz="1764">
                <a:cs typeface="Arial" panose="020B0604020202020204" pitchFamily="34" charset="0"/>
              </a:rPr>
              <a:t>Access to multiple data sources for exception reporting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Tx/>
            </a:pPr>
            <a:r>
              <a:rPr lang="en-US" altLang="cs-CZ" sz="1764">
                <a:cs typeface="Arial" panose="020B0604020202020204" pitchFamily="34" charset="0"/>
              </a:rPr>
              <a:t>Deep analysis in context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Tx/>
            </a:pPr>
            <a:r>
              <a:rPr lang="en-US" altLang="cs-CZ" sz="1764">
                <a:cs typeface="Arial" panose="020B0604020202020204" pitchFamily="34" charset="0"/>
              </a:rPr>
              <a:t>Integrated collaboration environment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Tx/>
            </a:pPr>
            <a:r>
              <a:rPr lang="en-US" altLang="cs-CZ" sz="1764">
                <a:cs typeface="Arial" panose="020B0604020202020204" pitchFamily="34" charset="0"/>
              </a:rPr>
              <a:t>Alerting on changes in data</a:t>
            </a:r>
            <a:endParaRPr lang="en-US" altLang="cs-CZ" sz="3087">
              <a:cs typeface="Arial" panose="020B0604020202020204" pitchFamily="34" charset="0"/>
            </a:endParaRPr>
          </a:p>
        </p:txBody>
      </p:sp>
      <p:pic>
        <p:nvPicPr>
          <p:cNvPr id="14345" name="Picture 9" descr="WSS IT Man Eric datacenter serv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4288" b="33441"/>
          <a:stretch>
            <a:fillRect/>
          </a:stretch>
        </p:blipFill>
        <p:spPr bwMode="auto">
          <a:xfrm>
            <a:off x="692674" y="5023338"/>
            <a:ext cx="1935823" cy="152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193841" y="5105603"/>
            <a:ext cx="6728123" cy="12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8788" indent="-4635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3513" indent="-407988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14513" indent="-37941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3125" indent="-3270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3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75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47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1925" indent="-3270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Tx/>
              <a:buFont typeface="Wingdings" panose="05000000000000000000" pitchFamily="2" charset="2"/>
              <a:buNone/>
            </a:pPr>
            <a:r>
              <a:rPr lang="en-US" altLang="cs-CZ" sz="1985"/>
              <a:t>IT Administrators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Tx/>
            </a:pPr>
            <a:r>
              <a:rPr lang="en-US" altLang="cs-CZ" sz="1764">
                <a:cs typeface="Arial" panose="020B0604020202020204" pitchFamily="34" charset="0"/>
              </a:rPr>
              <a:t>Centrally managed, scalable BI platform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FF3300"/>
              </a:buClr>
              <a:buSzTx/>
            </a:pPr>
            <a:r>
              <a:rPr lang="en-US" altLang="cs-CZ" sz="1764">
                <a:cs typeface="Arial" panose="020B0604020202020204" pitchFamily="34" charset="0"/>
              </a:rPr>
              <a:t>Better partnership with business users in scorecard and </a:t>
            </a:r>
            <a:br>
              <a:rPr lang="en-US" altLang="cs-CZ" sz="1764">
                <a:cs typeface="Arial" panose="020B0604020202020204" pitchFamily="34" charset="0"/>
              </a:rPr>
            </a:br>
            <a:r>
              <a:rPr lang="en-US" altLang="cs-CZ" sz="1764">
                <a:cs typeface="Arial" panose="020B0604020202020204" pitchFamily="34" charset="0"/>
              </a:rPr>
              <a:t>KPI authoring</a:t>
            </a:r>
          </a:p>
        </p:txBody>
      </p: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2770270" y="1419487"/>
            <a:ext cx="7561263" cy="47257"/>
            <a:chOff x="384" y="1322"/>
            <a:chExt cx="1072" cy="90"/>
          </a:xfrm>
        </p:grpSpPr>
        <p:pic>
          <p:nvPicPr>
            <p:cNvPr id="14351" name="Picture 12" descr="Light_bar"/>
            <p:cNvPicPr>
              <a:picLocks noChangeAspect="1" noChangeArrowheads="1"/>
            </p:cNvPicPr>
            <p:nvPr/>
          </p:nvPicPr>
          <p:blipFill>
            <a:blip r:embed="rId6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22"/>
              <a:ext cx="107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13" descr="Light_bar"/>
            <p:cNvPicPr>
              <a:picLocks noChangeAspect="1" noChangeArrowheads="1"/>
            </p:cNvPicPr>
            <p:nvPr/>
          </p:nvPicPr>
          <p:blipFill>
            <a:blip r:embed="rId6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84" y="1365"/>
              <a:ext cx="107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8" name="Group 14"/>
          <p:cNvGrpSpPr>
            <a:grpSpLocks/>
          </p:cNvGrpSpPr>
          <p:nvPr/>
        </p:nvGrpSpPr>
        <p:grpSpPr bwMode="auto">
          <a:xfrm>
            <a:off x="2770270" y="5795218"/>
            <a:ext cx="7561263" cy="47257"/>
            <a:chOff x="384" y="1322"/>
            <a:chExt cx="1072" cy="90"/>
          </a:xfrm>
        </p:grpSpPr>
        <p:pic>
          <p:nvPicPr>
            <p:cNvPr id="14349" name="Picture 15" descr="Light_bar"/>
            <p:cNvPicPr>
              <a:picLocks noChangeAspect="1" noChangeArrowheads="1"/>
            </p:cNvPicPr>
            <p:nvPr/>
          </p:nvPicPr>
          <p:blipFill>
            <a:blip r:embed="rId6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22"/>
              <a:ext cx="107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16" descr="Light_bar"/>
            <p:cNvPicPr>
              <a:picLocks noChangeAspect="1" noChangeArrowheads="1"/>
            </p:cNvPicPr>
            <p:nvPr/>
          </p:nvPicPr>
          <p:blipFill>
            <a:blip r:embed="rId6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84" y="1365"/>
              <a:ext cx="107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52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000142" y="8464414"/>
            <a:ext cx="504084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388099" name="Group 3"/>
          <p:cNvGrpSpPr>
            <a:grpSpLocks/>
          </p:cNvGrpSpPr>
          <p:nvPr/>
        </p:nvGrpSpPr>
        <p:grpSpPr bwMode="auto">
          <a:xfrm>
            <a:off x="2112160" y="1526255"/>
            <a:ext cx="7342477" cy="1914820"/>
            <a:chOff x="1188" y="1746"/>
            <a:chExt cx="4195" cy="1094"/>
          </a:xfrm>
        </p:grpSpPr>
        <p:pic>
          <p:nvPicPr>
            <p:cNvPr id="16414" name="Picture 4" descr="3-01450_SLide-6_Box-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1746"/>
              <a:ext cx="4195" cy="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5" name="Rectangle 5"/>
            <p:cNvSpPr>
              <a:spLocks noChangeArrowheads="1"/>
            </p:cNvSpPr>
            <p:nvPr/>
          </p:nvSpPr>
          <p:spPr bwMode="auto">
            <a:xfrm>
              <a:off x="2640" y="1850"/>
              <a:ext cx="1380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cs-CZ" sz="1764">
                  <a:solidFill>
                    <a:schemeClr val="bg1"/>
                  </a:solidFill>
                  <a:cs typeface="Arial" panose="020B0604020202020204" pitchFamily="34" charset="0"/>
                </a:rPr>
                <a:t>Portal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cs-CZ" sz="1764">
                  <a:solidFill>
                    <a:schemeClr val="bg1"/>
                  </a:solidFill>
                  <a:cs typeface="Arial" panose="020B0604020202020204" pitchFamily="34" charset="0"/>
                </a:rPr>
                <a:t>(SharePoint)</a:t>
              </a:r>
            </a:p>
          </p:txBody>
        </p:sp>
      </p:grpSp>
      <p:sp>
        <p:nvSpPr>
          <p:cNvPr id="388103" name="Text Box 7">
            <a:extLst>
              <a:ext uri="{FF2B5EF4-FFF2-40B4-BE49-F238E27FC236}">
                <a16:creationId xmlns:a16="http://schemas.microsoft.com/office/drawing/2014/main" id="{8473DE7A-B364-42BB-A308-D4F411B9F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258" y="5732208"/>
            <a:ext cx="1451038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cs-CZ" sz="1544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End user tools</a:t>
            </a:r>
          </a:p>
        </p:txBody>
      </p:sp>
      <p:sp>
        <p:nvSpPr>
          <p:cNvPr id="388104" name="Text Box 8">
            <a:extLst>
              <a:ext uri="{FF2B5EF4-FFF2-40B4-BE49-F238E27FC236}">
                <a16:creationId xmlns:a16="http://schemas.microsoft.com/office/drawing/2014/main" id="{8EE07C4E-4503-43EC-81A7-682629FB0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689" y="5728707"/>
            <a:ext cx="2836033" cy="32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cs-CZ" sz="1544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Business Intelligence Platform</a:t>
            </a:r>
          </a:p>
        </p:txBody>
      </p:sp>
      <p:pic>
        <p:nvPicPr>
          <p:cNvPr id="16390" name="Picture 9" descr="3-01450_SLide-6_Box-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05" y="5663946"/>
            <a:ext cx="493582" cy="49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 descr="3-01450_SLide-6_Box-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05" y="5667447"/>
            <a:ext cx="493582" cy="49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8107" name="Group 11"/>
          <p:cNvGrpSpPr>
            <a:grpSpLocks/>
          </p:cNvGrpSpPr>
          <p:nvPr/>
        </p:nvGrpSpPr>
        <p:grpSpPr bwMode="auto">
          <a:xfrm>
            <a:off x="2133164" y="4480748"/>
            <a:ext cx="7342477" cy="1272463"/>
            <a:chOff x="1200" y="3186"/>
            <a:chExt cx="4195" cy="727"/>
          </a:xfrm>
        </p:grpSpPr>
        <p:pic>
          <p:nvPicPr>
            <p:cNvPr id="16412" name="Picture 12" descr="3-01450_SLide-6_Box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186"/>
              <a:ext cx="4195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3" name="Rectangle 13"/>
            <p:cNvSpPr>
              <a:spLocks noChangeArrowheads="1"/>
            </p:cNvSpPr>
            <p:nvPr/>
          </p:nvSpPr>
          <p:spPr bwMode="auto">
            <a:xfrm>
              <a:off x="2568" y="3443"/>
              <a:ext cx="15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cs-CZ" sz="1764">
                  <a:solidFill>
                    <a:schemeClr val="bg1"/>
                  </a:solidFill>
                  <a:cs typeface="Arial" panose="020B0604020202020204" pitchFamily="34" charset="0"/>
                </a:rPr>
                <a:t>Data Warehouse</a:t>
              </a:r>
            </a:p>
          </p:txBody>
        </p:sp>
      </p:grpSp>
      <p:grpSp>
        <p:nvGrpSpPr>
          <p:cNvPr id="388110" name="Group 14"/>
          <p:cNvGrpSpPr>
            <a:grpSpLocks/>
          </p:cNvGrpSpPr>
          <p:nvPr/>
        </p:nvGrpSpPr>
        <p:grpSpPr bwMode="auto">
          <a:xfrm>
            <a:off x="2122662" y="3556594"/>
            <a:ext cx="2723455" cy="1263711"/>
            <a:chOff x="1194" y="2658"/>
            <a:chExt cx="1556" cy="722"/>
          </a:xfrm>
        </p:grpSpPr>
        <p:pic>
          <p:nvPicPr>
            <p:cNvPr id="16410" name="Picture 15" descr="3-01450_SLide-6_Box-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2658"/>
              <a:ext cx="1556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1" name="Rectangle 16"/>
            <p:cNvSpPr>
              <a:spLocks noChangeArrowheads="1"/>
            </p:cNvSpPr>
            <p:nvPr/>
          </p:nvSpPr>
          <p:spPr bwMode="auto">
            <a:xfrm>
              <a:off x="1620" y="2915"/>
              <a:ext cx="7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cs-CZ" sz="1764">
                  <a:solidFill>
                    <a:schemeClr val="bg1"/>
                  </a:solidFill>
                  <a:cs typeface="Arial" panose="020B0604020202020204" pitchFamily="34" charset="0"/>
                </a:rPr>
                <a:t>Integrate</a:t>
              </a:r>
            </a:p>
          </p:txBody>
        </p:sp>
      </p:grpSp>
      <p:grpSp>
        <p:nvGrpSpPr>
          <p:cNvPr id="388113" name="Group 17"/>
          <p:cNvGrpSpPr>
            <a:grpSpLocks/>
          </p:cNvGrpSpPr>
          <p:nvPr/>
        </p:nvGrpSpPr>
        <p:grpSpPr bwMode="auto">
          <a:xfrm>
            <a:off x="4517062" y="3556594"/>
            <a:ext cx="2691949" cy="1263711"/>
            <a:chOff x="2562" y="2658"/>
            <a:chExt cx="1538" cy="722"/>
          </a:xfrm>
        </p:grpSpPr>
        <p:pic>
          <p:nvPicPr>
            <p:cNvPr id="16408" name="Picture 18" descr="3-01450_SLide-6_Box-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658"/>
              <a:ext cx="1538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9" name="Rectangle 19"/>
            <p:cNvSpPr>
              <a:spLocks noChangeArrowheads="1"/>
            </p:cNvSpPr>
            <p:nvPr/>
          </p:nvSpPr>
          <p:spPr bwMode="auto">
            <a:xfrm>
              <a:off x="2904" y="2915"/>
              <a:ext cx="8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cs-CZ" sz="1764">
                  <a:solidFill>
                    <a:schemeClr val="bg1"/>
                  </a:solidFill>
                  <a:cs typeface="Arial" panose="020B0604020202020204" pitchFamily="34" charset="0"/>
                </a:rPr>
                <a:t>Analyze</a:t>
              </a:r>
            </a:p>
          </p:txBody>
        </p:sp>
      </p:grpSp>
      <p:grpSp>
        <p:nvGrpSpPr>
          <p:cNvPr id="388116" name="Group 20"/>
          <p:cNvGrpSpPr>
            <a:grpSpLocks/>
          </p:cNvGrpSpPr>
          <p:nvPr/>
        </p:nvGrpSpPr>
        <p:grpSpPr bwMode="auto">
          <a:xfrm>
            <a:off x="6900960" y="3556594"/>
            <a:ext cx="2565928" cy="1263711"/>
            <a:chOff x="3924" y="2658"/>
            <a:chExt cx="1466" cy="722"/>
          </a:xfrm>
        </p:grpSpPr>
        <p:pic>
          <p:nvPicPr>
            <p:cNvPr id="16406" name="Picture 21" descr="3-01450_SLide-6_Box-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2658"/>
              <a:ext cx="1466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7" name="Rectangle 22"/>
            <p:cNvSpPr>
              <a:spLocks noChangeArrowheads="1"/>
            </p:cNvSpPr>
            <p:nvPr/>
          </p:nvSpPr>
          <p:spPr bwMode="auto">
            <a:xfrm>
              <a:off x="4272" y="2915"/>
              <a:ext cx="7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cs-CZ" sz="1764">
                  <a:solidFill>
                    <a:schemeClr val="bg1"/>
                  </a:solidFill>
                  <a:cs typeface="Arial" panose="020B0604020202020204" pitchFamily="34" charset="0"/>
                </a:rPr>
                <a:t>Report</a:t>
              </a:r>
            </a:p>
          </p:txBody>
        </p:sp>
      </p:grpSp>
      <p:grpSp>
        <p:nvGrpSpPr>
          <p:cNvPr id="388119" name="Group 23"/>
          <p:cNvGrpSpPr>
            <a:grpSpLocks/>
          </p:cNvGrpSpPr>
          <p:nvPr/>
        </p:nvGrpSpPr>
        <p:grpSpPr bwMode="auto">
          <a:xfrm>
            <a:off x="4412044" y="2198367"/>
            <a:ext cx="2901985" cy="1214703"/>
            <a:chOff x="2502" y="2130"/>
            <a:chExt cx="1658" cy="694"/>
          </a:xfrm>
        </p:grpSpPr>
        <p:pic>
          <p:nvPicPr>
            <p:cNvPr id="16404" name="Picture 24" descr="3-01450_SLide-6_Box-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" y="2130"/>
              <a:ext cx="1658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5" name="Rectangle 25"/>
            <p:cNvSpPr>
              <a:spLocks noChangeArrowheads="1"/>
            </p:cNvSpPr>
            <p:nvPr/>
          </p:nvSpPr>
          <p:spPr bwMode="auto">
            <a:xfrm>
              <a:off x="2682" y="2311"/>
              <a:ext cx="1296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cs-CZ" sz="1764">
                  <a:solidFill>
                    <a:schemeClr val="bg1"/>
                  </a:solidFill>
                  <a:cs typeface="Arial" panose="020B0604020202020204" pitchFamily="34" charset="0"/>
                </a:rPr>
                <a:t>End-user Analysis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cs-CZ" sz="1764">
                  <a:solidFill>
                    <a:schemeClr val="bg1"/>
                  </a:solidFill>
                  <a:cs typeface="Arial" panose="020B0604020202020204" pitchFamily="34" charset="0"/>
                </a:rPr>
                <a:t>(Excel)</a:t>
              </a:r>
            </a:p>
          </p:txBody>
        </p:sp>
      </p:grpSp>
      <p:grpSp>
        <p:nvGrpSpPr>
          <p:cNvPr id="388122" name="Group 26"/>
          <p:cNvGrpSpPr>
            <a:grpSpLocks/>
          </p:cNvGrpSpPr>
          <p:nvPr/>
        </p:nvGrpSpPr>
        <p:grpSpPr bwMode="auto">
          <a:xfrm>
            <a:off x="654166" y="3750876"/>
            <a:ext cx="1563010" cy="1764295"/>
            <a:chOff x="355" y="2769"/>
            <a:chExt cx="893" cy="1008"/>
          </a:xfrm>
        </p:grpSpPr>
        <p:pic>
          <p:nvPicPr>
            <p:cNvPr id="16402" name="Picture 27" descr="bracket holder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2769"/>
              <a:ext cx="24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124" name="Text Box 28">
              <a:extLst>
                <a:ext uri="{FF2B5EF4-FFF2-40B4-BE49-F238E27FC236}">
                  <a16:creationId xmlns:a16="http://schemas.microsoft.com/office/drawing/2014/main" id="{64739589-6D88-408B-8CE6-AABD0CEE1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" y="3090"/>
              <a:ext cx="643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cs-CZ" sz="1764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Technical</a:t>
              </a:r>
            </a:p>
            <a:p>
              <a:pPr algn="ctr" eaLnBrk="1" hangingPunct="1">
                <a:defRPr/>
              </a:pPr>
              <a:r>
                <a:rPr lang="en-US" altLang="cs-CZ" sz="1764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Layer</a:t>
              </a:r>
            </a:p>
          </p:txBody>
        </p:sp>
      </p:grpSp>
      <p:grpSp>
        <p:nvGrpSpPr>
          <p:cNvPr id="388128" name="Group 32"/>
          <p:cNvGrpSpPr>
            <a:grpSpLocks/>
          </p:cNvGrpSpPr>
          <p:nvPr/>
        </p:nvGrpSpPr>
        <p:grpSpPr bwMode="auto">
          <a:xfrm>
            <a:off x="627912" y="1678531"/>
            <a:ext cx="1589265" cy="1543758"/>
            <a:chOff x="340" y="1833"/>
            <a:chExt cx="908" cy="882"/>
          </a:xfrm>
        </p:grpSpPr>
        <p:pic>
          <p:nvPicPr>
            <p:cNvPr id="16400" name="Picture 33" descr="bracket holde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1833"/>
              <a:ext cx="241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130" name="Text Box 34">
              <a:extLst>
                <a:ext uri="{FF2B5EF4-FFF2-40B4-BE49-F238E27FC236}">
                  <a16:creationId xmlns:a16="http://schemas.microsoft.com/office/drawing/2014/main" id="{30E77651-2201-4D54-9B68-FE55B357E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2094"/>
              <a:ext cx="62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cs-CZ" sz="1764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End-user</a:t>
              </a:r>
            </a:p>
            <a:p>
              <a:pPr algn="ctr" eaLnBrk="1" hangingPunct="1">
                <a:defRPr/>
              </a:pPr>
              <a:r>
                <a:rPr lang="en-US" altLang="cs-CZ" sz="1764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Tools</a:t>
              </a:r>
            </a:p>
          </p:txBody>
        </p:sp>
      </p:grpSp>
      <p:sp>
        <p:nvSpPr>
          <p:cNvPr id="388131" name="Rectangle 35">
            <a:extLst>
              <a:ext uri="{FF2B5EF4-FFF2-40B4-BE49-F238E27FC236}">
                <a16:creationId xmlns:a16="http://schemas.microsoft.com/office/drawing/2014/main" id="{A333425F-3B4D-4BAD-A85D-271EA8868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17" y="267795"/>
            <a:ext cx="9547845" cy="70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>
                        <a:gamma/>
                        <a:shade val="54118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54118"/>
                        <a:invGamma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cs-CZ" sz="3969">
                <a:solidFill>
                  <a:schemeClr val="tx2"/>
                </a:solidFill>
              </a:rPr>
              <a:t>Microsoft Business Intelligence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01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5000142" y="8464414"/>
            <a:ext cx="504084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92224" name="Rectangle 32">
            <a:extLst>
              <a:ext uri="{FF2B5EF4-FFF2-40B4-BE49-F238E27FC236}">
                <a16:creationId xmlns:a16="http://schemas.microsoft.com/office/drawing/2014/main" id="{D80DFEB3-A20A-4794-8254-6BCBE3538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17" y="267795"/>
            <a:ext cx="9547845" cy="70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>
                        <a:gamma/>
                        <a:shade val="54118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54118"/>
                        <a:invGamma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cs-CZ" sz="3969">
                <a:solidFill>
                  <a:schemeClr val="tx2"/>
                </a:solidFill>
              </a:rPr>
              <a:t>Microsoft Business Intelligence</a:t>
            </a:r>
          </a:p>
        </p:txBody>
      </p:sp>
      <p:grpSp>
        <p:nvGrpSpPr>
          <p:cNvPr id="18436" name="Group 53"/>
          <p:cNvGrpSpPr>
            <a:grpSpLocks/>
          </p:cNvGrpSpPr>
          <p:nvPr/>
        </p:nvGrpSpPr>
        <p:grpSpPr bwMode="auto">
          <a:xfrm>
            <a:off x="454634" y="1246208"/>
            <a:ext cx="9414821" cy="4773048"/>
            <a:chOff x="85" y="688"/>
            <a:chExt cx="5379" cy="2727"/>
          </a:xfrm>
        </p:grpSpPr>
        <p:grpSp>
          <p:nvGrpSpPr>
            <p:cNvPr id="18437" name="Group 3"/>
            <p:cNvGrpSpPr>
              <a:grpSpLocks/>
            </p:cNvGrpSpPr>
            <p:nvPr/>
          </p:nvGrpSpPr>
          <p:grpSpPr bwMode="auto">
            <a:xfrm>
              <a:off x="1088" y="688"/>
              <a:ext cx="4195" cy="1094"/>
              <a:chOff x="1188" y="1746"/>
              <a:chExt cx="4195" cy="1094"/>
            </a:xfrm>
          </p:grpSpPr>
          <p:pic>
            <p:nvPicPr>
              <p:cNvPr id="18464" name="Picture 4" descr="3-01450_SLide-6_Box-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" y="1746"/>
                <a:ext cx="4195" cy="1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65" name="Rectangle 5"/>
              <p:cNvSpPr>
                <a:spLocks noChangeArrowheads="1"/>
              </p:cNvSpPr>
              <p:nvPr/>
            </p:nvSpPr>
            <p:spPr bwMode="auto">
              <a:xfrm>
                <a:off x="2640" y="1850"/>
                <a:ext cx="1380" cy="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cs-CZ" sz="1764">
                    <a:solidFill>
                      <a:schemeClr val="bg1"/>
                    </a:solidFill>
                    <a:cs typeface="Arial" panose="020B0604020202020204" pitchFamily="34" charset="0"/>
                  </a:rPr>
                  <a:t>Portal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cs-CZ" sz="1764">
                    <a:solidFill>
                      <a:schemeClr val="bg1"/>
                    </a:solidFill>
                    <a:cs typeface="Arial" panose="020B0604020202020204" pitchFamily="34" charset="0"/>
                  </a:rPr>
                  <a:t>(SharePoint)</a:t>
                </a:r>
              </a:p>
            </p:txBody>
          </p:sp>
        </p:grpSp>
        <p:grpSp>
          <p:nvGrpSpPr>
            <p:cNvPr id="18438" name="Group 23"/>
            <p:cNvGrpSpPr>
              <a:grpSpLocks/>
            </p:cNvGrpSpPr>
            <p:nvPr/>
          </p:nvGrpSpPr>
          <p:grpSpPr bwMode="auto">
            <a:xfrm>
              <a:off x="2402" y="1072"/>
              <a:ext cx="1658" cy="694"/>
              <a:chOff x="2502" y="2130"/>
              <a:chExt cx="1658" cy="694"/>
            </a:xfrm>
          </p:grpSpPr>
          <p:pic>
            <p:nvPicPr>
              <p:cNvPr id="18462" name="Picture 24" descr="3-01450_SLide-6_Box-C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2" y="2130"/>
                <a:ext cx="1658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63" name="Rectangle 25"/>
              <p:cNvSpPr>
                <a:spLocks noChangeArrowheads="1"/>
              </p:cNvSpPr>
              <p:nvPr/>
            </p:nvSpPr>
            <p:spPr bwMode="auto">
              <a:xfrm>
                <a:off x="2682" y="2311"/>
                <a:ext cx="1296" cy="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cs-CZ" sz="1764">
                    <a:solidFill>
                      <a:schemeClr val="bg1"/>
                    </a:solidFill>
                    <a:cs typeface="Arial" panose="020B0604020202020204" pitchFamily="34" charset="0"/>
                  </a:rPr>
                  <a:t>End-user Analysis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cs-CZ" sz="1764">
                    <a:solidFill>
                      <a:schemeClr val="bg1"/>
                    </a:solidFill>
                    <a:cs typeface="Arial" panose="020B0604020202020204" pitchFamily="34" charset="0"/>
                  </a:rPr>
                  <a:t>(Excel)</a:t>
                </a:r>
              </a:p>
            </p:txBody>
          </p:sp>
        </p:grpSp>
        <p:grpSp>
          <p:nvGrpSpPr>
            <p:cNvPr id="18439" name="Group 29"/>
            <p:cNvGrpSpPr>
              <a:grpSpLocks/>
            </p:cNvGrpSpPr>
            <p:nvPr/>
          </p:nvGrpSpPr>
          <p:grpSpPr bwMode="auto">
            <a:xfrm>
              <a:off x="119" y="775"/>
              <a:ext cx="925" cy="882"/>
              <a:chOff x="323" y="1833"/>
              <a:chExt cx="925" cy="882"/>
            </a:xfrm>
          </p:grpSpPr>
          <p:pic>
            <p:nvPicPr>
              <p:cNvPr id="18460" name="Picture 30" descr="bracket ho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" y="1833"/>
                <a:ext cx="241" cy="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61" name="Text Box 31"/>
              <p:cNvSpPr txBox="1">
                <a:spLocks noChangeArrowheads="1"/>
              </p:cNvSpPr>
              <p:nvPr/>
            </p:nvSpPr>
            <p:spPr bwMode="auto">
              <a:xfrm>
                <a:off x="323" y="2094"/>
                <a:ext cx="664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cs-CZ" sz="1764">
                    <a:cs typeface="Arial" panose="020B0604020202020204" pitchFamily="34" charset="0"/>
                  </a:rPr>
                  <a:t>End-user</a:t>
                </a:r>
              </a:p>
              <a:p>
                <a:pPr eaLnBrk="1" hangingPunct="1"/>
                <a:r>
                  <a:rPr lang="en-US" altLang="cs-CZ" sz="1764">
                    <a:cs typeface="Arial" panose="020B0604020202020204" pitchFamily="34" charset="0"/>
                  </a:rPr>
                  <a:t>Tools</a:t>
                </a:r>
              </a:p>
            </p:txBody>
          </p:sp>
        </p:grpSp>
        <p:pic>
          <p:nvPicPr>
            <p:cNvPr id="18440" name="Picture 33" descr="bracket hold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" y="1671"/>
              <a:ext cx="258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Text Box 34"/>
            <p:cNvSpPr txBox="1">
              <a:spLocks noChangeArrowheads="1"/>
            </p:cNvSpPr>
            <p:nvPr/>
          </p:nvSpPr>
          <p:spPr bwMode="auto">
            <a:xfrm>
              <a:off x="142" y="1859"/>
              <a:ext cx="640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b="0"/>
                <a:t>Business</a:t>
              </a:r>
            </a:p>
            <a:p>
              <a:pPr eaLnBrk="1" hangingPunct="1"/>
              <a:r>
                <a:rPr lang="en-US" altLang="cs-CZ" b="0"/>
                <a:t>Layer</a:t>
              </a:r>
            </a:p>
          </p:txBody>
        </p:sp>
        <p:pic>
          <p:nvPicPr>
            <p:cNvPr id="18442" name="Picture 35" descr="3-01450_SLide-6_Box-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" y="1579"/>
              <a:ext cx="4173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Rectangle 36"/>
            <p:cNvSpPr>
              <a:spLocks noChangeArrowheads="1"/>
            </p:cNvSpPr>
            <p:nvPr/>
          </p:nvSpPr>
          <p:spPr bwMode="auto">
            <a:xfrm>
              <a:off x="1218" y="1845"/>
              <a:ext cx="4246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1874">
                  <a:solidFill>
                    <a:schemeClr val="bg1"/>
                  </a:solidFill>
                </a:rPr>
                <a:t>Corporate Performance Management</a:t>
              </a:r>
            </a:p>
            <a:p>
              <a:pPr eaLnBrk="1" hangingPunct="1"/>
              <a:r>
                <a:rPr lang="en-US" altLang="cs-CZ" sz="1874">
                  <a:solidFill>
                    <a:schemeClr val="bg1"/>
                  </a:solidFill>
                </a:rPr>
                <a:t>(Business Scorecard Manager and Biz#)</a:t>
              </a:r>
            </a:p>
          </p:txBody>
        </p:sp>
        <p:grpSp>
          <p:nvGrpSpPr>
            <p:cNvPr id="18444" name="Group 37"/>
            <p:cNvGrpSpPr>
              <a:grpSpLocks/>
            </p:cNvGrpSpPr>
            <p:nvPr/>
          </p:nvGrpSpPr>
          <p:grpSpPr bwMode="auto">
            <a:xfrm>
              <a:off x="1099" y="2406"/>
              <a:ext cx="4164" cy="1009"/>
              <a:chOff x="1046" y="2296"/>
              <a:chExt cx="4201" cy="887"/>
            </a:xfrm>
          </p:grpSpPr>
          <p:grpSp>
            <p:nvGrpSpPr>
              <p:cNvPr id="18448" name="Group 38"/>
              <p:cNvGrpSpPr>
                <a:grpSpLocks/>
              </p:cNvGrpSpPr>
              <p:nvPr/>
            </p:nvGrpSpPr>
            <p:grpSpPr bwMode="auto">
              <a:xfrm>
                <a:off x="1052" y="2681"/>
                <a:ext cx="4195" cy="502"/>
                <a:chOff x="1200" y="3186"/>
                <a:chExt cx="4195" cy="727"/>
              </a:xfrm>
            </p:grpSpPr>
            <p:pic>
              <p:nvPicPr>
                <p:cNvPr id="18458" name="Picture 39" descr="3-01450_SLide-6_Box-E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3186"/>
                  <a:ext cx="4195" cy="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59" name="Rectangle 40"/>
                <p:cNvSpPr>
                  <a:spLocks noChangeArrowheads="1"/>
                </p:cNvSpPr>
                <p:nvPr/>
              </p:nvSpPr>
              <p:spPr bwMode="auto">
                <a:xfrm>
                  <a:off x="2568" y="3350"/>
                  <a:ext cx="1524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Data Warehouse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(SQL Server)</a:t>
                  </a:r>
                </a:p>
              </p:txBody>
            </p:sp>
          </p:grpSp>
          <p:grpSp>
            <p:nvGrpSpPr>
              <p:cNvPr id="18449" name="Group 41"/>
              <p:cNvGrpSpPr>
                <a:grpSpLocks/>
              </p:cNvGrpSpPr>
              <p:nvPr/>
            </p:nvGrpSpPr>
            <p:grpSpPr bwMode="auto">
              <a:xfrm>
                <a:off x="1046" y="2296"/>
                <a:ext cx="1556" cy="499"/>
                <a:chOff x="1194" y="2658"/>
                <a:chExt cx="1556" cy="722"/>
              </a:xfrm>
            </p:grpSpPr>
            <p:pic>
              <p:nvPicPr>
                <p:cNvPr id="18456" name="Picture 42" descr="3-01450_SLide-6_Box-D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4" y="2658"/>
                  <a:ext cx="155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57" name="Rectangle 43"/>
                <p:cNvSpPr>
                  <a:spLocks noChangeArrowheads="1"/>
                </p:cNvSpPr>
                <p:nvPr/>
              </p:nvSpPr>
              <p:spPr bwMode="auto">
                <a:xfrm>
                  <a:off x="1620" y="2899"/>
                  <a:ext cx="768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Integrate</a:t>
                  </a:r>
                </a:p>
              </p:txBody>
            </p:sp>
          </p:grpSp>
          <p:grpSp>
            <p:nvGrpSpPr>
              <p:cNvPr id="18450" name="Group 44"/>
              <p:cNvGrpSpPr>
                <a:grpSpLocks/>
              </p:cNvGrpSpPr>
              <p:nvPr/>
            </p:nvGrpSpPr>
            <p:grpSpPr bwMode="auto">
              <a:xfrm>
                <a:off x="2414" y="2296"/>
                <a:ext cx="1538" cy="499"/>
                <a:chOff x="2562" y="2658"/>
                <a:chExt cx="1538" cy="722"/>
              </a:xfrm>
            </p:grpSpPr>
            <p:pic>
              <p:nvPicPr>
                <p:cNvPr id="18454" name="Picture 45" descr="3-01450_SLide-6_Box-D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2" y="2658"/>
                  <a:ext cx="1538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55" name="Rectangle 46"/>
                <p:cNvSpPr>
                  <a:spLocks noChangeArrowheads="1"/>
                </p:cNvSpPr>
                <p:nvPr/>
              </p:nvSpPr>
              <p:spPr bwMode="auto">
                <a:xfrm>
                  <a:off x="2904" y="2899"/>
                  <a:ext cx="852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Analyze</a:t>
                  </a:r>
                </a:p>
              </p:txBody>
            </p:sp>
          </p:grpSp>
          <p:grpSp>
            <p:nvGrpSpPr>
              <p:cNvPr id="18451" name="Group 47"/>
              <p:cNvGrpSpPr>
                <a:grpSpLocks/>
              </p:cNvGrpSpPr>
              <p:nvPr/>
            </p:nvGrpSpPr>
            <p:grpSpPr bwMode="auto">
              <a:xfrm>
                <a:off x="3776" y="2296"/>
                <a:ext cx="1466" cy="499"/>
                <a:chOff x="3924" y="2658"/>
                <a:chExt cx="1466" cy="722"/>
              </a:xfrm>
            </p:grpSpPr>
            <p:pic>
              <p:nvPicPr>
                <p:cNvPr id="18452" name="Picture 48" descr="3-01450_SLide-6_Box-D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4" y="2658"/>
                  <a:ext cx="146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53" name="Rectangle 49"/>
                <p:cNvSpPr>
                  <a:spLocks noChangeArrowheads="1"/>
                </p:cNvSpPr>
                <p:nvPr/>
              </p:nvSpPr>
              <p:spPr bwMode="auto">
                <a:xfrm>
                  <a:off x="4272" y="2899"/>
                  <a:ext cx="744" cy="2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cs-CZ" sz="1544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Report</a:t>
                  </a:r>
                </a:p>
              </p:txBody>
            </p:sp>
          </p:grpSp>
        </p:grpSp>
        <p:grpSp>
          <p:nvGrpSpPr>
            <p:cNvPr id="18445" name="Group 50"/>
            <p:cNvGrpSpPr>
              <a:grpSpLocks/>
            </p:cNvGrpSpPr>
            <p:nvPr/>
          </p:nvGrpSpPr>
          <p:grpSpPr bwMode="auto">
            <a:xfrm>
              <a:off x="85" y="2547"/>
              <a:ext cx="958" cy="730"/>
              <a:chOff x="61" y="946"/>
              <a:chExt cx="935" cy="522"/>
            </a:xfrm>
          </p:grpSpPr>
          <p:pic>
            <p:nvPicPr>
              <p:cNvPr id="18446" name="Picture 51" descr="bracket holder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" y="946"/>
                <a:ext cx="185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7" name="Text Box 52"/>
              <p:cNvSpPr txBox="1">
                <a:spLocks noChangeArrowheads="1"/>
              </p:cNvSpPr>
              <p:nvPr/>
            </p:nvSpPr>
            <p:spPr bwMode="auto">
              <a:xfrm>
                <a:off x="61" y="1033"/>
                <a:ext cx="773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cs-CZ" sz="1764">
                    <a:cs typeface="Arial" panose="020B0604020202020204" pitchFamily="34" charset="0"/>
                  </a:rPr>
                  <a:t>Technical Layer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8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9|1.1|1.1|1|24.3|18.7|2|22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9|1.1|1.1|1|24.3|18.7|2|22.4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9|1.1|1.1|1|24.3|18.7|2|22.4|1"/>
</p:tagLst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</TotalTime>
  <Words>2632</Words>
  <Application>Microsoft Office PowerPoint</Application>
  <PresentationFormat>Vlastní</PresentationFormat>
  <Paragraphs>485</Paragraphs>
  <Slides>32</Slides>
  <Notes>23</Notes>
  <HiddenSlides>1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1" baseType="lpstr">
      <vt:lpstr>Arial</vt:lpstr>
      <vt:lpstr>Book Antiqua</vt:lpstr>
      <vt:lpstr>Calibri</vt:lpstr>
      <vt:lpstr>Clara Sans</vt:lpstr>
      <vt:lpstr>Segoe</vt:lpstr>
      <vt:lpstr>Segoe Semibold</vt:lpstr>
      <vt:lpstr>Wingdings</vt:lpstr>
      <vt:lpstr>Wingdings 2</vt:lpstr>
      <vt:lpstr>JU_OPVVV</vt:lpstr>
      <vt:lpstr>Business Intelligence</vt:lpstr>
      <vt:lpstr>What is Business Intelligence</vt:lpstr>
      <vt:lpstr>Drive Corporate Performance Giving a purpose to business intelligence</vt:lpstr>
      <vt:lpstr>Customer options</vt:lpstr>
      <vt:lpstr>Customer Solutions</vt:lpstr>
      <vt:lpstr>Microsoft Business Intelligence Vision</vt:lpstr>
      <vt:lpstr>What Customers Expect From CPM</vt:lpstr>
      <vt:lpstr>Prezentace aplikace PowerPoint</vt:lpstr>
      <vt:lpstr>Prezentace aplikace PowerPoint</vt:lpstr>
      <vt:lpstr>Business Scorecard Manager </vt:lpstr>
      <vt:lpstr>What is Business Scorecard Manager </vt:lpstr>
      <vt:lpstr>Prezentace aplikace PowerPoint</vt:lpstr>
      <vt:lpstr>Customer success</vt:lpstr>
      <vt:lpstr>Microsoft IT</vt:lpstr>
      <vt:lpstr>MSIT screenshot</vt:lpstr>
      <vt:lpstr>Premier Bankcard</vt:lpstr>
      <vt:lpstr>Expedia</vt:lpstr>
      <vt:lpstr>Skanska U.S.A.</vt:lpstr>
      <vt:lpstr>Development Bank of Southern Africa</vt:lpstr>
      <vt:lpstr>Israeli Police Force</vt:lpstr>
      <vt:lpstr>Prezentace aplikace PowerPoint</vt:lpstr>
      <vt:lpstr>Demo</vt:lpstr>
      <vt:lpstr>Additional slides</vt:lpstr>
      <vt:lpstr>Q/A</vt:lpstr>
      <vt:lpstr>Scorecards</vt:lpstr>
      <vt:lpstr>Scorecards vs. KPIs Indicators by themselves don’t tell you how to win the race </vt:lpstr>
      <vt:lpstr>KPIs are everywhere… Win by balancing perspectives and maximizing corporate impact.   </vt:lpstr>
      <vt:lpstr>We give customers choices</vt:lpstr>
      <vt:lpstr>Build, Consume, Manage</vt:lpstr>
      <vt:lpstr>Prezentace aplikace PowerPoint</vt:lpstr>
      <vt:lpstr>Pricing Info 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Beránek Ladislav doc. Ing. CSc.</cp:lastModifiedBy>
  <cp:revision>2</cp:revision>
  <dcterms:created xsi:type="dcterms:W3CDTF">2017-07-17T18:52:59Z</dcterms:created>
  <dcterms:modified xsi:type="dcterms:W3CDTF">2019-03-03T18:43:59Z</dcterms:modified>
</cp:coreProperties>
</file>