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3"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71307" autoAdjust="0"/>
  </p:normalViewPr>
  <p:slideViewPr>
    <p:cSldViewPr>
      <p:cViewPr varScale="1">
        <p:scale>
          <a:sx n="77" d="100"/>
          <a:sy n="77" d="100"/>
        </p:scale>
        <p:origin x="1998" y="96"/>
      </p:cViewPr>
      <p:guideLst>
        <p:guide orient="horz" pos="2160"/>
        <p:guide pos="2880"/>
      </p:guideLst>
    </p:cSldViewPr>
  </p:slideViewPr>
  <p:outlineViewPr>
    <p:cViewPr>
      <p:scale>
        <a:sx n="33" d="100"/>
        <a:sy n="33" d="100"/>
      </p:scale>
      <p:origin x="48" y="1680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8C59A2-9FAE-4785-B35B-6066529E9DDE}" type="datetimeFigureOut">
              <a:rPr lang="cs-CZ" smtClean="0"/>
              <a:t>23.11.2021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D6E6E7-DD3A-4EFF-ADE2-D1011CA5F00E}" type="slidenum">
              <a:rPr lang="cs-CZ" smtClean="0"/>
              <a:t>‹#›</a:t>
            </a:fld>
            <a:endParaRPr lang="cs-CZ"/>
          </a:p>
        </p:txBody>
      </p:sp>
    </p:spTree>
    <p:extLst>
      <p:ext uri="{BB962C8B-B14F-4D97-AF65-F5344CB8AC3E}">
        <p14:creationId xmlns:p14="http://schemas.microsoft.com/office/powerpoint/2010/main" val="2469873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fr.wikipedia.org/wiki/Art" TargetMode="External"/><Relationship Id="rId13" Type="http://schemas.openxmlformats.org/officeDocument/2006/relationships/hyperlink" Target="https://fr.wikipedia.org/w/index.php?title=Lettres_philosophiques&amp;action=edit&amp;section=1" TargetMode="External"/><Relationship Id="rId18" Type="http://schemas.openxmlformats.org/officeDocument/2006/relationships/hyperlink" Target="https://fr.wikipedia.org/wiki/D%C3%AEme" TargetMode="External"/><Relationship Id="rId26" Type="http://schemas.openxmlformats.org/officeDocument/2006/relationships/hyperlink" Target="https://fr.wikipedia.org/w/index.php?title=Lettres_philosophiques&amp;veaction=edit&amp;vesection=4" TargetMode="External"/><Relationship Id="rId3" Type="http://schemas.openxmlformats.org/officeDocument/2006/relationships/hyperlink" Target="https://fr.wikipedia.org/wiki/%C5%92uvre_litt%C3%A9raire" TargetMode="External"/><Relationship Id="rId21" Type="http://schemas.openxmlformats.org/officeDocument/2006/relationships/hyperlink" Target="https://fr.wikipedia.org/w/index.php?title=Lettres_philosophiques&amp;action=edit&amp;section=2" TargetMode="External"/><Relationship Id="rId7" Type="http://schemas.openxmlformats.org/officeDocument/2006/relationships/hyperlink" Target="https://fr.wikipedia.org/wiki/Science" TargetMode="External"/><Relationship Id="rId12" Type="http://schemas.openxmlformats.org/officeDocument/2006/relationships/hyperlink" Target="https://fr.wikipedia.org/w/index.php?title=Lettres_philosophiques&amp;veaction=edit&amp;vesection=1" TargetMode="External"/><Relationship Id="rId17" Type="http://schemas.openxmlformats.org/officeDocument/2006/relationships/hyperlink" Target="https://fr.wikipedia.org/wiki/Socinianisme" TargetMode="External"/><Relationship Id="rId25" Type="http://schemas.openxmlformats.org/officeDocument/2006/relationships/hyperlink" Target="https://fr.wikipedia.org/w/index.php?title=Lettres_philosophiques&amp;action=edit&amp;section=3" TargetMode="External"/><Relationship Id="rId2" Type="http://schemas.openxmlformats.org/officeDocument/2006/relationships/slide" Target="../slides/slide14.xml"/><Relationship Id="rId16" Type="http://schemas.openxmlformats.org/officeDocument/2006/relationships/hyperlink" Target="https://fr.wikipedia.org/wiki/Presbyt%C3%A9rien" TargetMode="External"/><Relationship Id="rId20" Type="http://schemas.openxmlformats.org/officeDocument/2006/relationships/hyperlink" Target="https://fr.wikipedia.org/w/index.php?title=Lettres_philosophiques&amp;veaction=edit&amp;vesection=2" TargetMode="External"/><Relationship Id="rId29" Type="http://schemas.openxmlformats.org/officeDocument/2006/relationships/hyperlink" Target="https://fr.wikipedia.org/w/index.php?title=Lettres_philosophiques&amp;action=edit&amp;section=5" TargetMode="External"/><Relationship Id="rId1" Type="http://schemas.openxmlformats.org/officeDocument/2006/relationships/notesMaster" Target="../notesMasters/notesMaster1.xml"/><Relationship Id="rId6" Type="http://schemas.openxmlformats.org/officeDocument/2006/relationships/hyperlink" Target="https://fr.wikipedia.org/wiki/Religion" TargetMode="External"/><Relationship Id="rId11" Type="http://schemas.openxmlformats.org/officeDocument/2006/relationships/hyperlink" Target="https://fr.wikipedia.org/wiki/Blaise_Pascal" TargetMode="External"/><Relationship Id="rId24" Type="http://schemas.openxmlformats.org/officeDocument/2006/relationships/hyperlink" Target="https://fr.wikipedia.org/w/index.php?title=Lettres_philosophiques&amp;veaction=edit&amp;vesection=3" TargetMode="External"/><Relationship Id="rId5" Type="http://schemas.openxmlformats.org/officeDocument/2006/relationships/hyperlink" Target="https://fr.wikipedia.org/wiki/1734" TargetMode="External"/><Relationship Id="rId15" Type="http://schemas.openxmlformats.org/officeDocument/2006/relationships/hyperlink" Target="https://fr.wikipedia.org/wiki/Anglican" TargetMode="External"/><Relationship Id="rId23" Type="http://schemas.openxmlformats.org/officeDocument/2006/relationships/hyperlink" Target="https://fr.wikipedia.org/wiki/Ren%C3%A9_Descartes" TargetMode="External"/><Relationship Id="rId28" Type="http://schemas.openxmlformats.org/officeDocument/2006/relationships/hyperlink" Target="https://fr.wikipedia.org/w/index.php?title=Lettres_philosophiques&amp;veaction=edit&amp;vesection=5" TargetMode="External"/><Relationship Id="rId10" Type="http://schemas.openxmlformats.org/officeDocument/2006/relationships/hyperlink" Target="https://fr.wikipedia.org/wiki/Philosophie" TargetMode="External"/><Relationship Id="rId19" Type="http://schemas.openxmlformats.org/officeDocument/2006/relationships/hyperlink" Target="https://fr.wikipedia.org/wiki/D%C3%A9isme" TargetMode="External"/><Relationship Id="rId4" Type="http://schemas.openxmlformats.org/officeDocument/2006/relationships/hyperlink" Target="https://fr.wikipedia.org/wiki/Voltaire" TargetMode="External"/><Relationship Id="rId9" Type="http://schemas.openxmlformats.org/officeDocument/2006/relationships/hyperlink" Target="https://fr.wikipedia.org/wiki/Politique" TargetMode="External"/><Relationship Id="rId14" Type="http://schemas.openxmlformats.org/officeDocument/2006/relationships/hyperlink" Target="https://fr.wikipedia.org/wiki/Soci%C3%A9t%C3%A9_religieuse_des_Amis" TargetMode="External"/><Relationship Id="rId22" Type="http://schemas.openxmlformats.org/officeDocument/2006/relationships/hyperlink" Target="https://fr.wikipedia.org/wiki/Isaac_Newton" TargetMode="External"/><Relationship Id="rId27" Type="http://schemas.openxmlformats.org/officeDocument/2006/relationships/hyperlink" Target="https://fr.wikipedia.org/w/index.php?title=Lettres_philosophiques&amp;action=edit&amp;section=4" TargetMode="External"/><Relationship Id="rId30" Type="http://schemas.openxmlformats.org/officeDocument/2006/relationships/hyperlink" Target="https://fr.wikipedia.org/wiki/Lumi%C3%A8res_(philosophi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fr.wikipedia.org/wiki/Cour_(palais)" TargetMode="External"/><Relationship Id="rId13" Type="http://schemas.openxmlformats.org/officeDocument/2006/relationships/hyperlink" Target="https://fr.wikipedia.org/w/index.php?title=Microm%C3%A9gas&amp;veaction=edit&amp;vesection=9" TargetMode="External"/><Relationship Id="rId18" Type="http://schemas.openxmlformats.org/officeDocument/2006/relationships/hyperlink" Target="https://fr.wikipedia.org/wiki/Mars_(plan%C3%A8te)" TargetMode="External"/><Relationship Id="rId26" Type="http://schemas.openxmlformats.org/officeDocument/2006/relationships/hyperlink" Target="https://fr.wikipedia.org/w/index.php?title=Microm%C3%A9gas&amp;action=edit&amp;section=12" TargetMode="External"/><Relationship Id="rId3" Type="http://schemas.openxmlformats.org/officeDocument/2006/relationships/hyperlink" Target="https://fr.wikipedia.org/w/index.php?title=Microm%C3%A9gas&amp;veaction=edit&amp;vesection=7" TargetMode="External"/><Relationship Id="rId21" Type="http://schemas.openxmlformats.org/officeDocument/2006/relationships/hyperlink" Target="https://fr.wikipedia.org/w/index.php?title=Microm%C3%A9gas&amp;veaction=edit&amp;vesection=10" TargetMode="External"/><Relationship Id="rId34" Type="http://schemas.openxmlformats.org/officeDocument/2006/relationships/hyperlink" Target="https://fr.wikipedia.org/wiki/Saint_Dunstan" TargetMode="External"/><Relationship Id="rId7" Type="http://schemas.openxmlformats.org/officeDocument/2006/relationships/hyperlink" Target="https://fr.wikipedia.org/wiki/Clerg%C3%A9" TargetMode="External"/><Relationship Id="rId12" Type="http://schemas.openxmlformats.org/officeDocument/2006/relationships/hyperlink" Target="https://fr.wikipedia.org/w/index.php?title=Microm%C3%A9gas&amp;action=edit&amp;section=8" TargetMode="External"/><Relationship Id="rId17" Type="http://schemas.openxmlformats.org/officeDocument/2006/relationships/hyperlink" Target="https://fr.wikipedia.org/wiki/Jupiter_(plan%C3%A8te)" TargetMode="External"/><Relationship Id="rId25" Type="http://schemas.openxmlformats.org/officeDocument/2006/relationships/hyperlink" Target="https://fr.wikipedia.org/w/index.php?title=Microm%C3%A9gas&amp;veaction=edit&amp;vesection=12" TargetMode="External"/><Relationship Id="rId33" Type="http://schemas.openxmlformats.org/officeDocument/2006/relationships/hyperlink" Target="https://fr.wikipedia.org/wiki/Saint-Malo" TargetMode="External"/><Relationship Id="rId2" Type="http://schemas.openxmlformats.org/officeDocument/2006/relationships/slide" Target="../slides/slide16.xml"/><Relationship Id="rId16" Type="http://schemas.openxmlformats.org/officeDocument/2006/relationships/hyperlink" Target="https://fr.wikipedia.org/wiki/Saturne_(plan%C3%A8te)" TargetMode="External"/><Relationship Id="rId20" Type="http://schemas.openxmlformats.org/officeDocument/2006/relationships/hyperlink" Target="https://fr.wikipedia.org/wiki/Inquisition" TargetMode="External"/><Relationship Id="rId29" Type="http://schemas.openxmlformats.org/officeDocument/2006/relationships/hyperlink" Target="https://fr.wikipedia.org/wiki/John_Locke" TargetMode="External"/><Relationship Id="rId1" Type="http://schemas.openxmlformats.org/officeDocument/2006/relationships/notesMaster" Target="../notesMasters/notesMaster1.xml"/><Relationship Id="rId6" Type="http://schemas.openxmlformats.org/officeDocument/2006/relationships/hyperlink" Target="https://fr.wikipedia.org/wiki/Entomologie" TargetMode="External"/><Relationship Id="rId11" Type="http://schemas.openxmlformats.org/officeDocument/2006/relationships/hyperlink" Target="https://fr.wikipedia.org/w/index.php?title=Microm%C3%A9gas&amp;veaction=edit&amp;vesection=8" TargetMode="External"/><Relationship Id="rId24" Type="http://schemas.openxmlformats.org/officeDocument/2006/relationships/hyperlink" Target="https://fr.wikipedia.org/w/index.php?title=Microm%C3%A9gas&amp;action=edit&amp;section=11" TargetMode="External"/><Relationship Id="rId32" Type="http://schemas.openxmlformats.org/officeDocument/2006/relationships/hyperlink" Target="https://fr.wikipedia.org/wiki/Microm%C3%A9gas#cite_note-Voltaire_p66-32" TargetMode="External"/><Relationship Id="rId5" Type="http://schemas.openxmlformats.org/officeDocument/2006/relationships/hyperlink" Target="https://fr.wikipedia.org/wiki/Sirius" TargetMode="External"/><Relationship Id="rId15" Type="http://schemas.openxmlformats.org/officeDocument/2006/relationships/hyperlink" Target="https://fr.wikipedia.org/wiki/Syst%C3%A8me_solaire" TargetMode="External"/><Relationship Id="rId23" Type="http://schemas.openxmlformats.org/officeDocument/2006/relationships/hyperlink" Target="https://fr.wikipedia.org/w/index.php?title=Microm%C3%A9gas&amp;veaction=edit&amp;vesection=11" TargetMode="External"/><Relationship Id="rId28" Type="http://schemas.openxmlformats.org/officeDocument/2006/relationships/hyperlink" Target="https://fr.wikipedia.org/w/index.php?title=Microm%C3%A9gas&amp;action=edit&amp;section=13" TargetMode="External"/><Relationship Id="rId10" Type="http://schemas.openxmlformats.org/officeDocument/2006/relationships/hyperlink" Target="https://fr.wikipedia.org/wiki/Microm%C3%A9gas#cite_note-Microm.C3.A9gas_Flammarion_p_49-31" TargetMode="External"/><Relationship Id="rId19" Type="http://schemas.openxmlformats.org/officeDocument/2006/relationships/hyperlink" Target="https://fr.wikipedia.org/wiki/Terre" TargetMode="External"/><Relationship Id="rId31" Type="http://schemas.openxmlformats.org/officeDocument/2006/relationships/hyperlink" Target="https://fr.wikipedia.org/wiki/Sorbonne" TargetMode="External"/><Relationship Id="rId4" Type="http://schemas.openxmlformats.org/officeDocument/2006/relationships/hyperlink" Target="https://fr.wikipedia.org/w/index.php?title=Microm%C3%A9gas&amp;action=edit&amp;section=7" TargetMode="External"/><Relationship Id="rId9" Type="http://schemas.openxmlformats.org/officeDocument/2006/relationships/hyperlink" Target="https://fr.wikipedia.org/wiki/Microm%C3%A9gas#cite_note-Microm.C3.A9gas_Flammarion_p_48-30" TargetMode="External"/><Relationship Id="rId14" Type="http://schemas.openxmlformats.org/officeDocument/2006/relationships/hyperlink" Target="https://fr.wikipedia.org/w/index.php?title=Microm%C3%A9gas&amp;action=edit&amp;section=9" TargetMode="External"/><Relationship Id="rId22" Type="http://schemas.openxmlformats.org/officeDocument/2006/relationships/hyperlink" Target="https://fr.wikipedia.org/w/index.php?title=Microm%C3%A9gas&amp;action=edit&amp;section=10" TargetMode="External"/><Relationship Id="rId27" Type="http://schemas.openxmlformats.org/officeDocument/2006/relationships/hyperlink" Target="https://fr.wikipedia.org/w/index.php?title=Microm%C3%A9gas&amp;veaction=edit&amp;vesection=13" TargetMode="External"/><Relationship Id="rId30" Type="http://schemas.openxmlformats.org/officeDocument/2006/relationships/hyperlink" Target="https://fr.wikipedia.org/wiki/Doctorat_en_France" TargetMode="External"/><Relationship Id="rId35" Type="http://schemas.openxmlformats.org/officeDocument/2006/relationships/hyperlink" Target="https://fr.wikipedia.org/wiki/%C3%89dit_de_Nantes"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fr.wikipedia.org/wiki/Syphilis" TargetMode="External"/><Relationship Id="rId13" Type="http://schemas.openxmlformats.org/officeDocument/2006/relationships/hyperlink" Target="https://fr.wikipedia.org/wiki/Candide#cite_note-16" TargetMode="External"/><Relationship Id="rId18" Type="http://schemas.openxmlformats.org/officeDocument/2006/relationships/hyperlink" Target="https://fr.wikipedia.org/wiki/Saxe-Gotha" TargetMode="External"/><Relationship Id="rId3" Type="http://schemas.openxmlformats.org/officeDocument/2006/relationships/hyperlink" Target="https://fr.wikipedia.org/wiki/Westphalie" TargetMode="External"/><Relationship Id="rId7" Type="http://schemas.openxmlformats.org/officeDocument/2006/relationships/hyperlink" Target="https://fr.wikipedia.org/wiki/Anabaptiste" TargetMode="External"/><Relationship Id="rId12" Type="http://schemas.openxmlformats.org/officeDocument/2006/relationships/hyperlink" Target="https://fr.wikipedia.org/wiki/Inquisition" TargetMode="External"/><Relationship Id="rId17" Type="http://schemas.openxmlformats.org/officeDocument/2006/relationships/hyperlink" Target="https://fr.wikipedia.org/wiki/Constantinople" TargetMode="External"/><Relationship Id="rId2" Type="http://schemas.openxmlformats.org/officeDocument/2006/relationships/slide" Target="../slides/slide17.xml"/><Relationship Id="rId16" Type="http://schemas.openxmlformats.org/officeDocument/2006/relationships/hyperlink" Target="https://fr.wikipedia.org/wiki/Eldorado" TargetMode="External"/><Relationship Id="rId1" Type="http://schemas.openxmlformats.org/officeDocument/2006/relationships/notesMaster" Target="../notesMasters/notesMaster1.xml"/><Relationship Id="rId6" Type="http://schemas.openxmlformats.org/officeDocument/2006/relationships/hyperlink" Target="https://fr.wikipedia.org/wiki/Leibniz" TargetMode="External"/><Relationship Id="rId11" Type="http://schemas.openxmlformats.org/officeDocument/2006/relationships/hyperlink" Target="https://fr.wikipedia.org/wiki/Autodaf%C3%A9" TargetMode="External"/><Relationship Id="rId5" Type="http://schemas.openxmlformats.org/officeDocument/2006/relationships/hyperlink" Target="https://fr.wikipedia.org/wiki/Candide#cite_note-15" TargetMode="External"/><Relationship Id="rId15" Type="http://schemas.openxmlformats.org/officeDocument/2006/relationships/hyperlink" Target="https://fr.wikipedia.org/wiki/Buenos_Aires" TargetMode="External"/><Relationship Id="rId10" Type="http://schemas.openxmlformats.org/officeDocument/2006/relationships/hyperlink" Target="https://fr.wikipedia.org/wiki/Tremblement_de_terre_de_Lisbonne_de_1755" TargetMode="External"/><Relationship Id="rId4" Type="http://schemas.openxmlformats.org/officeDocument/2006/relationships/hyperlink" Target="https://fr.wikipedia.org/wiki/Candide#cite_note-14" TargetMode="External"/><Relationship Id="rId9" Type="http://schemas.openxmlformats.org/officeDocument/2006/relationships/hyperlink" Target="https://fr.wikipedia.org/wiki/Lisbonne" TargetMode="External"/><Relationship Id="rId14" Type="http://schemas.openxmlformats.org/officeDocument/2006/relationships/hyperlink" Target="https://fr.wikipedia.org/wiki/Paragua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fr.wikipedia.org/wiki/M%C3%A9taphysique" TargetMode="External"/><Relationship Id="rId3" Type="http://schemas.openxmlformats.org/officeDocument/2006/relationships/hyperlink" Target="https://fr.wikipedia.org/wiki/Philosophie_politique" TargetMode="External"/><Relationship Id="rId7" Type="http://schemas.openxmlformats.org/officeDocument/2006/relationships/hyperlink" Target="https://fr.wikipedia.org/wiki/Itali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fr.wikipedia.org/wiki/Juriste" TargetMode="External"/><Relationship Id="rId5" Type="http://schemas.openxmlformats.org/officeDocument/2006/relationships/hyperlink" Target="https://fr.wikipedia.org/wiki/Historien" TargetMode="External"/><Relationship Id="rId4" Type="http://schemas.openxmlformats.org/officeDocument/2006/relationships/hyperlink" Target="https://fr.wikipedia.org/wiki/Rh%C3%A9torique" TargetMode="External"/><Relationship Id="rId9" Type="http://schemas.openxmlformats.org/officeDocument/2006/relationships/hyperlink" Target="https://fr.wikipedia.org/wiki/Philosophie_de_l'histoir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40A6A64D-5AE0-4969-81F5-E13DCE7F72C9}" type="slidenum">
              <a:rPr lang="cs-CZ" smtClean="0">
                <a:solidFill>
                  <a:prstClr val="black"/>
                </a:solidFill>
              </a:rPr>
              <a:pPr/>
              <a:t>1</a:t>
            </a:fld>
            <a:endParaRPr lang="cs-CZ">
              <a:solidFill>
                <a:prstClr val="black"/>
              </a:solidFill>
            </a:endParaRPr>
          </a:p>
        </p:txBody>
      </p:sp>
    </p:spTree>
    <p:extLst>
      <p:ext uri="{BB962C8B-B14F-4D97-AF65-F5344CB8AC3E}">
        <p14:creationId xmlns:p14="http://schemas.microsoft.com/office/powerpoint/2010/main" val="1922836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Les années 1728-1731 sont consacrées aux voyages: Allemagne, Vienne (où il rencontre Eugène de Savoie), Hongrie (où il s’intéresse aux aspects du régime féodal), Venise, Gênes, Hollande, Angleterre (où il étudie les systèmes républicains et constitutionnels). De retour à La </a:t>
            </a:r>
            <a:r>
              <a:rPr lang="fr-CA" sz="1200" kern="1200" dirty="0" err="1" smtClean="0">
                <a:solidFill>
                  <a:schemeClr val="tx1"/>
                </a:solidFill>
                <a:latin typeface="+mn-lt"/>
                <a:ea typeface="+mn-ea"/>
                <a:cs typeface="+mn-cs"/>
              </a:rPr>
              <a:t>Brède</a:t>
            </a:r>
            <a:r>
              <a:rPr lang="fr-CA" sz="1200" kern="1200" dirty="0" smtClean="0">
                <a:solidFill>
                  <a:schemeClr val="tx1"/>
                </a:solidFill>
                <a:latin typeface="+mn-lt"/>
                <a:ea typeface="+mn-ea"/>
                <a:cs typeface="+mn-cs"/>
              </a:rPr>
              <a:t>, en août 1731, il précise le projet d’une étude sur la nature des lois et de leurs rapports entre elles. Une première étape de cette réflexion prend la forme d’un traité, publié séparément, </a:t>
            </a:r>
            <a:r>
              <a:rPr lang="fr-CA" sz="1200" b="1" i="1" kern="1200" dirty="0" smtClean="0">
                <a:solidFill>
                  <a:schemeClr val="tx1"/>
                </a:solidFill>
                <a:latin typeface="+mn-lt"/>
                <a:ea typeface="+mn-ea"/>
                <a:cs typeface="+mn-cs"/>
              </a:rPr>
              <a:t>Considérations sur les causes de la grandeur des Romains et de leur décadence</a:t>
            </a:r>
            <a:r>
              <a:rPr lang="fr-CA" sz="1200" kern="1200" dirty="0" smtClean="0">
                <a:solidFill>
                  <a:schemeClr val="tx1"/>
                </a:solidFill>
                <a:latin typeface="+mn-lt"/>
                <a:ea typeface="+mn-ea"/>
                <a:cs typeface="+mn-cs"/>
              </a:rPr>
              <a:t> (1734) où il analyse les principes régissant la construction d’un État (Le luxe, le relâchement des mœurs, la détérioration des institutions politiques, l’extension </a:t>
            </a:r>
            <a:r>
              <a:rPr lang="fr-CA" sz="1200" kern="1200" dirty="0" err="1" smtClean="0">
                <a:solidFill>
                  <a:schemeClr val="tx1"/>
                </a:solidFill>
                <a:latin typeface="+mn-lt"/>
                <a:ea typeface="+mn-ea"/>
                <a:cs typeface="+mn-cs"/>
              </a:rPr>
              <a:t>démésurée</a:t>
            </a:r>
            <a:r>
              <a:rPr lang="fr-CA" sz="1200" kern="1200" dirty="0" smtClean="0">
                <a:solidFill>
                  <a:schemeClr val="tx1"/>
                </a:solidFill>
                <a:latin typeface="+mn-lt"/>
                <a:ea typeface="+mn-ea"/>
                <a:cs typeface="+mn-cs"/>
              </a:rPr>
              <a:t> de la conquête</a:t>
            </a:r>
            <a:r>
              <a:rPr lang="fr-CA" sz="1200" kern="1200" baseline="0" dirty="0" smtClean="0">
                <a:solidFill>
                  <a:schemeClr val="tx1"/>
                </a:solidFill>
                <a:latin typeface="+mn-lt"/>
                <a:ea typeface="+mn-ea"/>
                <a:cs typeface="+mn-cs"/>
              </a:rPr>
              <a:t> ont entraîné la dislocation de l’empire et son effondrement)</a:t>
            </a:r>
            <a:r>
              <a:rPr lang="fr-CA" sz="1200" kern="1200" dirty="0" smtClean="0">
                <a:solidFill>
                  <a:schemeClr val="tx1"/>
                </a:solidFill>
                <a:latin typeface="+mn-lt"/>
                <a:ea typeface="+mn-ea"/>
                <a:cs typeface="+mn-cs"/>
              </a:rPr>
              <a:t>. </a:t>
            </a:r>
            <a:r>
              <a:rPr lang="fr-CA" sz="1200" b="1" i="1" u="sng" kern="1200" dirty="0" smtClean="0">
                <a:solidFill>
                  <a:schemeClr val="tx1"/>
                </a:solidFill>
                <a:latin typeface="+mn-lt"/>
                <a:ea typeface="+mn-ea"/>
                <a:cs typeface="+mn-cs"/>
              </a:rPr>
              <a:t>De l’Esprit des Lois</a:t>
            </a:r>
            <a:r>
              <a:rPr lang="fr-CA" sz="1200" kern="1200" dirty="0" smtClean="0">
                <a:solidFill>
                  <a:schemeClr val="tx1"/>
                </a:solidFill>
                <a:latin typeface="+mn-lt"/>
                <a:ea typeface="+mn-ea"/>
                <a:cs typeface="+mn-cs"/>
              </a:rPr>
              <a:t> est publié à Genève en 1748. Il s’agit d’une des </a:t>
            </a:r>
            <a:r>
              <a:rPr lang="fr-CA" sz="1200" kern="1200" dirty="0" err="1" smtClean="0">
                <a:solidFill>
                  <a:schemeClr val="tx1"/>
                </a:solidFill>
                <a:latin typeface="+mn-lt"/>
                <a:ea typeface="+mn-ea"/>
                <a:cs typeface="+mn-cs"/>
              </a:rPr>
              <a:t>oeuvres</a:t>
            </a:r>
            <a:r>
              <a:rPr lang="fr-CA" sz="1200" kern="1200" dirty="0" smtClean="0">
                <a:solidFill>
                  <a:schemeClr val="tx1"/>
                </a:solidFill>
                <a:latin typeface="+mn-lt"/>
                <a:ea typeface="+mn-ea"/>
                <a:cs typeface="+mn-cs"/>
              </a:rPr>
              <a:t> fondatrices de la science politique. </a:t>
            </a:r>
            <a:endParaRPr lang="cs-CZ" dirty="0"/>
          </a:p>
        </p:txBody>
      </p:sp>
      <p:sp>
        <p:nvSpPr>
          <p:cNvPr id="4" name="Zástupný symbol pro číslo snímku 3"/>
          <p:cNvSpPr>
            <a:spLocks noGrp="1"/>
          </p:cNvSpPr>
          <p:nvPr>
            <p:ph type="sldNum" sz="quarter" idx="10"/>
          </p:nvPr>
        </p:nvSpPr>
        <p:spPr/>
        <p:txBody>
          <a:bodyPr/>
          <a:lstStyle/>
          <a:p>
            <a:fld id="{77D6E6E7-DD3A-4EFF-ADE2-D1011CA5F00E}" type="slidenum">
              <a:rPr lang="cs-CZ" smtClean="0"/>
              <a:t>10</a:t>
            </a:fld>
            <a:endParaRPr lang="cs-CZ"/>
          </a:p>
        </p:txBody>
      </p:sp>
    </p:spTree>
    <p:extLst>
      <p:ext uri="{BB962C8B-B14F-4D97-AF65-F5344CB8AC3E}">
        <p14:creationId xmlns:p14="http://schemas.microsoft.com/office/powerpoint/2010/main" val="4279781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 éditions en 18 mois</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r>
              <a:rPr lang="fr-CA" sz="1200" b="1" i="1" u="sng" kern="1200" dirty="0" smtClean="0">
                <a:solidFill>
                  <a:schemeClr val="tx1"/>
                </a:solidFill>
                <a:latin typeface="+mn-lt"/>
                <a:ea typeface="+mn-ea"/>
                <a:cs typeface="+mn-cs"/>
              </a:rPr>
              <a:t>De l’Esprit des Lois</a:t>
            </a:r>
            <a:r>
              <a:rPr lang="fr-CA" sz="1200" kern="1200" dirty="0" smtClean="0">
                <a:solidFill>
                  <a:schemeClr val="tx1"/>
                </a:solidFill>
                <a:latin typeface="+mn-lt"/>
                <a:ea typeface="+mn-ea"/>
                <a:cs typeface="+mn-cs"/>
              </a:rPr>
              <a:t> est publié à Genève en 1748. Il s’agit d’une des </a:t>
            </a:r>
            <a:r>
              <a:rPr lang="fr-CA" sz="1200" kern="1200" dirty="0" err="1" smtClean="0">
                <a:solidFill>
                  <a:schemeClr val="tx1"/>
                </a:solidFill>
                <a:latin typeface="+mn-lt"/>
                <a:ea typeface="+mn-ea"/>
                <a:cs typeface="+mn-cs"/>
              </a:rPr>
              <a:t>oeuvres</a:t>
            </a:r>
            <a:r>
              <a:rPr lang="fr-CA" sz="1200" kern="1200" dirty="0" smtClean="0">
                <a:solidFill>
                  <a:schemeClr val="tx1"/>
                </a:solidFill>
                <a:latin typeface="+mn-lt"/>
                <a:ea typeface="+mn-ea"/>
                <a:cs typeface="+mn-cs"/>
              </a:rPr>
              <a:t> fondatrices de la science politique. Les 31 livres traitant de la nature des lois et des facteurs qui les influencent se répartissent </a:t>
            </a:r>
            <a:r>
              <a:rPr lang="fr-CA" sz="1200" i="1" kern="1200" dirty="0" smtClean="0">
                <a:solidFill>
                  <a:schemeClr val="tx1"/>
                </a:solidFill>
                <a:latin typeface="+mn-lt"/>
                <a:ea typeface="+mn-ea"/>
                <a:cs typeface="+mn-cs"/>
              </a:rPr>
              <a:t>grosso modo</a:t>
            </a:r>
            <a:r>
              <a:rPr lang="fr-CA" sz="1200" kern="1200" dirty="0" smtClean="0">
                <a:solidFill>
                  <a:schemeClr val="tx1"/>
                </a:solidFill>
                <a:latin typeface="+mn-lt"/>
                <a:ea typeface="+mn-ea"/>
                <a:cs typeface="+mn-cs"/>
              </a:rPr>
              <a:t> en trois secteurs thématiques: la science politique proprement dite (nature des lois et des gouvernements, attributs d’un État et du gouvernement; répartition des pouvoirs exécutif, législatif et judiciaire), la politique et la géographie (facteur spatial: application de la théorie hippocratique des climats, diversification de la loi générale en fonction des conditions géographiques et historiques particulières et de l’esprit des nations), la politique et l’histoire du droit (facteur temporel: évolution des lois, étudiée ici en fonction de la théorie des lois féodales et de la monarchie des Francs). La conception de </a:t>
            </a:r>
            <a:r>
              <a:rPr lang="fr-CA" sz="1200" i="1" kern="1200" dirty="0" smtClean="0">
                <a:solidFill>
                  <a:schemeClr val="tx1"/>
                </a:solidFill>
                <a:latin typeface="+mn-lt"/>
                <a:ea typeface="+mn-ea"/>
                <a:cs typeface="+mn-cs"/>
              </a:rPr>
              <a:t>L’Esprit des Lois</a:t>
            </a:r>
            <a:r>
              <a:rPr lang="fr-CA" sz="1200" kern="1200" dirty="0" smtClean="0">
                <a:solidFill>
                  <a:schemeClr val="tx1"/>
                </a:solidFill>
                <a:latin typeface="+mn-lt"/>
                <a:ea typeface="+mn-ea"/>
                <a:cs typeface="+mn-cs"/>
              </a:rPr>
              <a:t>, qui définissait les lois comme des </a:t>
            </a:r>
            <a:r>
              <a:rPr lang="fr-CA" sz="1200" i="1" kern="1200" dirty="0" smtClean="0">
                <a:solidFill>
                  <a:schemeClr val="tx1"/>
                </a:solidFill>
                <a:latin typeface="+mn-lt"/>
                <a:ea typeface="+mn-ea"/>
                <a:cs typeface="+mn-cs"/>
              </a:rPr>
              <a:t>„rapports nécessaires qui dérivent de la nature des choses“</a:t>
            </a:r>
            <a:r>
              <a:rPr lang="fr-CA" sz="1200" kern="1200" dirty="0" smtClean="0">
                <a:solidFill>
                  <a:schemeClr val="tx1"/>
                </a:solidFill>
                <a:latin typeface="+mn-lt"/>
                <a:ea typeface="+mn-ea"/>
                <a:cs typeface="+mn-cs"/>
              </a:rPr>
              <a:t> provoqua des réactions négatives auxquelles Montesquieu donna une réponse dans </a:t>
            </a:r>
            <a:r>
              <a:rPr lang="fr-CA" sz="1200" b="1" i="1" kern="1200" dirty="0" smtClean="0">
                <a:solidFill>
                  <a:schemeClr val="tx1"/>
                </a:solidFill>
                <a:latin typeface="+mn-lt"/>
                <a:ea typeface="+mn-ea"/>
                <a:cs typeface="+mn-cs"/>
              </a:rPr>
              <a:t>La Défense de l’Esprit des Lois</a:t>
            </a:r>
            <a:r>
              <a:rPr lang="fr-CA" sz="1200" kern="1200" dirty="0" smtClean="0">
                <a:solidFill>
                  <a:schemeClr val="tx1"/>
                </a:solidFill>
                <a:latin typeface="+mn-lt"/>
                <a:ea typeface="+mn-ea"/>
                <a:cs typeface="+mn-cs"/>
              </a:rPr>
              <a:t> (1750).</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L’ouvrage théorique majeur ne doit pas occulter l’écrivain talentueux que fut Montesquieu, capable d’allier, dans ses </a:t>
            </a:r>
            <a:r>
              <a:rPr lang="fr-CA" sz="1200" kern="1200" dirty="0" err="1" smtClean="0">
                <a:solidFill>
                  <a:schemeClr val="tx1"/>
                </a:solidFill>
                <a:latin typeface="+mn-lt"/>
                <a:ea typeface="+mn-ea"/>
                <a:cs typeface="+mn-cs"/>
              </a:rPr>
              <a:t>oeuvres</a:t>
            </a:r>
            <a:r>
              <a:rPr lang="fr-CA" sz="1200" kern="1200" dirty="0" smtClean="0">
                <a:solidFill>
                  <a:schemeClr val="tx1"/>
                </a:solidFill>
                <a:latin typeface="+mn-lt"/>
                <a:ea typeface="+mn-ea"/>
                <a:cs typeface="+mn-cs"/>
              </a:rPr>
              <a:t> littéraires proprement dites, la rigueur de l’argumentation au style mondain et à la galanterie rococo des salons.</a:t>
            </a: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ses</a:t>
            </a:r>
            <a:r>
              <a:rPr lang="fr-CA" sz="1200" kern="1200" baseline="0" dirty="0" smtClean="0">
                <a:solidFill>
                  <a:schemeClr val="tx1"/>
                </a:solidFill>
                <a:latin typeface="+mn-lt"/>
                <a:ea typeface="+mn-ea"/>
                <a:cs typeface="+mn-cs"/>
              </a:rPr>
              <a:t> préférences vont à la monarchie modérée, il admire la constitution anglaise qui sauvegarde les libertés individuelles. Il affirme la </a:t>
            </a:r>
            <a:r>
              <a:rPr lang="fr-CA" sz="1200" kern="1200" baseline="0" dirty="0" err="1" smtClean="0">
                <a:solidFill>
                  <a:schemeClr val="tx1"/>
                </a:solidFill>
                <a:latin typeface="+mn-lt"/>
                <a:ea typeface="+mn-ea"/>
                <a:cs typeface="+mn-cs"/>
              </a:rPr>
              <a:t>nécéssité</a:t>
            </a:r>
            <a:r>
              <a:rPr lang="fr-CA" sz="1200" kern="1200" baseline="0" dirty="0" smtClean="0">
                <a:solidFill>
                  <a:schemeClr val="tx1"/>
                </a:solidFill>
                <a:latin typeface="+mn-lt"/>
                <a:ea typeface="+mn-ea"/>
                <a:cs typeface="+mn-cs"/>
              </a:rPr>
              <a:t> d’une séparation des pouvoirs – législatif, exécutif et judiciaire; les pouvoirs intermédiaires (clergé, noblesse, parlements) lui paraissent constituer un frein d’une part à l’arbitraire et d’autre part à l’anarchie</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77D6E6E7-DD3A-4EFF-ADE2-D1011CA5F00E}" type="slidenum">
              <a:rPr lang="cs-CZ" smtClean="0"/>
              <a:t>11</a:t>
            </a:fld>
            <a:endParaRPr lang="cs-CZ"/>
          </a:p>
        </p:txBody>
      </p:sp>
    </p:spTree>
    <p:extLst>
      <p:ext uri="{BB962C8B-B14F-4D97-AF65-F5344CB8AC3E}">
        <p14:creationId xmlns:p14="http://schemas.microsoft.com/office/powerpoint/2010/main" val="1090363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r>
              <a:rPr lang="fr-CA" sz="1200" kern="1200" dirty="0" smtClean="0">
                <a:solidFill>
                  <a:schemeClr val="tx1"/>
                </a:solidFill>
                <a:latin typeface="+mn-lt"/>
                <a:ea typeface="+mn-ea"/>
                <a:cs typeface="+mn-cs"/>
              </a:rPr>
              <a:t>	Voltaire, un des personnages dominants de l’âge des lumières, illustre par sa vie l’ascension de la classe dont il est issu, la bourgeoisie (La fortune dont il hérite et son habileté d’entrepreneur sachant bien placer son argent lui assurent une existence indépendante.). Ses dons poétiques, le brio et le mordant de son style, mais aussi ses activités multiples, son sens des affaires et son esprit d’entreprise et d’indépendance sont les clés d’une carrière réussie de poète, de dramaturge et de penseur du siècle.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Fils de notaire, François-Marie </a:t>
            </a:r>
            <a:r>
              <a:rPr lang="fr-CA" sz="1200" kern="1200" dirty="0" err="1" smtClean="0">
                <a:solidFill>
                  <a:schemeClr val="tx1"/>
                </a:solidFill>
                <a:latin typeface="+mn-lt"/>
                <a:ea typeface="+mn-ea"/>
                <a:cs typeface="+mn-cs"/>
              </a:rPr>
              <a:t>Arouet</a:t>
            </a:r>
            <a:r>
              <a:rPr lang="fr-CA" sz="1200" kern="1200" dirty="0" smtClean="0">
                <a:solidFill>
                  <a:schemeClr val="tx1"/>
                </a:solidFill>
                <a:latin typeface="+mn-lt"/>
                <a:ea typeface="+mn-ea"/>
                <a:cs typeface="+mn-cs"/>
              </a:rPr>
              <a:t>, reçoit une éducation traditionnelle classique - le collège des jésuites Louis-le-Grand (1704-1710) et les études de droit. Brillant, intelligent, il se lie avec ses condisciples qui lui prêteront plus tard leur appui: d’</a:t>
            </a:r>
            <a:r>
              <a:rPr lang="fr-CA" sz="1200" kern="1200" dirty="0" err="1" smtClean="0">
                <a:solidFill>
                  <a:schemeClr val="tx1"/>
                </a:solidFill>
                <a:latin typeface="+mn-lt"/>
                <a:ea typeface="+mn-ea"/>
                <a:cs typeface="+mn-cs"/>
              </a:rPr>
              <a:t>Argental</a:t>
            </a:r>
            <a:r>
              <a:rPr lang="fr-CA" sz="1200" kern="1200" dirty="0" smtClean="0">
                <a:solidFill>
                  <a:schemeClr val="tx1"/>
                </a:solidFill>
                <a:latin typeface="+mn-lt"/>
                <a:ea typeface="+mn-ea"/>
                <a:cs typeface="+mn-cs"/>
              </a:rPr>
              <a:t>, d’Argenson, </a:t>
            </a:r>
            <a:r>
              <a:rPr lang="fr-CA" sz="1200" kern="1200" dirty="0" err="1" smtClean="0">
                <a:solidFill>
                  <a:schemeClr val="tx1"/>
                </a:solidFill>
                <a:latin typeface="+mn-lt"/>
                <a:ea typeface="+mn-ea"/>
                <a:cs typeface="+mn-cs"/>
              </a:rPr>
              <a:t>Cideville</a:t>
            </a:r>
            <a:r>
              <a:rPr lang="fr-CA" sz="1200" kern="1200" dirty="0" smtClean="0">
                <a:solidFill>
                  <a:schemeClr val="tx1"/>
                </a:solidFill>
                <a:latin typeface="+mn-lt"/>
                <a:ea typeface="+mn-ea"/>
                <a:cs typeface="+mn-cs"/>
              </a:rPr>
              <a:t> et </a:t>
            </a:r>
            <a:r>
              <a:rPr lang="fr-CA" sz="1200" kern="1200" dirty="0" err="1" smtClean="0">
                <a:solidFill>
                  <a:schemeClr val="tx1"/>
                </a:solidFill>
                <a:latin typeface="+mn-lt"/>
                <a:ea typeface="+mn-ea"/>
                <a:cs typeface="+mn-cs"/>
              </a:rPr>
              <a:t>Thieriot</a:t>
            </a:r>
            <a:r>
              <a:rPr lang="fr-CA" sz="1200" kern="1200" dirty="0" smtClean="0">
                <a:solidFill>
                  <a:schemeClr val="tx1"/>
                </a:solidFill>
                <a:latin typeface="+mn-lt"/>
                <a:ea typeface="+mn-ea"/>
                <a:cs typeface="+mn-cs"/>
              </a:rPr>
              <a:t>, l’ami de toute sa vie. Son goût de la littérature est stimulé par son oncle et parrain abbé de Châteauneuf qui l’introduit à la Société du Temple et au salon libertin de Ninon de Lenclos (</a:t>
            </a:r>
            <a:r>
              <a:rPr lang="fr-CA" sz="1200" kern="1200" dirty="0" err="1" smtClean="0">
                <a:solidFill>
                  <a:schemeClr val="tx1"/>
                </a:solidFill>
                <a:latin typeface="+mn-lt"/>
                <a:ea typeface="+mn-ea"/>
                <a:cs typeface="+mn-cs"/>
              </a:rPr>
              <a:t>Lanclos</a:t>
            </a:r>
            <a:r>
              <a:rPr lang="fr-CA" sz="1200" kern="1200" dirty="0" smtClean="0">
                <a:solidFill>
                  <a:schemeClr val="tx1"/>
                </a:solidFill>
                <a:latin typeface="+mn-lt"/>
                <a:ea typeface="+mn-ea"/>
                <a:cs typeface="+mn-cs"/>
              </a:rPr>
              <a:t>). Il entre en carrière comme clerc d’un procureur (1717), en littérature comme poète satirique et auteur d’épigrammes dirigées contre le poète La Motte et contre le Régent. Il se fait exiler deux fois en province (1716) avant d’être emprisonné pour onze mois (1717-1718) à la Bastille où il lit Homère et Virgile et écrit ses deux premières </a:t>
            </a:r>
            <a:r>
              <a:rPr lang="fr-CA" sz="1200" kern="1200" dirty="0" err="1" smtClean="0">
                <a:solidFill>
                  <a:schemeClr val="tx1"/>
                </a:solidFill>
                <a:latin typeface="+mn-lt"/>
                <a:ea typeface="+mn-ea"/>
                <a:cs typeface="+mn-cs"/>
              </a:rPr>
              <a:t>oeuvres</a:t>
            </a:r>
            <a:r>
              <a:rPr lang="fr-CA" sz="1200" kern="1200" dirty="0" smtClean="0">
                <a:solidFill>
                  <a:schemeClr val="tx1"/>
                </a:solidFill>
                <a:latin typeface="+mn-lt"/>
                <a:ea typeface="+mn-ea"/>
                <a:cs typeface="+mn-cs"/>
              </a:rPr>
              <a:t> importantes qui lui assureront la gloire littéraire en lui ouvrant les salons mondains: la tragédie </a:t>
            </a:r>
            <a:r>
              <a:rPr lang="fr-CA" sz="1200" b="1" i="1" kern="1200" dirty="0" smtClean="0">
                <a:solidFill>
                  <a:schemeClr val="tx1"/>
                </a:solidFill>
                <a:latin typeface="+mn-lt"/>
                <a:ea typeface="+mn-ea"/>
                <a:cs typeface="+mn-cs"/>
              </a:rPr>
              <a:t>Oedipe</a:t>
            </a:r>
            <a:r>
              <a:rPr lang="fr-CA" sz="1200" kern="1200" dirty="0" smtClean="0">
                <a:solidFill>
                  <a:schemeClr val="tx1"/>
                </a:solidFill>
                <a:latin typeface="+mn-lt"/>
                <a:ea typeface="+mn-ea"/>
                <a:cs typeface="+mn-cs"/>
              </a:rPr>
              <a:t> (1718) et le poème épique </a:t>
            </a:r>
            <a:r>
              <a:rPr lang="fr-CA" sz="1200" b="1" i="1" kern="1200" dirty="0" smtClean="0">
                <a:solidFill>
                  <a:schemeClr val="tx1"/>
                </a:solidFill>
                <a:latin typeface="+mn-lt"/>
                <a:ea typeface="+mn-ea"/>
                <a:cs typeface="+mn-cs"/>
              </a:rPr>
              <a:t>La Ligue</a:t>
            </a:r>
            <a:r>
              <a:rPr lang="fr-CA" sz="1200" kern="1200" dirty="0" smtClean="0">
                <a:solidFill>
                  <a:schemeClr val="tx1"/>
                </a:solidFill>
                <a:latin typeface="+mn-lt"/>
                <a:ea typeface="+mn-ea"/>
                <a:cs typeface="+mn-cs"/>
              </a:rPr>
              <a:t> qui deviendra plus tard </a:t>
            </a:r>
            <a:r>
              <a:rPr lang="fr-CA" sz="1200" b="1" i="1" kern="1200" dirty="0" smtClean="0">
                <a:solidFill>
                  <a:schemeClr val="tx1"/>
                </a:solidFill>
                <a:latin typeface="+mn-lt"/>
                <a:ea typeface="+mn-ea"/>
                <a:cs typeface="+mn-cs"/>
              </a:rPr>
              <a:t>Henriade</a:t>
            </a:r>
            <a:r>
              <a:rPr lang="fr-CA" sz="1200" kern="1200" dirty="0" smtClean="0">
                <a:solidFill>
                  <a:schemeClr val="tx1"/>
                </a:solidFill>
                <a:latin typeface="+mn-lt"/>
                <a:ea typeface="+mn-ea"/>
                <a:cs typeface="+mn-cs"/>
              </a:rPr>
              <a:t> (1728, dédiée à la Reine d’Angleterre; la fin des guerres de religion et l’avènement</a:t>
            </a:r>
            <a:r>
              <a:rPr lang="fr-CA" sz="1200" kern="1200" baseline="0" dirty="0" smtClean="0">
                <a:solidFill>
                  <a:schemeClr val="tx1"/>
                </a:solidFill>
                <a:latin typeface="+mn-lt"/>
                <a:ea typeface="+mn-ea"/>
                <a:cs typeface="+mn-cs"/>
              </a:rPr>
              <a:t> de Henri IV</a:t>
            </a:r>
            <a:r>
              <a:rPr lang="fr-CA" sz="1200" kern="1200" dirty="0" smtClean="0">
                <a:solidFill>
                  <a:schemeClr val="tx1"/>
                </a:solidFill>
                <a:latin typeface="+mn-lt"/>
                <a:ea typeface="+mn-ea"/>
                <a:cs typeface="+mn-cs"/>
              </a:rPr>
              <a:t>). C’est alors qu’il prend le nom de </a:t>
            </a:r>
            <a:r>
              <a:rPr lang="fr-CA" sz="1200" b="1" kern="1200" dirty="0" smtClean="0">
                <a:solidFill>
                  <a:schemeClr val="tx1"/>
                </a:solidFill>
                <a:latin typeface="+mn-lt"/>
                <a:ea typeface="+mn-ea"/>
                <a:cs typeface="+mn-cs"/>
              </a:rPr>
              <a:t>Voltaire</a:t>
            </a:r>
            <a:r>
              <a:rPr lang="fr-CA" sz="1200" kern="1200" dirty="0" smtClean="0">
                <a:solidFill>
                  <a:schemeClr val="tx1"/>
                </a:solidFill>
                <a:latin typeface="+mn-lt"/>
                <a:ea typeface="+mn-ea"/>
                <a:cs typeface="+mn-cs"/>
              </a:rPr>
              <a:t>, l’anagramme d’</a:t>
            </a:r>
            <a:r>
              <a:rPr lang="fr-CA" sz="1200" kern="1200" dirty="0" err="1" smtClean="0">
                <a:solidFill>
                  <a:schemeClr val="tx1"/>
                </a:solidFill>
                <a:latin typeface="+mn-lt"/>
                <a:ea typeface="+mn-ea"/>
                <a:cs typeface="+mn-cs"/>
              </a:rPr>
              <a:t>Arouet</a:t>
            </a:r>
            <a:endParaRPr lang="fr-CA" sz="1200" kern="1200" dirty="0" smtClean="0">
              <a:solidFill>
                <a:schemeClr val="tx1"/>
              </a:solidFill>
              <a:latin typeface="+mn-lt"/>
              <a:ea typeface="+mn-ea"/>
              <a:cs typeface="+mn-cs"/>
            </a:endParaRPr>
          </a:p>
          <a:p>
            <a:endParaRPr lang="fr-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Poète mondain, brillant dans les salons et à la cour royale (1718-1726), il gardera une assurance qui provoquera des conflits, comme celui avec le prince de Rohan. Au mépris du prince pour un bourgeois qui </a:t>
            </a:r>
            <a:r>
              <a:rPr lang="fr-CA" sz="1200" i="1" kern="1200" dirty="0" smtClean="0">
                <a:solidFill>
                  <a:schemeClr val="tx1"/>
                </a:solidFill>
                <a:latin typeface="+mn-lt"/>
                <a:ea typeface="+mn-ea"/>
                <a:cs typeface="+mn-cs"/>
              </a:rPr>
              <a:t>„n’a même pas de nom“</a:t>
            </a:r>
            <a:r>
              <a:rPr lang="fr-CA" sz="1200" kern="1200" dirty="0" smtClean="0">
                <a:solidFill>
                  <a:schemeClr val="tx1"/>
                </a:solidFill>
                <a:latin typeface="+mn-lt"/>
                <a:ea typeface="+mn-ea"/>
                <a:cs typeface="+mn-cs"/>
              </a:rPr>
              <a:t>, Voltaire oppose sa réplique: </a:t>
            </a:r>
            <a:r>
              <a:rPr lang="fr-CA" sz="1200" i="1" kern="1200" dirty="0" smtClean="0">
                <a:solidFill>
                  <a:schemeClr val="tx1"/>
                </a:solidFill>
                <a:latin typeface="+mn-lt"/>
                <a:ea typeface="+mn-ea"/>
                <a:cs typeface="+mn-cs"/>
              </a:rPr>
              <a:t>„Mon nom, je le commence, et vous finissez le vôtre!“</a:t>
            </a:r>
            <a:r>
              <a:rPr lang="fr-CA" sz="1200" kern="1200" dirty="0" smtClean="0">
                <a:solidFill>
                  <a:schemeClr val="tx1"/>
                </a:solidFill>
                <a:latin typeface="+mn-lt"/>
                <a:ea typeface="+mn-ea"/>
                <a:cs typeface="+mn-cs"/>
              </a:rPr>
              <a:t> Il est bastonné comme un valet et lorsqu’il demande une réparation d’honneur par les armes, il est envoyé de nouveau à la Bastille avant d’être autorisé à s’exiler en Angleterre (1726).</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77D6E6E7-DD3A-4EFF-ADE2-D1011CA5F00E}" type="slidenum">
              <a:rPr lang="cs-CZ" smtClean="0"/>
              <a:t>12</a:t>
            </a:fld>
            <a:endParaRPr lang="cs-CZ"/>
          </a:p>
        </p:txBody>
      </p:sp>
    </p:spTree>
    <p:extLst>
      <p:ext uri="{BB962C8B-B14F-4D97-AF65-F5344CB8AC3E}">
        <p14:creationId xmlns:p14="http://schemas.microsoft.com/office/powerpoint/2010/main" val="1678345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	L’expérience anglaise</a:t>
            </a:r>
            <a:r>
              <a:rPr lang="fr-CA" sz="1200" kern="1200" dirty="0" smtClean="0">
                <a:solidFill>
                  <a:schemeClr val="tx1"/>
                </a:solidFill>
                <a:latin typeface="+mn-lt"/>
                <a:ea typeface="+mn-ea"/>
                <a:cs typeface="+mn-cs"/>
              </a:rPr>
              <a:t> (1726-1729) est pour Voltaire surtout celle d’une ouverture. Grâce aux lords Bolingbroke et Peterborough, il découvre le système politique anglais et les avantages du système des libertés parlementaires, grâce à son hôte, le négociant </a:t>
            </a:r>
            <a:r>
              <a:rPr lang="fr-CA" sz="1200" kern="1200" dirty="0" err="1" smtClean="0">
                <a:solidFill>
                  <a:schemeClr val="tx1"/>
                </a:solidFill>
                <a:latin typeface="+mn-lt"/>
                <a:ea typeface="+mn-ea"/>
                <a:cs typeface="+mn-cs"/>
              </a:rPr>
              <a:t>Falkener</a:t>
            </a:r>
            <a:r>
              <a:rPr lang="fr-CA" sz="1200" kern="1200" dirty="0" smtClean="0">
                <a:solidFill>
                  <a:schemeClr val="tx1"/>
                </a:solidFill>
                <a:latin typeface="+mn-lt"/>
                <a:ea typeface="+mn-ea"/>
                <a:cs typeface="+mn-cs"/>
              </a:rPr>
              <a:t>, il apprécie l’importance économique du commerce et de l’industrie. Il découvre les différentes églises protestantes et leur coexistence. Il découvre aussi une autre culture, à bien des points de vue plus moderne. Il admire Shakespeare qui lui inspirera ses innovations de la tragédie classique, il rencontre les écrivains et poètes Swift, Pope, Gay, Young, les philosophes Berkeley et Clarke, il se fait expliquer la pensée de Locke et de Newton. Le séjour en Angleterre stimule puissamment le travail de l’écrivain. Il rédige des tragédies et se documente pour son </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historiographique et philosophique.</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77D6E6E7-DD3A-4EFF-ADE2-D1011CA5F00E}" type="slidenum">
              <a:rPr lang="cs-CZ" smtClean="0"/>
              <a:t>13</a:t>
            </a:fld>
            <a:endParaRPr lang="cs-CZ"/>
          </a:p>
        </p:txBody>
      </p:sp>
    </p:spTree>
    <p:extLst>
      <p:ext uri="{BB962C8B-B14F-4D97-AF65-F5344CB8AC3E}">
        <p14:creationId xmlns:p14="http://schemas.microsoft.com/office/powerpoint/2010/main" val="3276069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32500" lnSpcReduction="20000"/>
          </a:bodyPr>
          <a:lstStyle/>
          <a:p>
            <a:r>
              <a:rPr lang="fr-CA" sz="1200" kern="1200" dirty="0" smtClean="0">
                <a:solidFill>
                  <a:schemeClr val="tx1"/>
                </a:solidFill>
                <a:latin typeface="+mn-lt"/>
                <a:ea typeface="+mn-ea"/>
                <a:cs typeface="+mn-cs"/>
              </a:rPr>
              <a:t>Le nouvel </a:t>
            </a:r>
            <a:r>
              <a:rPr lang="fr-CA" sz="1200" b="1" kern="1200" dirty="0" smtClean="0">
                <a:solidFill>
                  <a:schemeClr val="tx1"/>
                </a:solidFill>
                <a:latin typeface="+mn-lt"/>
                <a:ea typeface="+mn-ea"/>
                <a:cs typeface="+mn-cs"/>
              </a:rPr>
              <a:t>intermède parisien</a:t>
            </a:r>
            <a:r>
              <a:rPr lang="fr-CA" sz="1200" kern="1200" dirty="0" smtClean="0">
                <a:solidFill>
                  <a:schemeClr val="tx1"/>
                </a:solidFill>
                <a:latin typeface="+mn-lt"/>
                <a:ea typeface="+mn-ea"/>
                <a:cs typeface="+mn-cs"/>
              </a:rPr>
              <a:t> (1729-1734) est placé sous le signe de la reconquête du public français. Il remporte un succès avec ses tragédies „shakespeariennes“, notamment </a:t>
            </a:r>
            <a:r>
              <a:rPr lang="fr-CA" sz="1200" b="1" i="1" kern="1200" dirty="0" smtClean="0">
                <a:solidFill>
                  <a:schemeClr val="tx1"/>
                </a:solidFill>
                <a:latin typeface="+mn-lt"/>
                <a:ea typeface="+mn-ea"/>
                <a:cs typeface="+mn-cs"/>
              </a:rPr>
              <a:t>Brutus</a:t>
            </a:r>
            <a:r>
              <a:rPr lang="fr-CA" sz="1200" kern="1200" dirty="0" smtClean="0">
                <a:solidFill>
                  <a:schemeClr val="tx1"/>
                </a:solidFill>
                <a:latin typeface="+mn-lt"/>
                <a:ea typeface="+mn-ea"/>
                <a:cs typeface="+mn-cs"/>
              </a:rPr>
              <a:t> (1730) et </a:t>
            </a:r>
            <a:r>
              <a:rPr lang="fr-CA" sz="1200" b="1" i="1" kern="1200" dirty="0" smtClean="0">
                <a:solidFill>
                  <a:schemeClr val="tx1"/>
                </a:solidFill>
                <a:latin typeface="+mn-lt"/>
                <a:ea typeface="+mn-ea"/>
                <a:cs typeface="+mn-cs"/>
              </a:rPr>
              <a:t>Zaïre</a:t>
            </a:r>
            <a:r>
              <a:rPr lang="fr-CA" sz="1200" kern="1200" dirty="0" smtClean="0">
                <a:solidFill>
                  <a:schemeClr val="tx1"/>
                </a:solidFill>
                <a:latin typeface="+mn-lt"/>
                <a:ea typeface="+mn-ea"/>
                <a:cs typeface="+mn-cs"/>
              </a:rPr>
              <a:t> (1732). Il s’affirme en historien avec l’</a:t>
            </a:r>
            <a:r>
              <a:rPr lang="fr-CA" sz="1200" b="1" i="1" kern="1200" dirty="0" smtClean="0">
                <a:solidFill>
                  <a:schemeClr val="tx1"/>
                </a:solidFill>
                <a:latin typeface="+mn-lt"/>
                <a:ea typeface="+mn-ea"/>
                <a:cs typeface="+mn-cs"/>
              </a:rPr>
              <a:t>Histoire de Charles XII</a:t>
            </a:r>
            <a:r>
              <a:rPr lang="fr-CA" sz="1200" kern="1200" dirty="0" smtClean="0">
                <a:solidFill>
                  <a:schemeClr val="tx1"/>
                </a:solidFill>
                <a:latin typeface="+mn-lt"/>
                <a:ea typeface="+mn-ea"/>
                <a:cs typeface="+mn-cs"/>
              </a:rPr>
              <a:t> (1731) et en penseur-philosophe engagé avec les </a:t>
            </a:r>
            <a:r>
              <a:rPr lang="fr-CA" sz="1200" b="1" i="1" u="sng" kern="1200" dirty="0" smtClean="0">
                <a:solidFill>
                  <a:schemeClr val="tx1"/>
                </a:solidFill>
                <a:latin typeface="+mn-lt"/>
                <a:ea typeface="+mn-ea"/>
                <a:cs typeface="+mn-cs"/>
              </a:rPr>
              <a:t>Lettres philosophiques</a:t>
            </a:r>
            <a:r>
              <a:rPr lang="fr-CA" sz="1200" u="sng" kern="1200" dirty="0" smtClean="0">
                <a:solidFill>
                  <a:schemeClr val="tx1"/>
                </a:solidFill>
                <a:latin typeface="+mn-lt"/>
                <a:ea typeface="+mn-ea"/>
                <a:cs typeface="+mn-cs"/>
              </a:rPr>
              <a:t> ou </a:t>
            </a:r>
            <a:r>
              <a:rPr lang="fr-CA" sz="1200" b="1" i="1" u="sng" kern="1200" dirty="0" smtClean="0">
                <a:solidFill>
                  <a:schemeClr val="tx1"/>
                </a:solidFill>
                <a:latin typeface="+mn-lt"/>
                <a:ea typeface="+mn-ea"/>
                <a:cs typeface="+mn-cs"/>
              </a:rPr>
              <a:t>Lettres anglaises</a:t>
            </a:r>
            <a:r>
              <a:rPr lang="fr-CA" sz="1200" kern="1200" dirty="0" smtClean="0">
                <a:solidFill>
                  <a:schemeClr val="tx1"/>
                </a:solidFill>
                <a:latin typeface="+mn-lt"/>
                <a:ea typeface="+mn-ea"/>
                <a:cs typeface="+mn-cs"/>
              </a:rPr>
              <a:t> (1734) qui, publiées sans autorisation royale et considérées comme acte subversif lui valent de nouveau l’exil, cette fois en Lorraine.</a:t>
            </a:r>
            <a:endParaRPr lang="cs-CZ" sz="1200" kern="1200" dirty="0" smtClean="0">
              <a:solidFill>
                <a:schemeClr val="tx1"/>
              </a:solidFill>
              <a:latin typeface="+mn-lt"/>
              <a:ea typeface="+mn-ea"/>
              <a:cs typeface="+mn-cs"/>
            </a:endParaRPr>
          </a:p>
          <a:p>
            <a:endParaRPr lang="fr-FR" dirty="0" smtClean="0"/>
          </a:p>
          <a:p>
            <a:r>
              <a:rPr lang="fr-FR" i="1" dirty="0" smtClean="0"/>
              <a:t>Zaïre</a:t>
            </a:r>
            <a:r>
              <a:rPr lang="fr-FR" dirty="0" smtClean="0"/>
              <a:t> est une pièce de théâtre, tragédie en cinq actes de Voltaire, écrite en alexandrin en 1732 et représentée à la Comédie-Française le 13 août 1732.</a:t>
            </a:r>
          </a:p>
          <a:p>
            <a:r>
              <a:rPr lang="fr-FR" dirty="0" smtClean="0"/>
              <a:t>L'action se passe à Jérusalem à l'époque des croisades. Zaïre, née chrétienne, mais élevée dans l'Islam est aimée du sultan </a:t>
            </a:r>
            <a:r>
              <a:rPr lang="fr-FR" dirty="0" err="1" smtClean="0"/>
              <a:t>Orosmane</a:t>
            </a:r>
            <a:r>
              <a:rPr lang="fr-FR" dirty="0" smtClean="0"/>
              <a:t>. </a:t>
            </a:r>
            <a:r>
              <a:rPr lang="fr-FR" dirty="0" err="1" smtClean="0"/>
              <a:t>Nérestan</a:t>
            </a:r>
            <a:r>
              <a:rPr lang="fr-FR" dirty="0" smtClean="0"/>
              <a:t> est chargé de convoyer la rançon pour la libération des chrétiens. Le sultan libère cent chevaliers, mais refuse de libérer Zaïre. Le vieux roi Lusignan, libéré à son tour, reconnaît en Zaïre et </a:t>
            </a:r>
            <a:r>
              <a:rPr lang="fr-FR" dirty="0" err="1" smtClean="0"/>
              <a:t>Nérestan</a:t>
            </a:r>
            <a:r>
              <a:rPr lang="fr-FR" dirty="0" smtClean="0"/>
              <a:t> ses enfants qu'il croyait morts. </a:t>
            </a:r>
            <a:r>
              <a:rPr lang="fr-FR" dirty="0" err="1" smtClean="0"/>
              <a:t>Orosmane</a:t>
            </a:r>
            <a:r>
              <a:rPr lang="fr-FR" dirty="0" smtClean="0"/>
              <a:t>, trompé par une lettre ambiguë, poignarde Zaïre qu'il croit infidèle. Se rendant compte de son erreur, il se tue sur le corps de son amante.</a:t>
            </a:r>
          </a:p>
          <a:p>
            <a:r>
              <a:rPr lang="fr-FR" dirty="0" smtClean="0"/>
              <a:t>Certains historiens de la littérature considèrent cette pièce comme une adaptation libre d'Othello au théâtre par Voltaire. La pièce évoque les mêmes thèmes, c'est-à-dire la jalousie et la tolérance.</a:t>
            </a:r>
          </a:p>
          <a:p>
            <a:r>
              <a:rPr lang="fr-FR" dirty="0" smtClean="0"/>
              <a:t>On peut toutefois noter que là où la tragédie shakespearienne met l'accent sur les personnages d'Othello et de </a:t>
            </a:r>
            <a:r>
              <a:rPr lang="fr-FR" dirty="0" err="1" smtClean="0"/>
              <a:t>Iago</a:t>
            </a:r>
            <a:r>
              <a:rPr lang="fr-FR" dirty="0" smtClean="0"/>
              <a:t>, insistant ainsi sur la jalousie, Voltaire, lui, donne plus d'importance à l'équivalent de </a:t>
            </a:r>
            <a:r>
              <a:rPr lang="fr-FR" dirty="0" err="1" smtClean="0"/>
              <a:t>Desdémona</a:t>
            </a:r>
            <a:r>
              <a:rPr lang="fr-FR" dirty="0" smtClean="0"/>
              <a:t> (Zaïre) et à son père, privilégiant donc le thème de la tolérance et celui de la relativité des religions, ce dernier étant l'un des préférés de l'auteur français.</a:t>
            </a:r>
          </a:p>
          <a:p>
            <a:r>
              <a:rPr lang="fr-FR" dirty="0" smtClean="0"/>
              <a:t>La pièce obtient dès la création un très grand succès et restera au répertoire de la Comédie-Française jusqu'en 19361. Elle inspira à Felice Romani le livret de </a:t>
            </a:r>
            <a:r>
              <a:rPr lang="fr-FR" dirty="0" err="1" smtClean="0"/>
              <a:t>Zaira</a:t>
            </a:r>
            <a:r>
              <a:rPr lang="fr-FR" dirty="0" smtClean="0"/>
              <a:t>, opéra de Bellini.</a:t>
            </a:r>
          </a:p>
          <a:p>
            <a:endParaRPr lang="fr-FR" dirty="0" smtClean="0"/>
          </a:p>
          <a:p>
            <a:r>
              <a:rPr lang="fr-FR" sz="1200" b="0" i="0" kern="1200" dirty="0" smtClean="0">
                <a:solidFill>
                  <a:schemeClr val="tx1"/>
                </a:solidFill>
                <a:latin typeface="+mn-lt"/>
                <a:ea typeface="+mn-ea"/>
                <a:cs typeface="+mn-cs"/>
              </a:rPr>
              <a:t>Les </a:t>
            </a:r>
            <a:r>
              <a:rPr lang="fr-FR" sz="1200" b="1" i="1" kern="1200" dirty="0" smtClean="0">
                <a:solidFill>
                  <a:schemeClr val="tx1"/>
                </a:solidFill>
                <a:latin typeface="+mn-lt"/>
                <a:ea typeface="+mn-ea"/>
                <a:cs typeface="+mn-cs"/>
              </a:rPr>
              <a:t>Lettres philosophiques</a:t>
            </a:r>
            <a:r>
              <a:rPr lang="fr-FR" sz="1200" b="0" i="0" kern="1200" dirty="0" smtClean="0">
                <a:solidFill>
                  <a:schemeClr val="tx1"/>
                </a:solidFill>
                <a:latin typeface="+mn-lt"/>
                <a:ea typeface="+mn-ea"/>
                <a:cs typeface="+mn-cs"/>
              </a:rPr>
              <a:t> ou </a:t>
            </a:r>
            <a:r>
              <a:rPr lang="fr-FR" sz="1200" b="1" i="1" kern="1200" dirty="0" smtClean="0">
                <a:solidFill>
                  <a:schemeClr val="tx1"/>
                </a:solidFill>
                <a:latin typeface="+mn-lt"/>
                <a:ea typeface="+mn-ea"/>
                <a:cs typeface="+mn-cs"/>
              </a:rPr>
              <a:t>Lettres anglaises</a:t>
            </a:r>
            <a:r>
              <a:rPr lang="fr-FR" sz="1200" b="0" i="0" kern="1200" dirty="0" smtClean="0">
                <a:solidFill>
                  <a:schemeClr val="tx1"/>
                </a:solidFill>
                <a:latin typeface="+mn-lt"/>
                <a:ea typeface="+mn-ea"/>
                <a:cs typeface="+mn-cs"/>
              </a:rPr>
              <a:t> sont une </a:t>
            </a:r>
            <a:r>
              <a:rPr lang="fr-FR" sz="1200" b="0" i="0" u="none" strike="noStrike" kern="1200" dirty="0" smtClean="0">
                <a:solidFill>
                  <a:schemeClr val="tx1"/>
                </a:solidFill>
                <a:latin typeface="+mn-lt"/>
                <a:ea typeface="+mn-ea"/>
                <a:cs typeface="+mn-cs"/>
                <a:hlinkClick r:id="rId3" tooltip="Œuvre littéraire"/>
              </a:rPr>
              <a:t>œuvre</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de</a:t>
            </a:r>
            <a:r>
              <a:rPr lang="fr-FR" sz="1200" b="0" i="0" u="none" strike="noStrike" kern="1200" dirty="0" err="1" smtClean="0">
                <a:solidFill>
                  <a:schemeClr val="tx1"/>
                </a:solidFill>
                <a:latin typeface="+mn-lt"/>
                <a:ea typeface="+mn-ea"/>
                <a:cs typeface="+mn-cs"/>
                <a:hlinkClick r:id="rId4" tooltip="Voltaire"/>
              </a:rPr>
              <a:t>Voltaire</a:t>
            </a:r>
            <a:r>
              <a:rPr lang="fr-FR" sz="1200" b="0" i="0" kern="1200" dirty="0" smtClean="0">
                <a:solidFill>
                  <a:schemeClr val="tx1"/>
                </a:solidFill>
                <a:latin typeface="+mn-lt"/>
                <a:ea typeface="+mn-ea"/>
                <a:cs typeface="+mn-cs"/>
              </a:rPr>
              <a:t> publiée en </a:t>
            </a:r>
            <a:r>
              <a:rPr lang="fr-FR" sz="1200" b="0" i="0" u="none" strike="noStrike" kern="1200" dirty="0" smtClean="0">
                <a:solidFill>
                  <a:schemeClr val="tx1"/>
                </a:solidFill>
                <a:latin typeface="+mn-lt"/>
                <a:ea typeface="+mn-ea"/>
                <a:cs typeface="+mn-cs"/>
                <a:hlinkClick r:id="rId5" tooltip="1734"/>
              </a:rPr>
              <a:t>1734</a:t>
            </a:r>
            <a:r>
              <a:rPr lang="fr-FR" sz="1200" b="0" i="0" kern="1200" dirty="0" smtClean="0">
                <a:solidFill>
                  <a:schemeClr val="tx1"/>
                </a:solidFill>
                <a:latin typeface="+mn-lt"/>
                <a:ea typeface="+mn-ea"/>
                <a:cs typeface="+mn-cs"/>
              </a:rPr>
              <a:t>.</a:t>
            </a:r>
          </a:p>
          <a:p>
            <a:r>
              <a:rPr lang="fr-FR" sz="1200" b="0" i="0" kern="1200" dirty="0" smtClean="0">
                <a:solidFill>
                  <a:schemeClr val="tx1"/>
                </a:solidFill>
                <a:latin typeface="+mn-lt"/>
                <a:ea typeface="+mn-ea"/>
                <a:cs typeface="+mn-cs"/>
              </a:rPr>
              <a:t>Elles se composent de vingt-cinq lettres qui abordent des sujets assez variés : la </a:t>
            </a:r>
            <a:r>
              <a:rPr lang="fr-FR" sz="1200" b="0" i="0" u="none" strike="noStrike" kern="1200" dirty="0" smtClean="0">
                <a:solidFill>
                  <a:schemeClr val="tx1"/>
                </a:solidFill>
                <a:latin typeface="+mn-lt"/>
                <a:ea typeface="+mn-ea"/>
                <a:cs typeface="+mn-cs"/>
                <a:hlinkClick r:id="rId6" tooltip="Religion"/>
              </a:rPr>
              <a:t>religion</a:t>
            </a:r>
            <a:r>
              <a:rPr lang="fr-FR" sz="1200" b="0" i="0" kern="1200" dirty="0" smtClean="0">
                <a:solidFill>
                  <a:schemeClr val="tx1"/>
                </a:solidFill>
                <a:latin typeface="+mn-lt"/>
                <a:ea typeface="+mn-ea"/>
                <a:cs typeface="+mn-cs"/>
              </a:rPr>
              <a:t>, les </a:t>
            </a:r>
            <a:r>
              <a:rPr lang="fr-FR" sz="1200" b="0" i="0" u="none" strike="noStrike" kern="1200" dirty="0" smtClean="0">
                <a:solidFill>
                  <a:schemeClr val="tx1"/>
                </a:solidFill>
                <a:latin typeface="+mn-lt"/>
                <a:ea typeface="+mn-ea"/>
                <a:cs typeface="+mn-cs"/>
                <a:hlinkClick r:id="rId7" tooltip="Science"/>
              </a:rPr>
              <a:t>sciences</a:t>
            </a:r>
            <a:r>
              <a:rPr lang="fr-FR" sz="1200" b="0" i="0" kern="1200" dirty="0" smtClean="0">
                <a:solidFill>
                  <a:schemeClr val="tx1"/>
                </a:solidFill>
                <a:latin typeface="+mn-lt"/>
                <a:ea typeface="+mn-ea"/>
                <a:cs typeface="+mn-cs"/>
              </a:rPr>
              <a:t>, les </a:t>
            </a:r>
            <a:r>
              <a:rPr lang="fr-FR" sz="1200" b="0" i="0" u="none" strike="noStrike" kern="1200" dirty="0" smtClean="0">
                <a:solidFill>
                  <a:schemeClr val="tx1"/>
                </a:solidFill>
                <a:latin typeface="+mn-lt"/>
                <a:ea typeface="+mn-ea"/>
                <a:cs typeface="+mn-cs"/>
                <a:hlinkClick r:id="rId8" tooltip="Art"/>
              </a:rPr>
              <a:t>arts</a:t>
            </a:r>
            <a:r>
              <a:rPr lang="fr-FR" sz="1200" b="0" i="0" kern="1200" dirty="0" smtClean="0">
                <a:solidFill>
                  <a:schemeClr val="tx1"/>
                </a:solidFill>
                <a:latin typeface="+mn-lt"/>
                <a:ea typeface="+mn-ea"/>
                <a:cs typeface="+mn-cs"/>
              </a:rPr>
              <a:t>, la </a:t>
            </a:r>
            <a:r>
              <a:rPr lang="fr-FR" sz="1200" b="0" i="0" u="none" strike="noStrike" kern="1200" dirty="0" smtClean="0">
                <a:solidFill>
                  <a:schemeClr val="tx1"/>
                </a:solidFill>
                <a:latin typeface="+mn-lt"/>
                <a:ea typeface="+mn-ea"/>
                <a:cs typeface="+mn-cs"/>
                <a:hlinkClick r:id="rId9" tooltip="Politique"/>
              </a:rPr>
              <a:t>politique</a:t>
            </a:r>
            <a:r>
              <a:rPr lang="fr-FR" sz="1200" b="0" i="0" kern="1200" dirty="0" smtClean="0">
                <a:solidFill>
                  <a:schemeClr val="tx1"/>
                </a:solidFill>
                <a:latin typeface="+mn-lt"/>
                <a:ea typeface="+mn-ea"/>
                <a:cs typeface="+mn-cs"/>
              </a:rPr>
              <a:t> ou la </a:t>
            </a:r>
            <a:r>
              <a:rPr lang="fr-FR" sz="1200" b="0" i="0" u="none" strike="noStrike" kern="1200" dirty="0" smtClean="0">
                <a:solidFill>
                  <a:schemeClr val="tx1"/>
                </a:solidFill>
                <a:latin typeface="+mn-lt"/>
                <a:ea typeface="+mn-ea"/>
                <a:cs typeface="+mn-cs"/>
                <a:hlinkClick r:id="rId10" tooltip="Philosophie"/>
              </a:rPr>
              <a:t>philosophie</a:t>
            </a:r>
            <a:r>
              <a:rPr lang="fr-FR" sz="1200" b="0" i="0" kern="1200" dirty="0" smtClean="0">
                <a:solidFill>
                  <a:schemeClr val="tx1"/>
                </a:solidFill>
                <a:latin typeface="+mn-lt"/>
                <a:ea typeface="+mn-ea"/>
                <a:cs typeface="+mn-cs"/>
              </a:rPr>
              <a:t> (de </a:t>
            </a:r>
            <a:r>
              <a:rPr lang="fr-FR" sz="1200" b="0" i="0" u="none" strike="noStrike" kern="1200" dirty="0" err="1" smtClean="0">
                <a:solidFill>
                  <a:schemeClr val="tx1"/>
                </a:solidFill>
                <a:latin typeface="+mn-lt"/>
                <a:ea typeface="+mn-ea"/>
                <a:cs typeface="+mn-cs"/>
                <a:hlinkClick r:id="rId11" tooltip="Blaise Pascal"/>
              </a:rPr>
              <a:t>Pascal</a:t>
            </a:r>
            <a:r>
              <a:rPr lang="fr-FR" sz="1200" b="0" i="0" kern="1200" dirty="0" err="1" smtClean="0">
                <a:solidFill>
                  <a:schemeClr val="tx1"/>
                </a:solidFill>
                <a:latin typeface="+mn-lt"/>
                <a:ea typeface="+mn-ea"/>
                <a:cs typeface="+mn-cs"/>
              </a:rPr>
              <a:t>notamment</a:t>
            </a:r>
            <a:r>
              <a:rPr lang="fr-FR" sz="1200" b="0" i="0" kern="1200" dirty="0" smtClean="0">
                <a:solidFill>
                  <a:schemeClr val="tx1"/>
                </a:solidFill>
                <a:latin typeface="+mn-lt"/>
                <a:ea typeface="+mn-ea"/>
                <a:cs typeface="+mn-cs"/>
              </a:rPr>
              <a:t>).</a:t>
            </a:r>
          </a:p>
          <a:p>
            <a:r>
              <a:rPr lang="fr-FR" sz="1200" b="0" i="0" kern="1200" dirty="0" smtClean="0">
                <a:solidFill>
                  <a:schemeClr val="tx1"/>
                </a:solidFill>
                <a:latin typeface="+mn-lt"/>
                <a:ea typeface="+mn-ea"/>
                <a:cs typeface="+mn-cs"/>
              </a:rPr>
              <a:t>Il apparaît que ces lettres ne sont pas des lettres personnelles qui auraient été envoyées à certaines personnes en particulier, mais que ce sont des lettres ouvertes, destinées à être lues par un plus grand nombre grâce à leur parution sous forme d’un livre.</a:t>
            </a:r>
          </a:p>
          <a:p>
            <a:endParaRPr lang="fr-FR" dirty="0" smtClean="0"/>
          </a:p>
          <a:p>
            <a:r>
              <a:rPr lang="fr-FR" sz="1200" b="0" i="0" kern="1200" dirty="0" smtClean="0">
                <a:solidFill>
                  <a:schemeClr val="tx1"/>
                </a:solidFill>
                <a:latin typeface="+mn-lt"/>
                <a:ea typeface="+mn-ea"/>
                <a:cs typeface="+mn-cs"/>
              </a:rPr>
              <a:t>La religion[</a:t>
            </a:r>
            <a:r>
              <a:rPr lang="fr-FR" sz="1200" b="0" i="0" u="none" strike="noStrike" kern="1200" dirty="0" smtClean="0">
                <a:solidFill>
                  <a:schemeClr val="tx1"/>
                </a:solidFill>
                <a:latin typeface="+mn-lt"/>
                <a:ea typeface="+mn-ea"/>
                <a:cs typeface="+mn-cs"/>
                <a:hlinkClick r:id="rId12" tooltip="Modifier la section : La religion"/>
              </a:rPr>
              <a:t>modifier</a:t>
            </a:r>
            <a:r>
              <a:rPr lang="fr-FR" sz="1200" b="0" i="0" kern="1200" dirty="0" smtClean="0">
                <a:solidFill>
                  <a:schemeClr val="tx1"/>
                </a:solidFill>
                <a:latin typeface="+mn-lt"/>
                <a:ea typeface="+mn-ea"/>
                <a:cs typeface="+mn-cs"/>
              </a:rPr>
              <a:t> | </a:t>
            </a:r>
            <a:r>
              <a:rPr lang="fr-FR" sz="1200" b="0" i="0" u="none" strike="noStrike" kern="1200" dirty="0" smtClean="0">
                <a:solidFill>
                  <a:schemeClr val="tx1"/>
                </a:solidFill>
                <a:latin typeface="+mn-lt"/>
                <a:ea typeface="+mn-ea"/>
                <a:cs typeface="+mn-cs"/>
                <a:hlinkClick r:id="rId13" tooltip="Modifier la section : La religion"/>
              </a:rPr>
              <a:t>modifier le code</a:t>
            </a:r>
            <a:r>
              <a:rPr lang="fr-FR" sz="1200" b="0" i="0" kern="1200" dirty="0" smtClean="0">
                <a:solidFill>
                  <a:schemeClr val="tx1"/>
                </a:solidFill>
                <a:latin typeface="+mn-lt"/>
                <a:ea typeface="+mn-ea"/>
                <a:cs typeface="+mn-cs"/>
              </a:rPr>
              <a:t>]</a:t>
            </a:r>
          </a:p>
          <a:p>
            <a:r>
              <a:rPr lang="fr-FR" sz="1200" b="0" i="0" kern="1200" dirty="0" smtClean="0">
                <a:solidFill>
                  <a:schemeClr val="tx1"/>
                </a:solidFill>
                <a:latin typeface="+mn-lt"/>
                <a:ea typeface="+mn-ea"/>
                <a:cs typeface="+mn-cs"/>
              </a:rPr>
              <a:t>Voltaire aborde tout d’abord le thème de la religion dans les lettres </a:t>
            </a:r>
            <a:r>
              <a:rPr lang="fr-FR" sz="1200" b="0" i="0" kern="1200" cap="small" dirty="0" smtClean="0">
                <a:solidFill>
                  <a:schemeClr val="tx1"/>
                </a:solidFill>
                <a:latin typeface="+mn-lt"/>
                <a:ea typeface="+mn-ea"/>
                <a:cs typeface="+mn-cs"/>
              </a:rPr>
              <a:t>i</a:t>
            </a:r>
            <a:r>
              <a:rPr lang="fr-FR" sz="1200" b="0" i="0" kern="1200" dirty="0" smtClean="0">
                <a:solidFill>
                  <a:schemeClr val="tx1"/>
                </a:solidFill>
                <a:latin typeface="+mn-lt"/>
                <a:ea typeface="+mn-ea"/>
                <a:cs typeface="+mn-cs"/>
              </a:rPr>
              <a:t> à </a:t>
            </a:r>
            <a:r>
              <a:rPr lang="fr-FR" sz="1200" b="0" i="0" kern="1200" cap="small" dirty="0" smtClean="0">
                <a:solidFill>
                  <a:schemeClr val="tx1"/>
                </a:solidFill>
                <a:latin typeface="+mn-lt"/>
                <a:ea typeface="+mn-ea"/>
                <a:cs typeface="+mn-cs"/>
              </a:rPr>
              <a:t>vii</a:t>
            </a:r>
            <a:r>
              <a:rPr lang="fr-FR" sz="1200" b="0" i="0" kern="1200" dirty="0" smtClean="0">
                <a:solidFill>
                  <a:schemeClr val="tx1"/>
                </a:solidFill>
                <a:latin typeface="+mn-lt"/>
                <a:ea typeface="+mn-ea"/>
                <a:cs typeface="+mn-cs"/>
              </a:rPr>
              <a:t>. Il passe en revue quelques-unes des religions qui l’entourent : les </a:t>
            </a:r>
            <a:r>
              <a:rPr lang="fr-FR" sz="1200" b="0" i="0" u="none" strike="noStrike" kern="1200" dirty="0" smtClean="0">
                <a:solidFill>
                  <a:schemeClr val="tx1"/>
                </a:solidFill>
                <a:latin typeface="+mn-lt"/>
                <a:ea typeface="+mn-ea"/>
                <a:cs typeface="+mn-cs"/>
                <a:hlinkClick r:id="rId14" tooltip="Société religieuse des Amis"/>
              </a:rPr>
              <a:t>quakers</a:t>
            </a:r>
            <a:r>
              <a:rPr lang="fr-FR" sz="1200" b="0" i="0" kern="1200" dirty="0" smtClean="0">
                <a:solidFill>
                  <a:schemeClr val="tx1"/>
                </a:solidFill>
                <a:latin typeface="+mn-lt"/>
                <a:ea typeface="+mn-ea"/>
                <a:cs typeface="+mn-cs"/>
              </a:rPr>
              <a:t>(lettres </a:t>
            </a:r>
            <a:r>
              <a:rPr lang="fr-FR" sz="1200" b="0" i="0" kern="1200" cap="small" dirty="0" smtClean="0">
                <a:solidFill>
                  <a:schemeClr val="tx1"/>
                </a:solidFill>
                <a:latin typeface="+mn-lt"/>
                <a:ea typeface="+mn-ea"/>
                <a:cs typeface="+mn-cs"/>
              </a:rPr>
              <a:t>i</a:t>
            </a:r>
            <a:r>
              <a:rPr lang="fr-FR" sz="1200" b="0" i="0" kern="1200" dirty="0" smtClean="0">
                <a:solidFill>
                  <a:schemeClr val="tx1"/>
                </a:solidFill>
                <a:latin typeface="+mn-lt"/>
                <a:ea typeface="+mn-ea"/>
                <a:cs typeface="+mn-cs"/>
              </a:rPr>
              <a:t> à </a:t>
            </a:r>
            <a:r>
              <a:rPr lang="fr-FR" sz="1200" b="0" i="0" kern="1200" cap="small" dirty="0" smtClean="0">
                <a:solidFill>
                  <a:schemeClr val="tx1"/>
                </a:solidFill>
                <a:latin typeface="+mn-lt"/>
                <a:ea typeface="+mn-ea"/>
                <a:cs typeface="+mn-cs"/>
              </a:rPr>
              <a:t>iv</a:t>
            </a:r>
            <a:r>
              <a:rPr lang="fr-FR" sz="1200" b="0" i="0" kern="1200" dirty="0" smtClean="0">
                <a:solidFill>
                  <a:schemeClr val="tx1"/>
                </a:solidFill>
                <a:latin typeface="+mn-lt"/>
                <a:ea typeface="+mn-ea"/>
                <a:cs typeface="+mn-cs"/>
              </a:rPr>
              <a:t>), les </a:t>
            </a:r>
            <a:r>
              <a:rPr lang="fr-FR" sz="1200" b="0" i="0" u="none" strike="noStrike" kern="1200" dirty="0" smtClean="0">
                <a:solidFill>
                  <a:schemeClr val="tx1"/>
                </a:solidFill>
                <a:latin typeface="+mn-lt"/>
                <a:ea typeface="+mn-ea"/>
                <a:cs typeface="+mn-cs"/>
                <a:hlinkClick r:id="rId15" tooltip="Anglican"/>
              </a:rPr>
              <a:t>anglicans</a:t>
            </a:r>
            <a:r>
              <a:rPr lang="fr-FR" sz="1200" b="0" i="0" kern="1200" dirty="0" smtClean="0">
                <a:solidFill>
                  <a:schemeClr val="tx1"/>
                </a:solidFill>
                <a:latin typeface="+mn-lt"/>
                <a:ea typeface="+mn-ea"/>
                <a:cs typeface="+mn-cs"/>
              </a:rPr>
              <a:t> (</a:t>
            </a:r>
            <a:r>
              <a:rPr lang="fr-FR" sz="1200" b="0" i="0" kern="1200" cap="small" dirty="0" smtClean="0">
                <a:solidFill>
                  <a:schemeClr val="tx1"/>
                </a:solidFill>
                <a:latin typeface="+mn-lt"/>
                <a:ea typeface="+mn-ea"/>
                <a:cs typeface="+mn-cs"/>
              </a:rPr>
              <a:t>v</a:t>
            </a:r>
            <a:r>
              <a:rPr lang="fr-FR" sz="1200" b="0" i="0" kern="1200" dirty="0" smtClean="0">
                <a:solidFill>
                  <a:schemeClr val="tx1"/>
                </a:solidFill>
                <a:latin typeface="+mn-lt"/>
                <a:ea typeface="+mn-ea"/>
                <a:cs typeface="+mn-cs"/>
              </a:rPr>
              <a:t>), les </a:t>
            </a:r>
            <a:r>
              <a:rPr lang="fr-FR" sz="1200" b="0" i="0" u="none" strike="noStrike" kern="1200" dirty="0" smtClean="0">
                <a:solidFill>
                  <a:schemeClr val="tx1"/>
                </a:solidFill>
                <a:latin typeface="+mn-lt"/>
                <a:ea typeface="+mn-ea"/>
                <a:cs typeface="+mn-cs"/>
                <a:hlinkClick r:id="rId16" tooltip="Presbytérien"/>
              </a:rPr>
              <a:t>presbytériens</a:t>
            </a:r>
            <a:r>
              <a:rPr lang="fr-FR" sz="1200" b="0" i="0" kern="1200" dirty="0" smtClean="0">
                <a:solidFill>
                  <a:schemeClr val="tx1"/>
                </a:solidFill>
                <a:latin typeface="+mn-lt"/>
                <a:ea typeface="+mn-ea"/>
                <a:cs typeface="+mn-cs"/>
              </a:rPr>
              <a:t> (</a:t>
            </a:r>
            <a:r>
              <a:rPr lang="fr-FR" sz="1200" b="0" i="0" kern="1200" cap="small" dirty="0" smtClean="0">
                <a:solidFill>
                  <a:schemeClr val="tx1"/>
                </a:solidFill>
                <a:latin typeface="+mn-lt"/>
                <a:ea typeface="+mn-ea"/>
                <a:cs typeface="+mn-cs"/>
              </a:rPr>
              <a:t>vi</a:t>
            </a:r>
            <a:r>
              <a:rPr lang="fr-FR" sz="1200" b="0" i="0" kern="1200" dirty="0" smtClean="0">
                <a:solidFill>
                  <a:schemeClr val="tx1"/>
                </a:solidFill>
                <a:latin typeface="+mn-lt"/>
                <a:ea typeface="+mn-ea"/>
                <a:cs typeface="+mn-cs"/>
              </a:rPr>
              <a:t>), et enfin les </a:t>
            </a:r>
            <a:r>
              <a:rPr lang="fr-FR" sz="1200" b="0" i="0" u="none" strike="noStrike" kern="1200" dirty="0" smtClean="0">
                <a:solidFill>
                  <a:schemeClr val="tx1"/>
                </a:solidFill>
                <a:latin typeface="+mn-lt"/>
                <a:ea typeface="+mn-ea"/>
                <a:cs typeface="+mn-cs"/>
                <a:hlinkClick r:id="rId17" tooltip="Socinianisme"/>
              </a:rPr>
              <a:t>sociniens</a:t>
            </a:r>
            <a:r>
              <a:rPr lang="fr-FR" sz="1200" b="0" i="0" kern="1200" dirty="0" smtClean="0">
                <a:solidFill>
                  <a:schemeClr val="tx1"/>
                </a:solidFill>
                <a:latin typeface="+mn-lt"/>
                <a:ea typeface="+mn-ea"/>
                <a:cs typeface="+mn-cs"/>
              </a:rPr>
              <a:t>(</a:t>
            </a:r>
            <a:r>
              <a:rPr lang="fr-FR" sz="1200" b="0" i="0" kern="1200" cap="small" dirty="0" smtClean="0">
                <a:solidFill>
                  <a:schemeClr val="tx1"/>
                </a:solidFill>
                <a:latin typeface="+mn-lt"/>
                <a:ea typeface="+mn-ea"/>
                <a:cs typeface="+mn-cs"/>
              </a:rPr>
              <a:t>vii</a:t>
            </a:r>
            <a:r>
              <a:rPr lang="fr-FR" sz="1200" b="0" i="0" kern="1200" dirty="0" smtClean="0">
                <a:solidFill>
                  <a:schemeClr val="tx1"/>
                </a:solidFill>
                <a:latin typeface="+mn-lt"/>
                <a:ea typeface="+mn-ea"/>
                <a:cs typeface="+mn-cs"/>
              </a:rPr>
              <a:t>).</a:t>
            </a:r>
          </a:p>
          <a:p>
            <a:r>
              <a:rPr lang="fr-FR" sz="1200" b="0" i="0" kern="1200" dirty="0" smtClean="0">
                <a:solidFill>
                  <a:schemeClr val="tx1"/>
                </a:solidFill>
                <a:latin typeface="+mn-lt"/>
                <a:ea typeface="+mn-ea"/>
                <a:cs typeface="+mn-cs"/>
              </a:rPr>
              <a:t>Dans les quatre premières lettres, Voltaire décrit les Quakers, leurs coutumes, leurs croyances et leurs histoires. Il apprécie la simplicité de leurs rites : point de baptême (« </a:t>
            </a:r>
            <a:r>
              <a:rPr lang="fr-FR" sz="1200" b="0" i="1" kern="1200" dirty="0" smtClean="0">
                <a:solidFill>
                  <a:schemeClr val="tx1"/>
                </a:solidFill>
                <a:latin typeface="+mn-lt"/>
                <a:ea typeface="+mn-ea"/>
                <a:cs typeface="+mn-cs"/>
              </a:rPr>
              <a:t>nous ne pensons pas que le christianisme consiste à jeter de l’eau froide sur la tête</a:t>
            </a:r>
            <a:r>
              <a:rPr lang="fr-FR" sz="1200" b="0" i="0" kern="1200" dirty="0" smtClean="0">
                <a:solidFill>
                  <a:schemeClr val="tx1"/>
                </a:solidFill>
                <a:latin typeface="+mn-lt"/>
                <a:ea typeface="+mn-ea"/>
                <a:cs typeface="+mn-cs"/>
              </a:rPr>
              <a:t> » (</a:t>
            </a:r>
            <a:r>
              <a:rPr lang="fr-FR" sz="1200" b="0" i="0" kern="1200" cap="small" dirty="0" smtClean="0">
                <a:solidFill>
                  <a:schemeClr val="tx1"/>
                </a:solidFill>
                <a:latin typeface="+mn-lt"/>
                <a:ea typeface="+mn-ea"/>
                <a:cs typeface="+mn-cs"/>
              </a:rPr>
              <a:t>i</a:t>
            </a:r>
            <a:r>
              <a:rPr lang="fr-FR" sz="1200" b="0" i="0" kern="1200" dirty="0" smtClean="0">
                <a:solidFill>
                  <a:schemeClr val="tx1"/>
                </a:solidFill>
                <a:latin typeface="+mn-lt"/>
                <a:ea typeface="+mn-ea"/>
                <a:cs typeface="+mn-cs"/>
              </a:rPr>
              <a:t>)), ni de communion (« </a:t>
            </a:r>
            <a:r>
              <a:rPr lang="fr-FR" sz="1200" b="0" i="1" kern="1200" dirty="0" smtClean="0">
                <a:solidFill>
                  <a:schemeClr val="tx1"/>
                </a:solidFill>
                <a:latin typeface="+mn-lt"/>
                <a:ea typeface="+mn-ea"/>
                <a:cs typeface="+mn-cs"/>
              </a:rPr>
              <a:t>point d’autre que celle des cœurs</a:t>
            </a:r>
            <a:r>
              <a:rPr lang="fr-FR" sz="1200" b="0" i="0" kern="1200" dirty="0" smtClean="0">
                <a:solidFill>
                  <a:schemeClr val="tx1"/>
                </a:solidFill>
                <a:latin typeface="+mn-lt"/>
                <a:ea typeface="+mn-ea"/>
                <a:cs typeface="+mn-cs"/>
              </a:rPr>
              <a:t> » (</a:t>
            </a:r>
            <a:r>
              <a:rPr lang="fr-FR" sz="1200" b="0" i="0" kern="1200" cap="small" dirty="0" smtClean="0">
                <a:solidFill>
                  <a:schemeClr val="tx1"/>
                </a:solidFill>
                <a:latin typeface="+mn-lt"/>
                <a:ea typeface="+mn-ea"/>
                <a:cs typeface="+mn-cs"/>
              </a:rPr>
              <a:t>i</a:t>
            </a:r>
            <a:r>
              <a:rPr lang="fr-FR" sz="1200" b="0" i="0" kern="1200" dirty="0" smtClean="0">
                <a:solidFill>
                  <a:schemeClr val="tx1"/>
                </a:solidFill>
                <a:latin typeface="+mn-lt"/>
                <a:ea typeface="+mn-ea"/>
                <a:cs typeface="+mn-cs"/>
              </a:rPr>
              <a:t>)), ni encore de prêtres (« </a:t>
            </a:r>
            <a:r>
              <a:rPr lang="fr-FR" sz="1200" b="0" i="1" kern="1200" dirty="0" smtClean="0">
                <a:solidFill>
                  <a:schemeClr val="tx1"/>
                </a:solidFill>
                <a:latin typeface="+mn-lt"/>
                <a:ea typeface="+mn-ea"/>
                <a:cs typeface="+mn-cs"/>
              </a:rPr>
              <a:t>Vous n’avez donc point de prêtres lui dis-je ? - Non,</a:t>
            </a:r>
            <a:r>
              <a:rPr lang="fr-FR" sz="1200" b="0" i="0" kern="1200" dirty="0" smtClean="0">
                <a:solidFill>
                  <a:schemeClr val="tx1"/>
                </a:solidFill>
                <a:latin typeface="+mn-lt"/>
                <a:ea typeface="+mn-ea"/>
                <a:cs typeface="+mn-cs"/>
              </a:rPr>
              <a:t> (...) </a:t>
            </a:r>
            <a:r>
              <a:rPr lang="fr-FR" sz="1200" b="0" i="1" kern="1200" dirty="0" smtClean="0">
                <a:solidFill>
                  <a:schemeClr val="tx1"/>
                </a:solidFill>
                <a:latin typeface="+mn-lt"/>
                <a:ea typeface="+mn-ea"/>
                <a:cs typeface="+mn-cs"/>
              </a:rPr>
              <a:t>et nous nous en portons très bien</a:t>
            </a:r>
            <a:r>
              <a:rPr lang="fr-FR" sz="1200" b="0" i="0" kern="1200" dirty="0" smtClean="0">
                <a:solidFill>
                  <a:schemeClr val="tx1"/>
                </a:solidFill>
                <a:latin typeface="+mn-lt"/>
                <a:ea typeface="+mn-ea"/>
                <a:cs typeface="+mn-cs"/>
              </a:rPr>
              <a:t> » (</a:t>
            </a:r>
            <a:r>
              <a:rPr lang="fr-FR" sz="1200" b="0" i="0" kern="1200" cap="small" dirty="0" smtClean="0">
                <a:solidFill>
                  <a:schemeClr val="tx1"/>
                </a:solidFill>
                <a:latin typeface="+mn-lt"/>
                <a:ea typeface="+mn-ea"/>
                <a:cs typeface="+mn-cs"/>
              </a:rPr>
              <a:t>ii</a:t>
            </a:r>
            <a:r>
              <a:rPr lang="fr-FR" sz="1200" b="0" i="0" kern="1200" dirty="0" smtClean="0">
                <a:solidFill>
                  <a:schemeClr val="tx1"/>
                </a:solidFill>
                <a:latin typeface="+mn-lt"/>
                <a:ea typeface="+mn-ea"/>
                <a:cs typeface="+mn-cs"/>
              </a:rPr>
              <a:t>)).</a:t>
            </a:r>
          </a:p>
          <a:p>
            <a:r>
              <a:rPr lang="fr-FR" sz="1200" b="0" i="0" kern="1200" dirty="0" smtClean="0">
                <a:solidFill>
                  <a:schemeClr val="tx1"/>
                </a:solidFill>
                <a:latin typeface="+mn-lt"/>
                <a:ea typeface="+mn-ea"/>
                <a:cs typeface="+mn-cs"/>
              </a:rPr>
              <a:t>La lettre V est consacrée à la religion anglicane, qu’il estime meilleure que la catholique (« </a:t>
            </a:r>
            <a:r>
              <a:rPr lang="fr-FR" sz="1200" b="0" i="1" kern="1200" dirty="0" smtClean="0">
                <a:solidFill>
                  <a:schemeClr val="tx1"/>
                </a:solidFill>
                <a:latin typeface="+mn-lt"/>
                <a:ea typeface="+mn-ea"/>
                <a:cs typeface="+mn-cs"/>
              </a:rPr>
              <a:t>le clergé anglican est plus réglé que celui de France</a:t>
            </a:r>
            <a:r>
              <a:rPr lang="fr-FR" sz="1200" b="0" i="0" kern="1200" dirty="0" smtClean="0">
                <a:solidFill>
                  <a:schemeClr val="tx1"/>
                </a:solidFill>
                <a:latin typeface="+mn-lt"/>
                <a:ea typeface="+mn-ea"/>
                <a:cs typeface="+mn-cs"/>
              </a:rPr>
              <a:t> »), mais qu’il critique tout de même (« </a:t>
            </a:r>
            <a:r>
              <a:rPr lang="fr-FR" sz="1200" b="0" i="1" kern="1200" dirty="0" smtClean="0">
                <a:solidFill>
                  <a:schemeClr val="tx1"/>
                </a:solidFill>
                <a:latin typeface="+mn-lt"/>
                <a:ea typeface="+mn-ea"/>
                <a:cs typeface="+mn-cs"/>
              </a:rPr>
              <a:t>Le clergé anglican a retenu beaucoup des cérémonies catholiques, et surtout celle de recevoir les </a:t>
            </a:r>
            <a:r>
              <a:rPr lang="fr-FR" sz="1200" b="0" i="1" u="none" strike="noStrike" kern="1200" dirty="0" smtClean="0">
                <a:solidFill>
                  <a:schemeClr val="tx1"/>
                </a:solidFill>
                <a:latin typeface="+mn-lt"/>
                <a:ea typeface="+mn-ea"/>
                <a:cs typeface="+mn-cs"/>
                <a:hlinkClick r:id="rId18" tooltip="Dîme"/>
              </a:rPr>
              <a:t>dîmes</a:t>
            </a:r>
            <a:r>
              <a:rPr lang="fr-FR" sz="1200" b="0" i="1" kern="1200" dirty="0" smtClean="0">
                <a:solidFill>
                  <a:schemeClr val="tx1"/>
                </a:solidFill>
                <a:latin typeface="+mn-lt"/>
                <a:ea typeface="+mn-ea"/>
                <a:cs typeface="+mn-cs"/>
              </a:rPr>
              <a:t> avec une attention très scrupuleuse. Ils ont aussi la pieuse ambition d’être les maîtres.</a:t>
            </a:r>
            <a:r>
              <a:rPr lang="fr-FR" sz="1200" b="0" i="0" kern="1200" dirty="0" smtClean="0">
                <a:solidFill>
                  <a:schemeClr val="tx1"/>
                </a:solidFill>
                <a:latin typeface="+mn-lt"/>
                <a:ea typeface="+mn-ea"/>
                <a:cs typeface="+mn-cs"/>
              </a:rPr>
              <a:t> »).</a:t>
            </a:r>
          </a:p>
          <a:p>
            <a:r>
              <a:rPr lang="fr-FR" sz="1200" b="0" i="0" kern="1200" dirty="0" smtClean="0">
                <a:solidFill>
                  <a:schemeClr val="tx1"/>
                </a:solidFill>
                <a:latin typeface="+mn-lt"/>
                <a:ea typeface="+mn-ea"/>
                <a:cs typeface="+mn-cs"/>
              </a:rPr>
              <a:t>Sa lettre VI permet à Voltaire d’attaquer les presbytériens, selon lui intolérants (« </a:t>
            </a:r>
            <a:r>
              <a:rPr lang="fr-FR" sz="1200" b="0" i="1" kern="1200" dirty="0" smtClean="0">
                <a:solidFill>
                  <a:schemeClr val="tx1"/>
                </a:solidFill>
                <a:latin typeface="+mn-lt"/>
                <a:ea typeface="+mn-ea"/>
                <a:cs typeface="+mn-cs"/>
              </a:rPr>
              <a:t>un presbytérien d’Écosse</a:t>
            </a:r>
            <a:r>
              <a:rPr lang="fr-FR" sz="1200" b="0" i="0" kern="1200" dirty="0" smtClean="0">
                <a:solidFill>
                  <a:schemeClr val="tx1"/>
                </a:solidFill>
                <a:latin typeface="+mn-lt"/>
                <a:ea typeface="+mn-ea"/>
                <a:cs typeface="+mn-cs"/>
              </a:rPr>
              <a:t> (...) </a:t>
            </a:r>
            <a:r>
              <a:rPr lang="fr-FR" sz="1200" b="0" i="1" kern="1200" dirty="0" smtClean="0">
                <a:solidFill>
                  <a:schemeClr val="tx1"/>
                </a:solidFill>
                <a:latin typeface="+mn-lt"/>
                <a:ea typeface="+mn-ea"/>
                <a:cs typeface="+mn-cs"/>
              </a:rPr>
              <a:t>donne le nom de la prostituée de Babylone à toutes les églises où quelques ecclésiastiques sont assez heureux pour avoir cinquante mille livres de rente</a:t>
            </a:r>
            <a:r>
              <a:rPr lang="fr-FR" sz="1200" b="0" i="0" kern="1200" dirty="0" smtClean="0">
                <a:solidFill>
                  <a:schemeClr val="tx1"/>
                </a:solidFill>
                <a:latin typeface="+mn-lt"/>
                <a:ea typeface="+mn-ea"/>
                <a:cs typeface="+mn-cs"/>
              </a:rPr>
              <a:t> »), mais aussi trop stricts (« </a:t>
            </a:r>
            <a:r>
              <a:rPr lang="fr-FR" sz="1200" b="0" i="1" kern="1200" dirty="0" smtClean="0">
                <a:solidFill>
                  <a:schemeClr val="tx1"/>
                </a:solidFill>
                <a:latin typeface="+mn-lt"/>
                <a:ea typeface="+mn-ea"/>
                <a:cs typeface="+mn-cs"/>
              </a:rPr>
              <a:t>il est défendu ce jour-là de travailler et de se divertir, ce qui est le double de la sévérité des églises catholiques ; point d’opéra, point de comédies, point de concerts à Londres le dimanche ; les cartes même y sont si expressément défendues</a:t>
            </a:r>
            <a:r>
              <a:rPr lang="fr-FR" sz="1200" b="0" i="0" kern="1200" dirty="0" smtClean="0">
                <a:solidFill>
                  <a:schemeClr val="tx1"/>
                </a:solidFill>
                <a:latin typeface="+mn-lt"/>
                <a:ea typeface="+mn-ea"/>
                <a:cs typeface="+mn-cs"/>
              </a:rPr>
              <a:t> »)</a:t>
            </a:r>
          </a:p>
          <a:p>
            <a:r>
              <a:rPr lang="fr-FR" sz="1200" b="0" i="0" kern="1200" dirty="0" smtClean="0">
                <a:solidFill>
                  <a:schemeClr val="tx1"/>
                </a:solidFill>
                <a:latin typeface="+mn-lt"/>
                <a:ea typeface="+mn-ea"/>
                <a:cs typeface="+mn-cs"/>
              </a:rPr>
              <a:t>Enfin, dans sa lettre </a:t>
            </a:r>
            <a:r>
              <a:rPr lang="fr-FR" sz="1200" b="0" i="0" kern="1200" cap="small" dirty="0" smtClean="0">
                <a:solidFill>
                  <a:schemeClr val="tx1"/>
                </a:solidFill>
                <a:latin typeface="+mn-lt"/>
                <a:ea typeface="+mn-ea"/>
                <a:cs typeface="+mn-cs"/>
              </a:rPr>
              <a:t>vii</a:t>
            </a:r>
            <a:r>
              <a:rPr lang="fr-FR" sz="1200" b="0" i="0" kern="1200" dirty="0" smtClean="0">
                <a:solidFill>
                  <a:schemeClr val="tx1"/>
                </a:solidFill>
                <a:latin typeface="+mn-lt"/>
                <a:ea typeface="+mn-ea"/>
                <a:cs typeface="+mn-cs"/>
              </a:rPr>
              <a:t>, il ne se prononce que peu sur cette religion, pourtant proche de son idéal </a:t>
            </a:r>
            <a:r>
              <a:rPr lang="fr-FR" sz="1200" b="0" i="0" u="none" strike="noStrike" kern="1200" dirty="0" smtClean="0">
                <a:solidFill>
                  <a:schemeClr val="tx1"/>
                </a:solidFill>
                <a:latin typeface="+mn-lt"/>
                <a:ea typeface="+mn-ea"/>
                <a:cs typeface="+mn-cs"/>
                <a:hlinkClick r:id="rId19" tooltip="Déisme"/>
              </a:rPr>
              <a:t>déiste</a:t>
            </a:r>
            <a:r>
              <a:rPr lang="fr-FR" sz="1200" b="0" i="0" kern="1200" dirty="0" smtClean="0">
                <a:solidFill>
                  <a:schemeClr val="tx1"/>
                </a:solidFill>
                <a:latin typeface="+mn-lt"/>
                <a:ea typeface="+mn-ea"/>
                <a:cs typeface="+mn-cs"/>
              </a:rPr>
              <a:t>.</a:t>
            </a:r>
          </a:p>
          <a:p>
            <a:r>
              <a:rPr lang="fr-FR" sz="1200" b="0" i="0" kern="1200" dirty="0" smtClean="0">
                <a:solidFill>
                  <a:schemeClr val="tx1"/>
                </a:solidFill>
                <a:latin typeface="+mn-lt"/>
                <a:ea typeface="+mn-ea"/>
                <a:cs typeface="+mn-cs"/>
              </a:rPr>
              <a:t>Lettre </a:t>
            </a:r>
            <a:r>
              <a:rPr lang="fr-FR" sz="1200" b="0" i="0" kern="1200" cap="small" dirty="0" smtClean="0">
                <a:solidFill>
                  <a:schemeClr val="tx1"/>
                </a:solidFill>
                <a:latin typeface="+mn-lt"/>
                <a:ea typeface="+mn-ea"/>
                <a:cs typeface="+mn-cs"/>
              </a:rPr>
              <a:t>vii</a:t>
            </a:r>
            <a:r>
              <a:rPr lang="fr-FR" sz="1200" b="0" i="0" kern="1200" dirty="0" smtClean="0">
                <a:solidFill>
                  <a:schemeClr val="tx1"/>
                </a:solidFill>
                <a:latin typeface="+mn-lt"/>
                <a:ea typeface="+mn-ea"/>
                <a:cs typeface="+mn-cs"/>
              </a:rPr>
              <a:t> : "Sur les Sociniens, ou Ariens, ou Antitrinitaires". Voltaire discute brièvement ces mouvements religieux tout en reconnaissant que sa société contemporaine n'est pas prête à renoncer à sa tradition pour s'adapter aux nouvelles philosophies: </a:t>
            </a:r>
            <a:r>
              <a:rPr lang="fr-FR" sz="1200" b="0" i="1" kern="1200" dirty="0" smtClean="0">
                <a:solidFill>
                  <a:schemeClr val="tx1"/>
                </a:solidFill>
                <a:latin typeface="+mn-lt"/>
                <a:ea typeface="+mn-ea"/>
                <a:cs typeface="+mn-cs"/>
              </a:rPr>
              <a:t>« Si le cardinal de Retz reparaissait aujourd'hui, il n'ameuterait pas dix femmes dans Paris »</a:t>
            </a:r>
            <a:r>
              <a:rPr lang="fr-FR" sz="1200" b="0" i="0" kern="1200" dirty="0" smtClean="0">
                <a:solidFill>
                  <a:schemeClr val="tx1"/>
                </a:solidFill>
                <a:latin typeface="+mn-lt"/>
                <a:ea typeface="+mn-ea"/>
                <a:cs typeface="+mn-cs"/>
              </a:rPr>
              <a:t>.</a:t>
            </a:r>
          </a:p>
          <a:p>
            <a:r>
              <a:rPr lang="fr-FR" sz="1200" b="0" i="0" kern="1200" dirty="0" smtClean="0">
                <a:solidFill>
                  <a:schemeClr val="tx1"/>
                </a:solidFill>
                <a:latin typeface="+mn-lt"/>
                <a:ea typeface="+mn-ea"/>
                <a:cs typeface="+mn-cs"/>
              </a:rPr>
              <a:t>Les sciences[</a:t>
            </a:r>
            <a:r>
              <a:rPr lang="fr-FR" sz="1200" b="0" i="0" u="none" strike="noStrike" kern="1200" dirty="0" smtClean="0">
                <a:solidFill>
                  <a:schemeClr val="tx1"/>
                </a:solidFill>
                <a:latin typeface="+mn-lt"/>
                <a:ea typeface="+mn-ea"/>
                <a:cs typeface="+mn-cs"/>
                <a:hlinkClick r:id="rId20" tooltip="Modifier la section : Les sciences"/>
              </a:rPr>
              <a:t>modifier</a:t>
            </a:r>
            <a:r>
              <a:rPr lang="fr-FR" sz="1200" b="0" i="0" kern="1200" dirty="0" smtClean="0">
                <a:solidFill>
                  <a:schemeClr val="tx1"/>
                </a:solidFill>
                <a:latin typeface="+mn-lt"/>
                <a:ea typeface="+mn-ea"/>
                <a:cs typeface="+mn-cs"/>
              </a:rPr>
              <a:t> | </a:t>
            </a:r>
            <a:r>
              <a:rPr lang="fr-FR" sz="1200" b="0" i="0" u="none" strike="noStrike" kern="1200" dirty="0" smtClean="0">
                <a:solidFill>
                  <a:schemeClr val="tx1"/>
                </a:solidFill>
                <a:latin typeface="+mn-lt"/>
                <a:ea typeface="+mn-ea"/>
                <a:cs typeface="+mn-cs"/>
                <a:hlinkClick r:id="rId21" tooltip="Modifier la section : Les sciences"/>
              </a:rPr>
              <a:t>modifier le code</a:t>
            </a:r>
            <a:r>
              <a:rPr lang="fr-FR" sz="1200" b="0" i="0" kern="1200" dirty="0" smtClean="0">
                <a:solidFill>
                  <a:schemeClr val="tx1"/>
                </a:solidFill>
                <a:latin typeface="+mn-lt"/>
                <a:ea typeface="+mn-ea"/>
                <a:cs typeface="+mn-cs"/>
              </a:rPr>
              <a:t>]</a:t>
            </a:r>
          </a:p>
          <a:p>
            <a:r>
              <a:rPr lang="fr-FR" sz="1200" b="0" i="0" kern="1200" dirty="0" smtClean="0">
                <a:solidFill>
                  <a:schemeClr val="tx1"/>
                </a:solidFill>
                <a:latin typeface="+mn-lt"/>
                <a:ea typeface="+mn-ea"/>
                <a:cs typeface="+mn-cs"/>
              </a:rPr>
              <a:t>Voltaire dévoile dans les lettres </a:t>
            </a:r>
            <a:r>
              <a:rPr lang="fr-FR" sz="1200" b="0" i="0" kern="1200" cap="small" dirty="0" smtClean="0">
                <a:solidFill>
                  <a:schemeClr val="tx1"/>
                </a:solidFill>
                <a:latin typeface="+mn-lt"/>
                <a:ea typeface="+mn-ea"/>
                <a:cs typeface="+mn-cs"/>
              </a:rPr>
              <a:t>xiv</a:t>
            </a:r>
            <a:r>
              <a:rPr lang="fr-FR" sz="1200" b="0" i="0" kern="1200" dirty="0" smtClean="0">
                <a:solidFill>
                  <a:schemeClr val="tx1"/>
                </a:solidFill>
                <a:latin typeface="+mn-lt"/>
                <a:ea typeface="+mn-ea"/>
                <a:cs typeface="+mn-cs"/>
              </a:rPr>
              <a:t> à </a:t>
            </a:r>
            <a:r>
              <a:rPr lang="fr-FR" sz="1200" b="0" i="0" kern="1200" cap="small" dirty="0" smtClean="0">
                <a:solidFill>
                  <a:schemeClr val="tx1"/>
                </a:solidFill>
                <a:latin typeface="+mn-lt"/>
                <a:ea typeface="+mn-ea"/>
                <a:cs typeface="+mn-cs"/>
              </a:rPr>
              <a:t>xvii</a:t>
            </a:r>
            <a:r>
              <a:rPr lang="fr-FR" sz="1200" b="0" i="0" kern="1200" dirty="0" smtClean="0">
                <a:solidFill>
                  <a:schemeClr val="tx1"/>
                </a:solidFill>
                <a:latin typeface="+mn-lt"/>
                <a:ea typeface="+mn-ea"/>
                <a:cs typeface="+mn-cs"/>
              </a:rPr>
              <a:t> son opinion de </a:t>
            </a:r>
            <a:r>
              <a:rPr lang="fr-FR" sz="1200" b="0" i="0" u="none" strike="noStrike" kern="1200" dirty="0" smtClean="0">
                <a:solidFill>
                  <a:schemeClr val="tx1"/>
                </a:solidFill>
                <a:latin typeface="+mn-lt"/>
                <a:ea typeface="+mn-ea"/>
                <a:cs typeface="+mn-cs"/>
                <a:hlinkClick r:id="rId22" tooltip="Isaac Newton"/>
              </a:rPr>
              <a:t>Newton</a:t>
            </a:r>
            <a:r>
              <a:rPr lang="fr-FR" sz="1200" b="0" i="0" kern="1200" dirty="0" smtClean="0">
                <a:solidFill>
                  <a:schemeClr val="tx1"/>
                </a:solidFill>
                <a:latin typeface="+mn-lt"/>
                <a:ea typeface="+mn-ea"/>
                <a:cs typeface="+mn-cs"/>
              </a:rPr>
              <a:t> (→mélioratif), de </a:t>
            </a:r>
            <a:r>
              <a:rPr lang="fr-FR" sz="1200" b="0" i="0" u="none" strike="noStrike" kern="1200" dirty="0" smtClean="0">
                <a:solidFill>
                  <a:schemeClr val="tx1"/>
                </a:solidFill>
                <a:latin typeface="+mn-lt"/>
                <a:ea typeface="+mn-ea"/>
                <a:cs typeface="+mn-cs"/>
                <a:hlinkClick r:id="rId23" tooltip="René Descartes"/>
              </a:rPr>
              <a:t>Descartes</a:t>
            </a:r>
            <a:r>
              <a:rPr lang="fr-FR" sz="1200" b="0" i="0" kern="1200" dirty="0" smtClean="0">
                <a:solidFill>
                  <a:schemeClr val="tx1"/>
                </a:solidFill>
                <a:latin typeface="+mn-lt"/>
                <a:ea typeface="+mn-ea"/>
                <a:cs typeface="+mn-cs"/>
              </a:rPr>
              <a:t>(→ péjoratif), et de leurs lois.</a:t>
            </a:r>
          </a:p>
          <a:p>
            <a:r>
              <a:rPr lang="fr-FR" sz="1200" b="0" i="0" kern="1200" dirty="0" smtClean="0">
                <a:solidFill>
                  <a:schemeClr val="tx1"/>
                </a:solidFill>
                <a:latin typeface="+mn-lt"/>
                <a:ea typeface="+mn-ea"/>
                <a:cs typeface="+mn-cs"/>
              </a:rPr>
              <a:t>Les arts[</a:t>
            </a:r>
            <a:r>
              <a:rPr lang="fr-FR" sz="1200" b="0" i="0" u="none" strike="noStrike" kern="1200" dirty="0" smtClean="0">
                <a:solidFill>
                  <a:schemeClr val="tx1"/>
                </a:solidFill>
                <a:latin typeface="+mn-lt"/>
                <a:ea typeface="+mn-ea"/>
                <a:cs typeface="+mn-cs"/>
                <a:hlinkClick r:id="rId24" tooltip="Modifier la section : Les arts"/>
              </a:rPr>
              <a:t>modifier</a:t>
            </a:r>
            <a:r>
              <a:rPr lang="fr-FR" sz="1200" b="0" i="0" kern="1200" dirty="0" smtClean="0">
                <a:solidFill>
                  <a:schemeClr val="tx1"/>
                </a:solidFill>
                <a:latin typeface="+mn-lt"/>
                <a:ea typeface="+mn-ea"/>
                <a:cs typeface="+mn-cs"/>
              </a:rPr>
              <a:t> | </a:t>
            </a:r>
            <a:r>
              <a:rPr lang="fr-FR" sz="1200" b="0" i="0" u="none" strike="noStrike" kern="1200" dirty="0" smtClean="0">
                <a:solidFill>
                  <a:schemeClr val="tx1"/>
                </a:solidFill>
                <a:latin typeface="+mn-lt"/>
                <a:ea typeface="+mn-ea"/>
                <a:cs typeface="+mn-cs"/>
                <a:hlinkClick r:id="rId25" tooltip="Modifier la section : Les arts"/>
              </a:rPr>
              <a:t>modifier le code</a:t>
            </a:r>
            <a:r>
              <a:rPr lang="fr-FR" sz="1200" b="0" i="0" kern="1200" dirty="0" smtClean="0">
                <a:solidFill>
                  <a:schemeClr val="tx1"/>
                </a:solidFill>
                <a:latin typeface="+mn-lt"/>
                <a:ea typeface="+mn-ea"/>
                <a:cs typeface="+mn-cs"/>
              </a:rPr>
              <a:t>]</a:t>
            </a:r>
          </a:p>
          <a:p>
            <a:r>
              <a:rPr lang="fr-FR" sz="1200" b="0" i="0" kern="1200" dirty="0" smtClean="0">
                <a:solidFill>
                  <a:schemeClr val="tx1"/>
                </a:solidFill>
                <a:latin typeface="+mn-lt"/>
                <a:ea typeface="+mn-ea"/>
                <a:cs typeface="+mn-cs"/>
              </a:rPr>
              <a:t>Voltaire critique aussi la situation des artistes en France : bien qu’il y ait en France tant d’académies et d’organisations, les artistes sont bien pauvres et ne sont pas estimés, alors qu’en Angleterre, on leur donne des moyens pour qu’ils puissent créer sans soucis d’argent.</a:t>
            </a:r>
          </a:p>
          <a:p>
            <a:r>
              <a:rPr lang="fr-FR" sz="1200" b="0" i="0" kern="1200" dirty="0" smtClean="0">
                <a:solidFill>
                  <a:schemeClr val="tx1"/>
                </a:solidFill>
                <a:latin typeface="+mn-lt"/>
                <a:ea typeface="+mn-ea"/>
                <a:cs typeface="+mn-cs"/>
              </a:rPr>
              <a:t>La politique[</a:t>
            </a:r>
            <a:r>
              <a:rPr lang="fr-FR" sz="1200" b="0" i="0" u="none" strike="noStrike" kern="1200" dirty="0" smtClean="0">
                <a:solidFill>
                  <a:schemeClr val="tx1"/>
                </a:solidFill>
                <a:latin typeface="+mn-lt"/>
                <a:ea typeface="+mn-ea"/>
                <a:cs typeface="+mn-cs"/>
                <a:hlinkClick r:id="rId26" tooltip="Modifier la section : La politique"/>
              </a:rPr>
              <a:t>modifier</a:t>
            </a:r>
            <a:r>
              <a:rPr lang="fr-FR" sz="1200" b="0" i="0" kern="1200" dirty="0" smtClean="0">
                <a:solidFill>
                  <a:schemeClr val="tx1"/>
                </a:solidFill>
                <a:latin typeface="+mn-lt"/>
                <a:ea typeface="+mn-ea"/>
                <a:cs typeface="+mn-cs"/>
              </a:rPr>
              <a:t> | </a:t>
            </a:r>
            <a:r>
              <a:rPr lang="fr-FR" sz="1200" b="0" i="0" u="none" strike="noStrike" kern="1200" dirty="0" smtClean="0">
                <a:solidFill>
                  <a:schemeClr val="tx1"/>
                </a:solidFill>
                <a:latin typeface="+mn-lt"/>
                <a:ea typeface="+mn-ea"/>
                <a:cs typeface="+mn-cs"/>
                <a:hlinkClick r:id="rId27" tooltip="Modifier la section : La politique"/>
              </a:rPr>
              <a:t>modifier le code</a:t>
            </a:r>
            <a:r>
              <a:rPr lang="fr-FR" sz="1200" b="0" i="0" kern="1200" dirty="0" smtClean="0">
                <a:solidFill>
                  <a:schemeClr val="tx1"/>
                </a:solidFill>
                <a:latin typeface="+mn-lt"/>
                <a:ea typeface="+mn-ea"/>
                <a:cs typeface="+mn-cs"/>
              </a:rPr>
              <a:t>]</a:t>
            </a:r>
          </a:p>
          <a:p>
            <a:r>
              <a:rPr lang="fr-FR" sz="1200" b="0" i="0" kern="1200" dirty="0" smtClean="0">
                <a:solidFill>
                  <a:schemeClr val="tx1"/>
                </a:solidFill>
                <a:latin typeface="+mn-lt"/>
                <a:ea typeface="+mn-ea"/>
                <a:cs typeface="+mn-cs"/>
              </a:rPr>
              <a:t>Ensuite, dans les lettres </a:t>
            </a:r>
            <a:r>
              <a:rPr lang="fr-FR" sz="1200" b="0" i="0" kern="1200" cap="small" dirty="0" smtClean="0">
                <a:solidFill>
                  <a:schemeClr val="tx1"/>
                </a:solidFill>
                <a:latin typeface="+mn-lt"/>
                <a:ea typeface="+mn-ea"/>
                <a:cs typeface="+mn-cs"/>
              </a:rPr>
              <a:t>viii</a:t>
            </a:r>
            <a:r>
              <a:rPr lang="fr-FR" sz="1200" b="0" i="0" kern="1200" dirty="0" smtClean="0">
                <a:solidFill>
                  <a:schemeClr val="tx1"/>
                </a:solidFill>
                <a:latin typeface="+mn-lt"/>
                <a:ea typeface="+mn-ea"/>
                <a:cs typeface="+mn-cs"/>
              </a:rPr>
              <a:t> et </a:t>
            </a:r>
            <a:r>
              <a:rPr lang="fr-FR" sz="1200" b="0" i="0" kern="1200" cap="small" dirty="0" smtClean="0">
                <a:solidFill>
                  <a:schemeClr val="tx1"/>
                </a:solidFill>
                <a:latin typeface="+mn-lt"/>
                <a:ea typeface="+mn-ea"/>
                <a:cs typeface="+mn-cs"/>
              </a:rPr>
              <a:t>ix</a:t>
            </a:r>
            <a:r>
              <a:rPr lang="fr-FR" sz="1200" b="0" i="0" kern="1200" dirty="0" smtClean="0">
                <a:solidFill>
                  <a:schemeClr val="tx1"/>
                </a:solidFill>
                <a:latin typeface="+mn-lt"/>
                <a:ea typeface="+mn-ea"/>
                <a:cs typeface="+mn-cs"/>
              </a:rPr>
              <a:t>, Voltaire évoque le sujet de la politique.</a:t>
            </a:r>
          </a:p>
          <a:p>
            <a:r>
              <a:rPr lang="fr-FR" sz="1200" b="0" i="0" kern="1200" dirty="0" smtClean="0">
                <a:solidFill>
                  <a:schemeClr val="tx1"/>
                </a:solidFill>
                <a:latin typeface="+mn-lt"/>
                <a:ea typeface="+mn-ea"/>
                <a:cs typeface="+mn-cs"/>
              </a:rPr>
              <a:t>Dans la lettre </a:t>
            </a:r>
            <a:r>
              <a:rPr lang="fr-FR" sz="1200" b="0" i="0" kern="1200" cap="small" dirty="0" smtClean="0">
                <a:solidFill>
                  <a:schemeClr val="tx1"/>
                </a:solidFill>
                <a:latin typeface="+mn-lt"/>
                <a:ea typeface="+mn-ea"/>
                <a:cs typeface="+mn-cs"/>
              </a:rPr>
              <a:t>viii</a:t>
            </a:r>
            <a:r>
              <a:rPr lang="fr-FR" sz="1200" b="0" i="0" kern="1200" dirty="0" smtClean="0">
                <a:solidFill>
                  <a:schemeClr val="tx1"/>
                </a:solidFill>
                <a:latin typeface="+mn-lt"/>
                <a:ea typeface="+mn-ea"/>
                <a:cs typeface="+mn-cs"/>
              </a:rPr>
              <a:t> : "Sur le Parlement". Voltaire évoque les grandes puissances en avance sur leur temps, Rome étant une référence pour l'organisation, Athènes pour la démocratie. L'impression de stabilité est associée à Rome. L'humanité des anglais est évoquée (ils font la guerre pour la paix). En France, le combat contre le pouvoir n'a fait qu'aggraver la situation, il y a eu des guerres civiles, et les membres du clergé ont tué le roi. Cette France s'oppose à l'Angleterre où malgré un long combat, il n'y a pas eu de prise de pouvoir despotique.</a:t>
            </a:r>
          </a:p>
          <a:p>
            <a:r>
              <a:rPr lang="fr-FR" sz="1200" b="0" i="0" kern="1200" dirty="0" smtClean="0">
                <a:solidFill>
                  <a:schemeClr val="tx1"/>
                </a:solidFill>
                <a:latin typeface="+mn-lt"/>
                <a:ea typeface="+mn-ea"/>
                <a:cs typeface="+mn-cs"/>
              </a:rPr>
              <a:t>Lettre </a:t>
            </a:r>
            <a:r>
              <a:rPr lang="fr-FR" sz="1200" b="0" i="0" kern="1200" cap="small" dirty="0" smtClean="0">
                <a:solidFill>
                  <a:schemeClr val="tx1"/>
                </a:solidFill>
                <a:latin typeface="+mn-lt"/>
                <a:ea typeface="+mn-ea"/>
                <a:cs typeface="+mn-cs"/>
              </a:rPr>
              <a:t>ix</a:t>
            </a:r>
            <a:r>
              <a:rPr lang="fr-FR" sz="1200" b="0" i="0" kern="1200" dirty="0" smtClean="0">
                <a:solidFill>
                  <a:schemeClr val="tx1"/>
                </a:solidFill>
                <a:latin typeface="+mn-lt"/>
                <a:ea typeface="+mn-ea"/>
                <a:cs typeface="+mn-cs"/>
              </a:rPr>
              <a:t> : "Sur le Gouvernement". La politique anglaise est mise en valeur, car elle correspond aux idées des Lumières. En France se pose le problème de la taxe, résolu en Angleterre, où les impôts sont fonction du salaire et non du rang social occupé. Voltaire fait aussi une critique des doléances.</a:t>
            </a:r>
          </a:p>
          <a:p>
            <a:r>
              <a:rPr lang="fr-FR" sz="1200" b="0" i="0" kern="1200" dirty="0" smtClean="0">
                <a:solidFill>
                  <a:schemeClr val="tx1"/>
                </a:solidFill>
                <a:latin typeface="+mn-lt"/>
                <a:ea typeface="+mn-ea"/>
                <a:cs typeface="+mn-cs"/>
              </a:rPr>
              <a:t>Dans la lettre </a:t>
            </a:r>
            <a:r>
              <a:rPr lang="fr-FR" sz="1200" b="0" i="0" kern="1200" cap="small" dirty="0" smtClean="0">
                <a:solidFill>
                  <a:schemeClr val="tx1"/>
                </a:solidFill>
                <a:latin typeface="+mn-lt"/>
                <a:ea typeface="+mn-ea"/>
                <a:cs typeface="+mn-cs"/>
              </a:rPr>
              <a:t>x</a:t>
            </a:r>
            <a:r>
              <a:rPr lang="fr-FR" sz="1200" b="0" i="0" kern="1200" dirty="0" smtClean="0">
                <a:solidFill>
                  <a:schemeClr val="tx1"/>
                </a:solidFill>
                <a:latin typeface="+mn-lt"/>
                <a:ea typeface="+mn-ea"/>
                <a:cs typeface="+mn-cs"/>
              </a:rPr>
              <a:t>, intitulée « Sur le Commerce », Voltaire fait l’éloge du commerce anglais, de ses bienfaits et de ce qu’il a apporté à la nation anglaise. Selon lui, le commerce a contribué à la liberté du peuple anglais, et cette liberté à elle-même contribué à l’essor du commerce. C’est également le commerce qui a donné à l’Angleterre sa très grande richesse, et sa très grande puissance navale (« </a:t>
            </a:r>
            <a:r>
              <a:rPr lang="fr-FR" sz="1200" b="0" i="1" kern="1200" dirty="0" smtClean="0">
                <a:solidFill>
                  <a:schemeClr val="tx1"/>
                </a:solidFill>
                <a:latin typeface="+mn-lt"/>
                <a:ea typeface="+mn-ea"/>
                <a:cs typeface="+mn-cs"/>
              </a:rPr>
              <a:t>C’est le Commerce qui a établi peu à peu les forces navales par qui les Anglais sont les maîtres des mers.</a:t>
            </a:r>
            <a:r>
              <a:rPr lang="fr-FR" sz="1200" b="0" i="0" kern="1200" dirty="0" smtClean="0">
                <a:solidFill>
                  <a:schemeClr val="tx1"/>
                </a:solidFill>
                <a:latin typeface="+mn-lt"/>
                <a:ea typeface="+mn-ea"/>
                <a:cs typeface="+mn-cs"/>
              </a:rPr>
              <a:t> »), malgré son apparence plutôt pauvre (« </a:t>
            </a:r>
            <a:r>
              <a:rPr lang="fr-FR" sz="1200" b="0" i="1" kern="1200" dirty="0" smtClean="0">
                <a:solidFill>
                  <a:schemeClr val="tx1"/>
                </a:solidFill>
                <a:latin typeface="+mn-lt"/>
                <a:ea typeface="+mn-ea"/>
                <a:cs typeface="+mn-cs"/>
              </a:rPr>
              <a:t>qui n’a de soi-même qu’un peu de plomb, de l’étain, de la terre à foulon et de la laine grossière</a:t>
            </a:r>
            <a:r>
              <a:rPr lang="fr-FR" sz="1200" b="0" i="0" kern="1200" dirty="0" smtClean="0">
                <a:solidFill>
                  <a:schemeClr val="tx1"/>
                </a:solidFill>
                <a:latin typeface="+mn-lt"/>
                <a:ea typeface="+mn-ea"/>
                <a:cs typeface="+mn-cs"/>
              </a:rPr>
              <a:t> »). Mais dans cette lettre, Voltaire en profite aussi pour faire la satire des nobles allemands et français, qui manquent d’intérêts pour ce type d’entreprise. Pour Voltaire, la noblesse n’a pas forcément un grand rôle à jouer, contrairement aux négociants qui « </a:t>
            </a:r>
            <a:r>
              <a:rPr lang="fr-FR" sz="1200" b="0" i="1" kern="1200" dirty="0" smtClean="0">
                <a:solidFill>
                  <a:schemeClr val="tx1"/>
                </a:solidFill>
                <a:latin typeface="+mn-lt"/>
                <a:ea typeface="+mn-ea"/>
                <a:cs typeface="+mn-cs"/>
              </a:rPr>
              <a:t>contribuent au bonheur du monde</a:t>
            </a:r>
            <a:r>
              <a:rPr lang="fr-FR" sz="1200" b="0" i="0" kern="1200" dirty="0" smtClean="0">
                <a:solidFill>
                  <a:schemeClr val="tx1"/>
                </a:solidFill>
                <a:latin typeface="+mn-lt"/>
                <a:ea typeface="+mn-ea"/>
                <a:cs typeface="+mn-cs"/>
              </a:rPr>
              <a:t> ».</a:t>
            </a:r>
          </a:p>
          <a:p>
            <a:r>
              <a:rPr lang="fr-FR" sz="1200" b="0" i="0" kern="1200" dirty="0" smtClean="0">
                <a:solidFill>
                  <a:schemeClr val="tx1"/>
                </a:solidFill>
                <a:latin typeface="+mn-lt"/>
                <a:ea typeface="+mn-ea"/>
                <a:cs typeface="+mn-cs"/>
              </a:rPr>
              <a:t>"Le commerce qui a enrichi les citoyens en Angleterre, a contribué à les rendre libres, et cette liberté a étendu le commerce qui a établi peu à peu les forces navales.par qui les Anglais sont les maitres des mers. Ils ont à présent près de deux cents vaisseaux de </a:t>
            </a:r>
            <a:r>
              <a:rPr lang="fr-FR" sz="1200" b="0" i="0" kern="1200" dirty="0" err="1" smtClean="0">
                <a:solidFill>
                  <a:schemeClr val="tx1"/>
                </a:solidFill>
                <a:latin typeface="+mn-lt"/>
                <a:ea typeface="+mn-ea"/>
                <a:cs typeface="+mn-cs"/>
              </a:rPr>
              <a:t>guerre;la</a:t>
            </a:r>
            <a:r>
              <a:rPr lang="fr-FR" sz="1200" b="0" i="0" kern="1200" dirty="0" smtClean="0">
                <a:solidFill>
                  <a:schemeClr val="tx1"/>
                </a:solidFill>
                <a:latin typeface="+mn-lt"/>
                <a:ea typeface="+mn-ea"/>
                <a:cs typeface="+mn-cs"/>
              </a:rPr>
              <a:t> postérité apprendra peut-être avec surprise qu'une petite ile, qui n'a de soi-même qu'un peu de plomb, de l'étain, de la terre à foulon, et de la laine grossière, est devenue par son commerce assez puissante pour envoyer en 1723 trois flottes à la fois extrémités du monde, l'une devant Gibraltar conquise et conservée par ses armes, l'autre à Porto-Bello pour ôter au roi d'Espagne la jouissance des trésors des Indes, et la troisième dans la mer Baltique pour empêcher les puissances du Nord de se battre. Quand Louis XIV faisait trembler l'Italie, et que ses armées déjà maitresses de la Savoie et du piémont étaient près de prendre Turin, il fallut que le prince Eugène marchât du fond de l'Allemagne au secours du duc de Savoie; il n’avait point d’argent, sans quoi on ne prend ni ne défend les villes ; il eut recours à des marchands anglais ; en une demi-heure de temps, on lui prêta cinquante millions. Avec cela il délivra Turin, battit les Français, et écrivit à ceux qui avaient prêté cette somme ce petit billet: « Messieurs, j'ai reçu votre argent et je me flatte de l'avoir employé à votre satisfaction.»</a:t>
            </a:r>
          </a:p>
          <a:p>
            <a:r>
              <a:rPr lang="fr-FR" sz="1200" b="0" i="0" kern="1200" dirty="0" smtClean="0">
                <a:solidFill>
                  <a:schemeClr val="tx1"/>
                </a:solidFill>
                <a:latin typeface="+mn-lt"/>
                <a:ea typeface="+mn-ea"/>
                <a:cs typeface="+mn-cs"/>
              </a:rPr>
              <a:t>tout cela donne un juste orgueil à un marchand anglais, et fait qu'il ose se comparer, non sans quelque raison, à un citoyen romain. Aussi le cadet d'un pair du royaume ne dédaigne point le </a:t>
            </a:r>
            <a:r>
              <a:rPr lang="fr-FR" sz="1200" b="0" i="0" kern="1200" dirty="0" err="1" smtClean="0">
                <a:solidFill>
                  <a:schemeClr val="tx1"/>
                </a:solidFill>
                <a:latin typeface="+mn-lt"/>
                <a:ea typeface="+mn-ea"/>
                <a:cs typeface="+mn-cs"/>
              </a:rPr>
              <a:t>négoce:milord</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Townhend</a:t>
            </a:r>
            <a:r>
              <a:rPr lang="fr-FR" sz="1200" b="0" i="0" kern="1200" dirty="0" smtClean="0">
                <a:solidFill>
                  <a:schemeClr val="tx1"/>
                </a:solidFill>
                <a:latin typeface="+mn-lt"/>
                <a:ea typeface="+mn-ea"/>
                <a:cs typeface="+mn-cs"/>
              </a:rPr>
              <a:t>, ministre d'état, a un frère qui se contente d'être marchand dans la Cité. Dans le temps que Milord Oxford gouvernait l'Angleterre, son cadet était facteur à Alep, d'où il ne voulut pas revenir et ou il est mort..."</a:t>
            </a:r>
          </a:p>
          <a:p>
            <a:r>
              <a:rPr lang="fr-FR" sz="1200" b="0" i="0" kern="1200" dirty="0" smtClean="0">
                <a:solidFill>
                  <a:schemeClr val="tx1"/>
                </a:solidFill>
                <a:latin typeface="+mn-lt"/>
                <a:ea typeface="+mn-ea"/>
                <a:cs typeface="+mn-cs"/>
              </a:rPr>
              <a:t>Cette coutume, qui pourtant commence trop à se passer, paraît monstrueuse à des Allemands entêtés de leurs quartiers; ils ne sauraient concevoir que le fils d’un pair d’Angleterre ne soit qu’un riche et puissant bourgeois, au lieu qu’en Allemagne tout est prince; on a vu jusqu’à trente altesses du même nom n’ayant pour tout bien que des armoiries et une noble fierté.</a:t>
            </a:r>
          </a:p>
          <a:p>
            <a:r>
              <a:rPr lang="fr-FR" sz="1200" b="0" i="0" kern="1200" dirty="0" smtClean="0">
                <a:solidFill>
                  <a:schemeClr val="tx1"/>
                </a:solidFill>
                <a:latin typeface="+mn-lt"/>
                <a:ea typeface="+mn-ea"/>
                <a:cs typeface="+mn-cs"/>
              </a:rPr>
              <a:t>En France, est marquis qui veut; et quiconque arrive à Paris du fond d’une province avec de l’argent à dépenser, et un nom en </a:t>
            </a:r>
            <a:r>
              <a:rPr lang="fr-FR" sz="1200" b="0" i="0" kern="1200" dirty="0" err="1" smtClean="0">
                <a:solidFill>
                  <a:schemeClr val="tx1"/>
                </a:solidFill>
                <a:latin typeface="+mn-lt"/>
                <a:ea typeface="+mn-ea"/>
                <a:cs typeface="+mn-cs"/>
              </a:rPr>
              <a:t>ac</a:t>
            </a:r>
            <a:r>
              <a:rPr lang="fr-FR" sz="1200" b="0" i="0" kern="1200" dirty="0" smtClean="0">
                <a:solidFill>
                  <a:schemeClr val="tx1"/>
                </a:solidFill>
                <a:latin typeface="+mn-lt"/>
                <a:ea typeface="+mn-ea"/>
                <a:cs typeface="+mn-cs"/>
              </a:rPr>
              <a:t> ou en </a:t>
            </a:r>
            <a:r>
              <a:rPr lang="fr-FR" sz="1200" b="0" i="0" kern="1200" dirty="0" err="1" smtClean="0">
                <a:solidFill>
                  <a:schemeClr val="tx1"/>
                </a:solidFill>
                <a:latin typeface="+mn-lt"/>
                <a:ea typeface="+mn-ea"/>
                <a:cs typeface="+mn-cs"/>
              </a:rPr>
              <a:t>ille</a:t>
            </a:r>
            <a:r>
              <a:rPr lang="fr-FR" sz="1200" b="0" i="0" kern="1200" dirty="0" smtClean="0">
                <a:solidFill>
                  <a:schemeClr val="tx1"/>
                </a:solidFill>
                <a:latin typeface="+mn-lt"/>
                <a:ea typeface="+mn-ea"/>
                <a:cs typeface="+mn-cs"/>
              </a:rPr>
              <a:t>, peut dire: Un homme comme moi, un homme de ma qualité, et mépriser souverainement un négociant. Le négociant entend lui-même parler si souvent avec dédain de sa profession qu’il est assez sot pour en rougir; je ne sais pourtant lequel est le plus utile à un État, ou un seigneur bien poudré qui sait précisément à quelle heure le roi se lève, à quelle heure il se couche, et qui se donne des airs de grandeur en jouant le rôle d’esclave dans l’antichambre d’un ministre, ou un négociant qui enrichit son pays, donne de son cabinet des ordres à Surate et au Caire, et contribue au bonheur du monde.</a:t>
            </a:r>
          </a:p>
          <a:p>
            <a:r>
              <a:rPr lang="fr-FR" sz="1200" b="0" i="0" kern="1200" dirty="0" smtClean="0">
                <a:solidFill>
                  <a:schemeClr val="tx1"/>
                </a:solidFill>
                <a:latin typeface="+mn-lt"/>
                <a:ea typeface="+mn-ea"/>
                <a:cs typeface="+mn-cs"/>
              </a:rPr>
              <a:t>La philosophie[</a:t>
            </a:r>
            <a:r>
              <a:rPr lang="fr-FR" sz="1200" b="0" i="0" u="none" strike="noStrike" kern="1200" dirty="0" smtClean="0">
                <a:solidFill>
                  <a:schemeClr val="tx1"/>
                </a:solidFill>
                <a:latin typeface="+mn-lt"/>
                <a:ea typeface="+mn-ea"/>
                <a:cs typeface="+mn-cs"/>
                <a:hlinkClick r:id="rId28" tooltip="Modifier la section : La philosophie"/>
              </a:rPr>
              <a:t>modifier</a:t>
            </a:r>
            <a:r>
              <a:rPr lang="fr-FR" sz="1200" b="0" i="0" kern="1200" dirty="0" smtClean="0">
                <a:solidFill>
                  <a:schemeClr val="tx1"/>
                </a:solidFill>
                <a:latin typeface="+mn-lt"/>
                <a:ea typeface="+mn-ea"/>
                <a:cs typeface="+mn-cs"/>
              </a:rPr>
              <a:t> | </a:t>
            </a:r>
            <a:r>
              <a:rPr lang="fr-FR" sz="1200" b="0" i="0" u="none" strike="noStrike" kern="1200" dirty="0" smtClean="0">
                <a:solidFill>
                  <a:schemeClr val="tx1"/>
                </a:solidFill>
                <a:latin typeface="+mn-lt"/>
                <a:ea typeface="+mn-ea"/>
                <a:cs typeface="+mn-cs"/>
                <a:hlinkClick r:id="rId29" tooltip="Modifier la section : La philosophie"/>
              </a:rPr>
              <a:t>modifier le code</a:t>
            </a:r>
            <a:r>
              <a:rPr lang="fr-FR" sz="1200" b="0" i="0" kern="1200" dirty="0" smtClean="0">
                <a:solidFill>
                  <a:schemeClr val="tx1"/>
                </a:solidFill>
                <a:latin typeface="+mn-lt"/>
                <a:ea typeface="+mn-ea"/>
                <a:cs typeface="+mn-cs"/>
              </a:rPr>
              <a:t>]</a:t>
            </a:r>
          </a:p>
          <a:p>
            <a:r>
              <a:rPr lang="fr-FR" sz="1200" b="0" i="0" kern="1200" dirty="0" smtClean="0">
                <a:solidFill>
                  <a:schemeClr val="tx1"/>
                </a:solidFill>
                <a:latin typeface="+mn-lt"/>
                <a:ea typeface="+mn-ea"/>
                <a:cs typeface="+mn-cs"/>
              </a:rPr>
              <a:t>Dans la lettre </a:t>
            </a:r>
            <a:r>
              <a:rPr lang="fr-FR" sz="1200" b="0" i="0" kern="1200" cap="small" dirty="0" smtClean="0">
                <a:solidFill>
                  <a:schemeClr val="tx1"/>
                </a:solidFill>
                <a:latin typeface="+mn-lt"/>
                <a:ea typeface="+mn-ea"/>
                <a:cs typeface="+mn-cs"/>
              </a:rPr>
              <a:t>xxv</a:t>
            </a:r>
            <a:r>
              <a:rPr lang="fr-FR" sz="1200" b="0" i="0" kern="1200" dirty="0" smtClean="0">
                <a:solidFill>
                  <a:schemeClr val="tx1"/>
                </a:solidFill>
                <a:latin typeface="+mn-lt"/>
                <a:ea typeface="+mn-ea"/>
                <a:cs typeface="+mn-cs"/>
              </a:rPr>
              <a:t>, la dernière, Voltaire critique certaines idées de Pascal en prenant des citations de ses </a:t>
            </a:r>
            <a:r>
              <a:rPr lang="fr-FR" sz="1200" b="0" i="1" kern="1200" dirty="0" smtClean="0">
                <a:solidFill>
                  <a:schemeClr val="tx1"/>
                </a:solidFill>
                <a:latin typeface="+mn-lt"/>
                <a:ea typeface="+mn-ea"/>
                <a:cs typeface="+mn-cs"/>
              </a:rPr>
              <a:t>Pensées</a:t>
            </a:r>
            <a:r>
              <a:rPr lang="fr-FR" sz="1200" b="0" i="0" kern="1200" dirty="0" smtClean="0">
                <a:solidFill>
                  <a:schemeClr val="tx1"/>
                </a:solidFill>
                <a:latin typeface="+mn-lt"/>
                <a:ea typeface="+mn-ea"/>
                <a:cs typeface="+mn-cs"/>
              </a:rPr>
              <a:t> et en donnant à la suite son propre point de vue sur le même sujet. La différence majeure entre ces deux philosophes est leur conception de l’homme : Pascal insiste sur l’aspect misérable et malheureux de l’homme qui comble son vide intérieur par le divertissement, tandis que Voltaire affiche en véritable </a:t>
            </a:r>
            <a:r>
              <a:rPr lang="fr-FR" sz="1200" b="0" i="0" u="none" strike="noStrike" kern="1200" dirty="0" smtClean="0">
                <a:solidFill>
                  <a:schemeClr val="tx1"/>
                </a:solidFill>
                <a:latin typeface="+mn-lt"/>
                <a:ea typeface="+mn-ea"/>
                <a:cs typeface="+mn-cs"/>
                <a:hlinkClick r:id="rId30" tooltip="Lumières (philosophie)"/>
              </a:rPr>
              <a:t>philosophe des Lumières</a:t>
            </a:r>
            <a:r>
              <a:rPr lang="fr-FR" sz="1200" b="0" i="0" kern="1200" dirty="0" smtClean="0">
                <a:solidFill>
                  <a:schemeClr val="tx1"/>
                </a:solidFill>
                <a:latin typeface="+mn-lt"/>
                <a:ea typeface="+mn-ea"/>
                <a:cs typeface="+mn-cs"/>
              </a:rPr>
              <a:t> une foi optimiste en l’homme.</a:t>
            </a:r>
          </a:p>
          <a:p>
            <a:endParaRPr lang="fr-FR" dirty="0" smtClean="0"/>
          </a:p>
          <a:p>
            <a:endParaRPr lang="fr-FR" dirty="0" smtClean="0"/>
          </a:p>
        </p:txBody>
      </p:sp>
      <p:sp>
        <p:nvSpPr>
          <p:cNvPr id="4" name="Zástupný symbol pro číslo snímku 3"/>
          <p:cNvSpPr>
            <a:spLocks noGrp="1"/>
          </p:cNvSpPr>
          <p:nvPr>
            <p:ph type="sldNum" sz="quarter" idx="10"/>
          </p:nvPr>
        </p:nvSpPr>
        <p:spPr/>
        <p:txBody>
          <a:bodyPr/>
          <a:lstStyle/>
          <a:p>
            <a:fld id="{77D6E6E7-DD3A-4EFF-ADE2-D1011CA5F00E}" type="slidenum">
              <a:rPr lang="cs-CZ" smtClean="0"/>
              <a:t>14</a:t>
            </a:fld>
            <a:endParaRPr lang="cs-CZ"/>
          </a:p>
        </p:txBody>
      </p:sp>
    </p:spTree>
    <p:extLst>
      <p:ext uri="{BB962C8B-B14F-4D97-AF65-F5344CB8AC3E}">
        <p14:creationId xmlns:p14="http://schemas.microsoft.com/office/powerpoint/2010/main" val="1016988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fr-CA" sz="1200" kern="1200" dirty="0" smtClean="0">
                <a:solidFill>
                  <a:schemeClr val="tx1"/>
                </a:solidFill>
                <a:latin typeface="+mn-lt"/>
                <a:ea typeface="+mn-ea"/>
                <a:cs typeface="+mn-cs"/>
              </a:rPr>
              <a:t>Pour la décennie 1734-1744 Voltaire trouve refuge au </a:t>
            </a:r>
            <a:r>
              <a:rPr lang="fr-CA" sz="1200" b="1" kern="1200" dirty="0" smtClean="0">
                <a:solidFill>
                  <a:schemeClr val="tx1"/>
                </a:solidFill>
                <a:latin typeface="+mn-lt"/>
                <a:ea typeface="+mn-ea"/>
                <a:cs typeface="+mn-cs"/>
              </a:rPr>
              <a:t>château de </a:t>
            </a:r>
            <a:r>
              <a:rPr lang="fr-CA" sz="1200" b="1" kern="1200" dirty="0" err="1" smtClean="0">
                <a:solidFill>
                  <a:schemeClr val="tx1"/>
                </a:solidFill>
                <a:latin typeface="+mn-lt"/>
                <a:ea typeface="+mn-ea"/>
                <a:cs typeface="+mn-cs"/>
              </a:rPr>
              <a:t>Cirey</a:t>
            </a:r>
            <a:r>
              <a:rPr lang="fr-CA" sz="1200" kern="1200" dirty="0" smtClean="0">
                <a:solidFill>
                  <a:schemeClr val="tx1"/>
                </a:solidFill>
                <a:latin typeface="+mn-lt"/>
                <a:ea typeface="+mn-ea"/>
                <a:cs typeface="+mn-cs"/>
              </a:rPr>
              <a:t>, non loin de la frontière lorraine, auprès de son admiratrice </a:t>
            </a:r>
            <a:r>
              <a:rPr lang="fr-CA" sz="1200" b="1" kern="1200" dirty="0" smtClean="0">
                <a:solidFill>
                  <a:schemeClr val="tx1"/>
                </a:solidFill>
                <a:latin typeface="+mn-lt"/>
                <a:ea typeface="+mn-ea"/>
                <a:cs typeface="+mn-cs"/>
              </a:rPr>
              <a:t>Mme du Châtelet</a:t>
            </a:r>
            <a:r>
              <a:rPr lang="fr-CA" sz="1200" kern="1200" dirty="0" smtClean="0">
                <a:solidFill>
                  <a:schemeClr val="tx1"/>
                </a:solidFill>
                <a:latin typeface="+mn-lt"/>
                <a:ea typeface="+mn-ea"/>
                <a:cs typeface="+mn-cs"/>
              </a:rPr>
              <a:t>, femme intelligente, spirituelle, passionnée de sciences expérimentales. Depuis </a:t>
            </a:r>
            <a:r>
              <a:rPr lang="fr-CA" sz="1200" kern="1200" dirty="0" err="1" smtClean="0">
                <a:solidFill>
                  <a:schemeClr val="tx1"/>
                </a:solidFill>
                <a:latin typeface="+mn-lt"/>
                <a:ea typeface="+mn-ea"/>
                <a:cs typeface="+mn-cs"/>
              </a:rPr>
              <a:t>Cirey</a:t>
            </a:r>
            <a:r>
              <a:rPr lang="fr-CA" sz="1200" kern="1200" dirty="0" smtClean="0">
                <a:solidFill>
                  <a:schemeClr val="tx1"/>
                </a:solidFill>
                <a:latin typeface="+mn-lt"/>
                <a:ea typeface="+mn-ea"/>
                <a:cs typeface="+mn-cs"/>
              </a:rPr>
              <a:t>, Voltaire entretient une intense correspondance avec Paris, mais aussi avec celui en qui il verra pendant un certain temps son roi-disciple, Frédéric II, roi de Prusse. Il voyage: Belgique, Hollande, Prusse, Paris. Le théâtre, installé au grenier du château de </a:t>
            </a:r>
            <a:r>
              <a:rPr lang="fr-CA" sz="1200" kern="1200" dirty="0" err="1" smtClean="0">
                <a:solidFill>
                  <a:schemeClr val="tx1"/>
                </a:solidFill>
                <a:latin typeface="+mn-lt"/>
                <a:ea typeface="+mn-ea"/>
                <a:cs typeface="+mn-cs"/>
              </a:rPr>
              <a:t>Cirey</a:t>
            </a:r>
            <a:r>
              <a:rPr lang="fr-CA" sz="1200" kern="1200" dirty="0" smtClean="0">
                <a:solidFill>
                  <a:schemeClr val="tx1"/>
                </a:solidFill>
                <a:latin typeface="+mn-lt"/>
                <a:ea typeface="+mn-ea"/>
                <a:cs typeface="+mn-cs"/>
              </a:rPr>
              <a:t>, voit les premières représentations des nouvelles pièces du Voltaire dramaturge: les tragédies </a:t>
            </a:r>
            <a:r>
              <a:rPr lang="fr-CA" sz="1200" b="1" i="1" kern="1200" dirty="0" smtClean="0">
                <a:solidFill>
                  <a:schemeClr val="tx1"/>
                </a:solidFill>
                <a:latin typeface="+mn-lt"/>
                <a:ea typeface="+mn-ea"/>
                <a:cs typeface="+mn-cs"/>
              </a:rPr>
              <a:t>La mort de César</a:t>
            </a:r>
            <a:r>
              <a:rPr lang="fr-CA" sz="1200" kern="1200" dirty="0" smtClean="0">
                <a:solidFill>
                  <a:schemeClr val="tx1"/>
                </a:solidFill>
                <a:latin typeface="+mn-lt"/>
                <a:ea typeface="+mn-ea"/>
                <a:cs typeface="+mn-cs"/>
              </a:rPr>
              <a:t> (1735), </a:t>
            </a:r>
            <a:r>
              <a:rPr lang="fr-CA" sz="1200" b="1" i="1" kern="1200" dirty="0" smtClean="0">
                <a:solidFill>
                  <a:schemeClr val="tx1"/>
                </a:solidFill>
                <a:latin typeface="+mn-lt"/>
                <a:ea typeface="+mn-ea"/>
                <a:cs typeface="+mn-cs"/>
              </a:rPr>
              <a:t>Mahomet</a:t>
            </a:r>
            <a:r>
              <a:rPr lang="fr-CA" sz="1200" kern="1200" dirty="0" smtClean="0">
                <a:solidFill>
                  <a:schemeClr val="tx1"/>
                </a:solidFill>
                <a:latin typeface="+mn-lt"/>
                <a:ea typeface="+mn-ea"/>
                <a:cs typeface="+mn-cs"/>
              </a:rPr>
              <a:t> (1741), </a:t>
            </a:r>
            <a:r>
              <a:rPr lang="fr-CA" sz="1200" b="1" i="1" kern="1200" dirty="0" smtClean="0">
                <a:solidFill>
                  <a:schemeClr val="tx1"/>
                </a:solidFill>
                <a:latin typeface="+mn-lt"/>
                <a:ea typeface="+mn-ea"/>
                <a:cs typeface="+mn-cs"/>
              </a:rPr>
              <a:t>Mérope</a:t>
            </a:r>
            <a:r>
              <a:rPr lang="fr-CA" sz="1200" kern="1200" dirty="0" smtClean="0">
                <a:solidFill>
                  <a:schemeClr val="tx1"/>
                </a:solidFill>
                <a:latin typeface="+mn-lt"/>
                <a:ea typeface="+mn-ea"/>
                <a:cs typeface="+mn-cs"/>
              </a:rPr>
              <a:t> (1743), la comédie de </a:t>
            </a:r>
            <a:r>
              <a:rPr lang="fr-CA" sz="1200" kern="1200" dirty="0" err="1" smtClean="0">
                <a:solidFill>
                  <a:schemeClr val="tx1"/>
                </a:solidFill>
                <a:latin typeface="+mn-lt"/>
                <a:ea typeface="+mn-ea"/>
                <a:cs typeface="+mn-cs"/>
              </a:rPr>
              <a:t>moeurs</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L’Enfant prodigue</a:t>
            </a:r>
            <a:r>
              <a:rPr lang="fr-CA" sz="1200" kern="1200" dirty="0" smtClean="0">
                <a:solidFill>
                  <a:schemeClr val="tx1"/>
                </a:solidFill>
                <a:latin typeface="+mn-lt"/>
                <a:ea typeface="+mn-ea"/>
                <a:cs typeface="+mn-cs"/>
              </a:rPr>
              <a:t> (1736). Il rédige le </a:t>
            </a:r>
            <a:r>
              <a:rPr lang="fr-CA" sz="1200" b="1" i="1" u="sng" kern="1200" dirty="0" smtClean="0">
                <a:solidFill>
                  <a:schemeClr val="tx1"/>
                </a:solidFill>
                <a:latin typeface="+mn-lt"/>
                <a:ea typeface="+mn-ea"/>
                <a:cs typeface="+mn-cs"/>
              </a:rPr>
              <a:t>Mondain</a:t>
            </a:r>
            <a:r>
              <a:rPr lang="fr-CA" sz="1200" kern="1200" dirty="0" smtClean="0">
                <a:solidFill>
                  <a:schemeClr val="tx1"/>
                </a:solidFill>
                <a:latin typeface="+mn-lt"/>
                <a:ea typeface="+mn-ea"/>
                <a:cs typeface="+mn-cs"/>
              </a:rPr>
              <a:t> (1736), poème qui est une célébration de la civilisation et du progrès, il popularise le savoir scientifique et la philosophie avec une </a:t>
            </a:r>
            <a:r>
              <a:rPr lang="fr-CA" sz="1200" b="1" i="1" kern="1200" dirty="0" smtClean="0">
                <a:solidFill>
                  <a:schemeClr val="tx1"/>
                </a:solidFill>
                <a:latin typeface="+mn-lt"/>
                <a:ea typeface="+mn-ea"/>
                <a:cs typeface="+mn-cs"/>
              </a:rPr>
              <a:t>Épître sur Newton</a:t>
            </a:r>
            <a:r>
              <a:rPr lang="fr-CA" sz="1200" kern="1200" dirty="0" smtClean="0">
                <a:solidFill>
                  <a:schemeClr val="tx1"/>
                </a:solidFill>
                <a:latin typeface="+mn-lt"/>
                <a:ea typeface="+mn-ea"/>
                <a:cs typeface="+mn-cs"/>
              </a:rPr>
              <a:t> (1736), </a:t>
            </a:r>
            <a:r>
              <a:rPr lang="fr-CA" sz="1200" b="1" i="1" kern="1200" dirty="0" smtClean="0">
                <a:solidFill>
                  <a:schemeClr val="tx1"/>
                </a:solidFill>
                <a:latin typeface="+mn-lt"/>
                <a:ea typeface="+mn-ea"/>
                <a:cs typeface="+mn-cs"/>
              </a:rPr>
              <a:t>Éléments de la philosophie de Newton</a:t>
            </a:r>
            <a:r>
              <a:rPr lang="fr-CA" sz="1200" kern="1200" dirty="0" smtClean="0">
                <a:solidFill>
                  <a:schemeClr val="tx1"/>
                </a:solidFill>
                <a:latin typeface="+mn-lt"/>
                <a:ea typeface="+mn-ea"/>
                <a:cs typeface="+mn-cs"/>
              </a:rPr>
              <a:t> (1738).</a:t>
            </a:r>
          </a:p>
          <a:p>
            <a:endParaRPr lang="fr-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Une seconde tentative de s’imposer comme poète de cour lui est offerte au moment où son ami d’Argenson devient ministre (1744). À Versailles, Voltaire devient historiographe du roi, il entre à l’Académie Française, mais retombé en disgrâce, il retourne à </a:t>
            </a:r>
            <a:r>
              <a:rPr lang="fr-CA" sz="1200" kern="1200" dirty="0" err="1" smtClean="0">
                <a:solidFill>
                  <a:schemeClr val="tx1"/>
                </a:solidFill>
                <a:latin typeface="+mn-lt"/>
                <a:ea typeface="+mn-ea"/>
                <a:cs typeface="+mn-cs"/>
              </a:rPr>
              <a:t>Cirey</a:t>
            </a:r>
            <a:r>
              <a:rPr lang="fr-CA" sz="1200" kern="1200" dirty="0" smtClean="0">
                <a:solidFill>
                  <a:schemeClr val="tx1"/>
                </a:solidFill>
                <a:latin typeface="+mn-lt"/>
                <a:ea typeface="+mn-ea"/>
                <a:cs typeface="+mn-cs"/>
              </a:rPr>
              <a:t> (1747) où la faveur de Mme du Châtelet lui permet de briller à la cour de Lorraine, à Lunéville (1747-1750). C’est à cette période que Voltaire conçoit l’idée des </a:t>
            </a:r>
            <a:r>
              <a:rPr lang="fr-CA" sz="1200" b="1" kern="1200" dirty="0" smtClean="0">
                <a:solidFill>
                  <a:schemeClr val="tx1"/>
                </a:solidFill>
                <a:latin typeface="+mn-lt"/>
                <a:ea typeface="+mn-ea"/>
                <a:cs typeface="+mn-cs"/>
              </a:rPr>
              <a:t>contes philosophiques</a:t>
            </a:r>
            <a:r>
              <a:rPr lang="fr-CA" sz="1200" kern="1200" dirty="0" smtClean="0">
                <a:solidFill>
                  <a:schemeClr val="tx1"/>
                </a:solidFill>
                <a:latin typeface="+mn-lt"/>
                <a:ea typeface="+mn-ea"/>
                <a:cs typeface="+mn-cs"/>
              </a:rPr>
              <a:t> dont le premier, </a:t>
            </a:r>
            <a:r>
              <a:rPr lang="fr-CA" sz="1200" b="1" i="1" kern="1200" dirty="0" smtClean="0">
                <a:solidFill>
                  <a:schemeClr val="tx1"/>
                </a:solidFill>
                <a:latin typeface="+mn-lt"/>
                <a:ea typeface="+mn-ea"/>
                <a:cs typeface="+mn-cs"/>
              </a:rPr>
              <a:t>Zadig</a:t>
            </a:r>
            <a:r>
              <a:rPr lang="fr-CA" sz="1200" kern="1200" dirty="0" smtClean="0">
                <a:solidFill>
                  <a:schemeClr val="tx1"/>
                </a:solidFill>
                <a:latin typeface="+mn-lt"/>
                <a:ea typeface="+mn-ea"/>
                <a:cs typeface="+mn-cs"/>
              </a:rPr>
              <a:t> (1747), reflète aussi la déception du courtisan versaillais. </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Cette œuvre est inspirée d'un conte persan</a:t>
            </a:r>
            <a:r>
              <a:rPr lang="cs-CZ" sz="1200" kern="1200" dirty="0" smtClean="0">
                <a:solidFill>
                  <a:schemeClr val="tx1"/>
                </a:solidFill>
                <a:latin typeface="+mn-lt"/>
                <a:ea typeface="+mn-ea"/>
                <a:cs typeface="+mn-cs"/>
              </a:rPr>
              <a:t>.</a:t>
            </a:r>
            <a:r>
              <a:rPr lang="cs-CZ" sz="1200" kern="1200" baseline="0" dirty="0" smtClean="0">
                <a:solidFill>
                  <a:schemeClr val="tx1"/>
                </a:solidFill>
                <a:latin typeface="+mn-lt"/>
                <a:ea typeface="+mn-ea"/>
                <a:cs typeface="+mn-cs"/>
              </a:rPr>
              <a:t> </a:t>
            </a:r>
            <a:r>
              <a:rPr lang="cs-CZ" sz="1200" kern="1200" baseline="0" dirty="0" err="1" smtClean="0">
                <a:solidFill>
                  <a:schemeClr val="tx1"/>
                </a:solidFill>
                <a:latin typeface="+mn-lt"/>
                <a:ea typeface="+mn-ea"/>
                <a:cs typeface="+mn-cs"/>
              </a:rPr>
              <a:t>Voltaire</a:t>
            </a:r>
            <a:r>
              <a:rPr lang="cs-CZ" sz="1200" kern="1200" baseline="0" dirty="0" smtClean="0">
                <a:solidFill>
                  <a:schemeClr val="tx1"/>
                </a:solidFill>
                <a:latin typeface="+mn-lt"/>
                <a:ea typeface="+mn-ea"/>
                <a:cs typeface="+mn-cs"/>
              </a:rPr>
              <a:t> </a:t>
            </a:r>
            <a:r>
              <a:rPr lang="cs-CZ" sz="1200" kern="1200" baseline="0" dirty="0" err="1" smtClean="0">
                <a:solidFill>
                  <a:schemeClr val="tx1"/>
                </a:solidFill>
                <a:latin typeface="+mn-lt"/>
                <a:ea typeface="+mn-ea"/>
                <a:cs typeface="+mn-cs"/>
              </a:rPr>
              <a:t>introduit</a:t>
            </a:r>
            <a:r>
              <a:rPr lang="cs-CZ"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 suspense dans son récit, alors que dans la tradition du conte oriental le lecteur est averti dès le départ que les trois frères n'ont pas vu l'animal, ce qui </a:t>
            </a:r>
            <a:r>
              <a:rPr lang="fr-FR" sz="1200" kern="1200" dirty="0" err="1" smtClean="0">
                <a:solidFill>
                  <a:schemeClr val="tx1"/>
                </a:solidFill>
                <a:latin typeface="+mn-lt"/>
                <a:ea typeface="+mn-ea"/>
                <a:cs typeface="+mn-cs"/>
              </a:rPr>
              <a:t>renfo</a:t>
            </a:r>
            <a:r>
              <a:rPr lang="cs-CZ" sz="1200" kern="1200" dirty="0" smtClean="0">
                <a:solidFill>
                  <a:schemeClr val="tx1"/>
                </a:solidFill>
                <a:latin typeface="+mn-lt"/>
                <a:ea typeface="+mn-ea"/>
                <a:cs typeface="+mn-cs"/>
              </a:rPr>
              <a:t>r</a:t>
            </a:r>
            <a:r>
              <a:rPr lang="fr-FR" sz="1200" kern="1200" dirty="0" smtClean="0">
                <a:solidFill>
                  <a:schemeClr val="tx1"/>
                </a:solidFill>
                <a:latin typeface="+mn-lt"/>
                <a:ea typeface="+mn-ea"/>
                <a:cs typeface="+mn-cs"/>
              </a:rPr>
              <a:t>ce le raisonnement indiciaire de Zadig pour se rapprocher de la méthode scientifique.</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Voltaire retrace les mésaventures d’un jeune homme victime d'injustice nommé Zadig qui fait l’expérience du monde dans un Orient de fantaisie. Tour à tour favorable et cruelle, toujours changeante, la fortune du héros passe par des hauts et des bas qui rythment le texte : Zadig échappe de nombreuses fois à la prison et aux amendes car il a été accusé à tort. En fin de compte, Zadig est nommé Premier ministre du roi de Babylone, il s’avère être un très bon homme, finalement très apprécié du roi, jugeant justement les gens, et non d'après leurs revenus, comme le faisaient les autres ministres, c’est donc selon une justice équitable que Zadig travaille en tant que ministre du roi. Malheureusement pour lui, Zadig doit fuir le royaume de Babylone à cause de l’amour compromettant qu’il porte à la reine Astarté, découvert par la cour. L’inquiétude de Zadig naît et le pousse à croire que le roi daigne tuer la reine par simple vengeance. Durant son voyage, Zadig rencontre divers personnages hauts en couleur, il connaîtra différents sentiments tels que le désespoir et la souffrance et devra faire face à l’injustice et à la superstition, ainsi qu’aux dangers qui peuplent son errance à travers le monde, en espérant un jour retrouver Astarté. Il cherche à mettre en avant l'injustice qu'il a dû endurer.</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77D6E6E7-DD3A-4EFF-ADE2-D1011CA5F00E}" type="slidenum">
              <a:rPr lang="cs-CZ" smtClean="0"/>
              <a:t>15</a:t>
            </a:fld>
            <a:endParaRPr lang="cs-CZ"/>
          </a:p>
        </p:txBody>
      </p:sp>
    </p:spTree>
    <p:extLst>
      <p:ext uri="{BB962C8B-B14F-4D97-AF65-F5344CB8AC3E}">
        <p14:creationId xmlns:p14="http://schemas.microsoft.com/office/powerpoint/2010/main" val="998255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fr-CA" sz="1200" kern="1200" dirty="0" smtClean="0">
                <a:solidFill>
                  <a:schemeClr val="tx1"/>
                </a:solidFill>
                <a:latin typeface="+mn-lt"/>
                <a:ea typeface="+mn-ea"/>
                <a:cs typeface="+mn-cs"/>
              </a:rPr>
              <a:t>À la mort de sa protectrice, Voltaire accepte l’offre du </a:t>
            </a:r>
            <a:r>
              <a:rPr lang="fr-CA" sz="1200" b="1" kern="1200" dirty="0" smtClean="0">
                <a:solidFill>
                  <a:schemeClr val="tx1"/>
                </a:solidFill>
                <a:latin typeface="+mn-lt"/>
                <a:ea typeface="+mn-ea"/>
                <a:cs typeface="+mn-cs"/>
              </a:rPr>
              <a:t>roi de Prusse Frédéric II</a:t>
            </a:r>
            <a:r>
              <a:rPr lang="fr-CA" sz="1200" kern="1200" dirty="0" smtClean="0">
                <a:solidFill>
                  <a:schemeClr val="tx1"/>
                </a:solidFill>
                <a:latin typeface="+mn-lt"/>
                <a:ea typeface="+mn-ea"/>
                <a:cs typeface="+mn-cs"/>
              </a:rPr>
              <a:t>. C’est à Berlin (1750-1753) que Voltaire rédige son </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historiographique majeure </a:t>
            </a:r>
            <a:r>
              <a:rPr lang="fr-CA" sz="1200" b="1" i="1" kern="1200" dirty="0" smtClean="0">
                <a:solidFill>
                  <a:schemeClr val="tx1"/>
                </a:solidFill>
                <a:latin typeface="+mn-lt"/>
                <a:ea typeface="+mn-ea"/>
                <a:cs typeface="+mn-cs"/>
              </a:rPr>
              <a:t>Le Siècle de Louis XIV</a:t>
            </a:r>
            <a:r>
              <a:rPr lang="fr-CA" sz="1200" kern="1200" dirty="0" smtClean="0">
                <a:solidFill>
                  <a:schemeClr val="tx1"/>
                </a:solidFill>
                <a:latin typeface="+mn-lt"/>
                <a:ea typeface="+mn-ea"/>
                <a:cs typeface="+mn-cs"/>
              </a:rPr>
              <a:t> (1751), le </a:t>
            </a:r>
            <a:r>
              <a:rPr lang="fr-CA" sz="1200" b="1" i="1" kern="1200" dirty="0" smtClean="0">
                <a:solidFill>
                  <a:schemeClr val="tx1"/>
                </a:solidFill>
                <a:latin typeface="+mn-lt"/>
                <a:ea typeface="+mn-ea"/>
                <a:cs typeface="+mn-cs"/>
              </a:rPr>
              <a:t>Poème sur la loi naturelle</a:t>
            </a:r>
            <a:r>
              <a:rPr lang="fr-CA" sz="1200" kern="1200" dirty="0" smtClean="0">
                <a:solidFill>
                  <a:schemeClr val="tx1"/>
                </a:solidFill>
                <a:latin typeface="+mn-lt"/>
                <a:ea typeface="+mn-ea"/>
                <a:cs typeface="+mn-cs"/>
              </a:rPr>
              <a:t> (1752) et le conte philosophique </a:t>
            </a:r>
            <a:r>
              <a:rPr lang="fr-CA" sz="1200" b="1" i="1" kern="1200" dirty="0" err="1" smtClean="0">
                <a:solidFill>
                  <a:schemeClr val="tx1"/>
                </a:solidFill>
                <a:latin typeface="+mn-lt"/>
                <a:ea typeface="+mn-ea"/>
                <a:cs typeface="+mn-cs"/>
              </a:rPr>
              <a:t>Micromégas</a:t>
            </a:r>
            <a:r>
              <a:rPr lang="fr-CA" sz="1200" kern="1200" dirty="0" smtClean="0">
                <a:solidFill>
                  <a:schemeClr val="tx1"/>
                </a:solidFill>
                <a:latin typeface="+mn-lt"/>
                <a:ea typeface="+mn-ea"/>
                <a:cs typeface="+mn-cs"/>
              </a:rPr>
              <a:t> (1752). L’enthousiasme pour le monarque éclairé se transforme en aversion, soulignée par l’arrestation, à Francfort, que le roi fait subir à Voltaire lorsque celui-ci a décidé de le quitter. Bien qu’</a:t>
            </a:r>
            <a:r>
              <a:rPr lang="fr-CA" sz="1200" kern="1200" dirty="0" err="1" smtClean="0">
                <a:solidFill>
                  <a:schemeClr val="tx1"/>
                </a:solidFill>
                <a:latin typeface="+mn-lt"/>
                <a:ea typeface="+mn-ea"/>
                <a:cs typeface="+mn-cs"/>
              </a:rPr>
              <a:t>eclairé</a:t>
            </a:r>
            <a:r>
              <a:rPr lang="fr-CA" sz="1200" kern="1200" dirty="0" smtClean="0">
                <a:solidFill>
                  <a:schemeClr val="tx1"/>
                </a:solidFill>
                <a:latin typeface="+mn-lt"/>
                <a:ea typeface="+mn-ea"/>
                <a:cs typeface="+mn-cs"/>
              </a:rPr>
              <a:t>, le despotisme a révélé sa face brutale. Désormais, Voltaire tiendra à son indépendance. N’osant pas rentrer en France, il séjourne en Alsace (1753-1755) avant de s’installer aux portes de Genève, d’abord dans la propriété appelée </a:t>
            </a:r>
            <a:r>
              <a:rPr lang="fr-CA" sz="1200" b="1" kern="1200" dirty="0" smtClean="0">
                <a:solidFill>
                  <a:schemeClr val="tx1"/>
                </a:solidFill>
                <a:latin typeface="+mn-lt"/>
                <a:ea typeface="+mn-ea"/>
                <a:cs typeface="+mn-cs"/>
              </a:rPr>
              <a:t>Les Délices</a:t>
            </a:r>
            <a:r>
              <a:rPr lang="fr-CA" sz="1200" kern="1200" dirty="0" smtClean="0">
                <a:solidFill>
                  <a:schemeClr val="tx1"/>
                </a:solidFill>
                <a:latin typeface="+mn-lt"/>
                <a:ea typeface="+mn-ea"/>
                <a:cs typeface="+mn-cs"/>
              </a:rPr>
              <a:t> (1755-1760), puis à </a:t>
            </a:r>
            <a:r>
              <a:rPr lang="fr-CA" sz="1200" b="1" kern="1200" dirty="0" err="1" smtClean="0">
                <a:solidFill>
                  <a:schemeClr val="tx1"/>
                </a:solidFill>
                <a:latin typeface="+mn-lt"/>
                <a:ea typeface="+mn-ea"/>
                <a:cs typeface="+mn-cs"/>
              </a:rPr>
              <a:t>Ferney</a:t>
            </a:r>
            <a:r>
              <a:rPr lang="fr-CA" sz="1200" kern="1200" dirty="0" smtClean="0">
                <a:solidFill>
                  <a:schemeClr val="tx1"/>
                </a:solidFill>
                <a:latin typeface="+mn-lt"/>
                <a:ea typeface="+mn-ea"/>
                <a:cs typeface="+mn-cs"/>
              </a:rPr>
              <a:t> (1760-1788).</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Maître chez lui, Voltaire s’entoure d’amis - sa nièce et gouvernante Mme Denis, Mlle Corneille (arrière-petite-nièce de Pierre et Thomas Corneille), son médecin Tronchin, son chapelain le P. Adam. Il construit son propre théâtre pour lequel il compose des pièces où il joue également. Il entretient une vaste correspondance (plus de 6.000 </a:t>
            </a:r>
            <a:r>
              <a:rPr lang="fr-CA" sz="1200" u="sng" kern="1200" dirty="0" smtClean="0">
                <a:solidFill>
                  <a:schemeClr val="tx1"/>
                </a:solidFill>
                <a:latin typeface="+mn-lt"/>
                <a:ea typeface="+mn-ea"/>
                <a:cs typeface="+mn-cs"/>
              </a:rPr>
              <a:t>lettres</a:t>
            </a:r>
            <a:r>
              <a:rPr lang="fr-CA" sz="1200" kern="1200" dirty="0" smtClean="0">
                <a:solidFill>
                  <a:schemeClr val="tx1"/>
                </a:solidFill>
                <a:latin typeface="+mn-lt"/>
                <a:ea typeface="+mn-ea"/>
                <a:cs typeface="+mn-cs"/>
              </a:rPr>
              <a:t>) avec les rois du Danemark, de Pologne, de Suède, avec Frédéric II, Catherine de Russie, avec ses amis parisiens d’</a:t>
            </a:r>
            <a:r>
              <a:rPr lang="fr-CA" sz="1200" kern="1200" dirty="0" err="1" smtClean="0">
                <a:solidFill>
                  <a:schemeClr val="tx1"/>
                </a:solidFill>
                <a:latin typeface="+mn-lt"/>
                <a:ea typeface="+mn-ea"/>
                <a:cs typeface="+mn-cs"/>
              </a:rPr>
              <a:t>Argental</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Thieriot</a:t>
            </a:r>
            <a:r>
              <a:rPr lang="fr-CA" sz="1200" kern="1200" dirty="0" smtClean="0">
                <a:solidFill>
                  <a:schemeClr val="tx1"/>
                </a:solidFill>
                <a:latin typeface="+mn-lt"/>
                <a:ea typeface="+mn-ea"/>
                <a:cs typeface="+mn-cs"/>
              </a:rPr>
              <a:t>, avec les philosophes d’Alembert, Helvétius, Condorcet, avec les hommes politiques Turgot, Choiseul. Il accueille à </a:t>
            </a:r>
            <a:r>
              <a:rPr lang="fr-CA" sz="1200" kern="1200" dirty="0" err="1" smtClean="0">
                <a:solidFill>
                  <a:schemeClr val="tx1"/>
                </a:solidFill>
                <a:latin typeface="+mn-lt"/>
                <a:ea typeface="+mn-ea"/>
                <a:cs typeface="+mn-cs"/>
              </a:rPr>
              <a:t>Ferney</a:t>
            </a:r>
            <a:r>
              <a:rPr lang="fr-CA" sz="1200" kern="1200" dirty="0" smtClean="0">
                <a:solidFill>
                  <a:schemeClr val="tx1"/>
                </a:solidFill>
                <a:latin typeface="+mn-lt"/>
                <a:ea typeface="+mn-ea"/>
                <a:cs typeface="+mn-cs"/>
              </a:rPr>
              <a:t> de nombreux visiteurs - princes, écrivains. Il est craint pour ses </a:t>
            </a:r>
            <a:r>
              <a:rPr lang="fr-CA" sz="1200" b="1" kern="1200" dirty="0" smtClean="0">
                <a:solidFill>
                  <a:schemeClr val="tx1"/>
                </a:solidFill>
                <a:latin typeface="+mn-lt"/>
                <a:ea typeface="+mn-ea"/>
                <a:cs typeface="+mn-cs"/>
              </a:rPr>
              <a:t>pamphlets</a:t>
            </a:r>
            <a:r>
              <a:rPr lang="fr-CA" sz="1200" kern="1200" dirty="0" smtClean="0">
                <a:solidFill>
                  <a:schemeClr val="tx1"/>
                </a:solidFill>
                <a:latin typeface="+mn-lt"/>
                <a:ea typeface="+mn-ea"/>
                <a:cs typeface="+mn-cs"/>
              </a:rPr>
              <a:t>. Son indépendance lui assure un rayonnement européen et une influence sur l’opinion publique qu’il n’hésite pas à engager dans des batailles politiques et civiques, comme celle de l’affaire Calas, où il intervient pour réhabiliter un protestant injustement condamné: </a:t>
            </a:r>
            <a:r>
              <a:rPr lang="fr-CA" sz="1200" b="1" i="1" kern="1200" dirty="0" smtClean="0">
                <a:solidFill>
                  <a:schemeClr val="tx1"/>
                </a:solidFill>
                <a:latin typeface="+mn-lt"/>
                <a:ea typeface="+mn-ea"/>
                <a:cs typeface="+mn-cs"/>
              </a:rPr>
              <a:t>Traité sur la tolérance à l’occasion de la mort de Jean Calas</a:t>
            </a:r>
            <a:r>
              <a:rPr lang="fr-CA" sz="1200" kern="1200" dirty="0" smtClean="0">
                <a:solidFill>
                  <a:schemeClr val="tx1"/>
                </a:solidFill>
                <a:latin typeface="+mn-lt"/>
                <a:ea typeface="+mn-ea"/>
                <a:cs typeface="+mn-cs"/>
              </a:rPr>
              <a:t> (1763). Il couronne son </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historiographique - l’</a:t>
            </a:r>
            <a:r>
              <a:rPr lang="fr-CA" sz="1200" b="1" i="1" kern="1200" dirty="0" smtClean="0">
                <a:solidFill>
                  <a:schemeClr val="tx1"/>
                </a:solidFill>
                <a:latin typeface="+mn-lt"/>
                <a:ea typeface="+mn-ea"/>
                <a:cs typeface="+mn-cs"/>
              </a:rPr>
              <a:t>Essai sur les </a:t>
            </a:r>
            <a:r>
              <a:rPr lang="fr-CA" sz="1200" b="1" i="1" kern="1200" dirty="0" err="1" smtClean="0">
                <a:solidFill>
                  <a:schemeClr val="tx1"/>
                </a:solidFill>
                <a:latin typeface="+mn-lt"/>
                <a:ea typeface="+mn-ea"/>
                <a:cs typeface="+mn-cs"/>
              </a:rPr>
              <a:t>moeurs</a:t>
            </a:r>
            <a:r>
              <a:rPr lang="fr-CA" sz="1200" kern="1200" dirty="0" smtClean="0">
                <a:solidFill>
                  <a:schemeClr val="tx1"/>
                </a:solidFill>
                <a:latin typeface="+mn-lt"/>
                <a:ea typeface="+mn-ea"/>
                <a:cs typeface="+mn-cs"/>
              </a:rPr>
              <a:t> (1756), il s’investit aussi dans la bataille philosophique - </a:t>
            </a:r>
            <a:r>
              <a:rPr lang="fr-CA" sz="1200" b="1" i="1" u="sng" kern="1200" dirty="0" smtClean="0">
                <a:solidFill>
                  <a:schemeClr val="tx1"/>
                </a:solidFill>
                <a:latin typeface="+mn-lt"/>
                <a:ea typeface="+mn-ea"/>
                <a:cs typeface="+mn-cs"/>
              </a:rPr>
              <a:t>Poème sur le désastre de Lisbonne</a:t>
            </a:r>
            <a:r>
              <a:rPr lang="fr-CA" sz="1200" kern="1200" dirty="0" smtClean="0">
                <a:solidFill>
                  <a:schemeClr val="tx1"/>
                </a:solidFill>
                <a:latin typeface="+mn-lt"/>
                <a:ea typeface="+mn-ea"/>
                <a:cs typeface="+mn-cs"/>
              </a:rPr>
              <a:t> (1756), article „Genève“ de l’</a:t>
            </a:r>
            <a:r>
              <a:rPr lang="fr-CA" sz="1200" b="1" i="1" kern="1200" dirty="0" smtClean="0">
                <a:solidFill>
                  <a:schemeClr val="tx1"/>
                </a:solidFill>
                <a:latin typeface="+mn-lt"/>
                <a:ea typeface="+mn-ea"/>
                <a:cs typeface="+mn-cs"/>
              </a:rPr>
              <a:t>Encyclopédie</a:t>
            </a:r>
            <a:r>
              <a:rPr lang="fr-CA" sz="1200" kern="1200" dirty="0" smtClean="0">
                <a:solidFill>
                  <a:schemeClr val="tx1"/>
                </a:solidFill>
                <a:latin typeface="+mn-lt"/>
                <a:ea typeface="+mn-ea"/>
                <a:cs typeface="+mn-cs"/>
              </a:rPr>
              <a:t>. Il est le propagandiste par excellence des idées nouvelles avec </a:t>
            </a:r>
            <a:r>
              <a:rPr lang="fr-CA" sz="1200" b="1" i="1" kern="1200" dirty="0" smtClean="0">
                <a:solidFill>
                  <a:schemeClr val="tx1"/>
                </a:solidFill>
                <a:latin typeface="+mn-lt"/>
                <a:ea typeface="+mn-ea"/>
                <a:cs typeface="+mn-cs"/>
              </a:rPr>
              <a:t>Le Dictionnaire philosophique portatif</a:t>
            </a:r>
            <a:r>
              <a:rPr lang="fr-CA" sz="1200" kern="1200" dirty="0" smtClean="0">
                <a:solidFill>
                  <a:schemeClr val="tx1"/>
                </a:solidFill>
                <a:latin typeface="+mn-lt"/>
                <a:ea typeface="+mn-ea"/>
                <a:cs typeface="+mn-cs"/>
              </a:rPr>
              <a:t> (1764) et ses nombreux contes philosophiques - </a:t>
            </a:r>
            <a:r>
              <a:rPr lang="fr-CA" sz="1200" b="1" i="1" kern="1200" dirty="0" err="1" smtClean="0">
                <a:solidFill>
                  <a:schemeClr val="tx1"/>
                </a:solidFill>
                <a:latin typeface="+mn-lt"/>
                <a:ea typeface="+mn-ea"/>
                <a:cs typeface="+mn-cs"/>
              </a:rPr>
              <a:t>Micromégas</a:t>
            </a:r>
            <a:r>
              <a:rPr lang="fr-CA" sz="1200" kern="1200" dirty="0" smtClean="0">
                <a:solidFill>
                  <a:schemeClr val="tx1"/>
                </a:solidFill>
                <a:latin typeface="+mn-lt"/>
                <a:ea typeface="+mn-ea"/>
                <a:cs typeface="+mn-cs"/>
              </a:rPr>
              <a:t> (1752), </a:t>
            </a:r>
            <a:r>
              <a:rPr lang="fr-CA" sz="1200" b="1" i="1" u="sng" kern="1200" dirty="0" smtClean="0">
                <a:solidFill>
                  <a:schemeClr val="tx1"/>
                </a:solidFill>
                <a:latin typeface="+mn-lt"/>
                <a:ea typeface="+mn-ea"/>
                <a:cs typeface="+mn-cs"/>
              </a:rPr>
              <a:t>Candide</a:t>
            </a:r>
            <a:r>
              <a:rPr lang="fr-CA" sz="1200" kern="1200" dirty="0" smtClean="0">
                <a:solidFill>
                  <a:schemeClr val="tx1"/>
                </a:solidFill>
                <a:latin typeface="+mn-lt"/>
                <a:ea typeface="+mn-ea"/>
                <a:cs typeface="+mn-cs"/>
              </a:rPr>
              <a:t> (1759), </a:t>
            </a:r>
            <a:r>
              <a:rPr lang="fr-CA" sz="1200" b="1" i="1" kern="1200" dirty="0" smtClean="0">
                <a:solidFill>
                  <a:schemeClr val="tx1"/>
                </a:solidFill>
                <a:latin typeface="+mn-lt"/>
                <a:ea typeface="+mn-ea"/>
                <a:cs typeface="+mn-cs"/>
              </a:rPr>
              <a:t>Jeannot et Colin</a:t>
            </a:r>
            <a:r>
              <a:rPr lang="fr-CA" sz="1200" kern="1200" dirty="0" smtClean="0">
                <a:solidFill>
                  <a:schemeClr val="tx1"/>
                </a:solidFill>
                <a:latin typeface="+mn-lt"/>
                <a:ea typeface="+mn-ea"/>
                <a:cs typeface="+mn-cs"/>
              </a:rPr>
              <a:t> (1764), </a:t>
            </a:r>
            <a:r>
              <a:rPr lang="fr-CA" sz="1200" b="1" i="1" kern="1200" dirty="0" smtClean="0">
                <a:solidFill>
                  <a:schemeClr val="tx1"/>
                </a:solidFill>
                <a:latin typeface="+mn-lt"/>
                <a:ea typeface="+mn-ea"/>
                <a:cs typeface="+mn-cs"/>
              </a:rPr>
              <a:t>L’Ingénu</a:t>
            </a:r>
            <a:r>
              <a:rPr lang="fr-CA" sz="1200" kern="1200" dirty="0" smtClean="0">
                <a:solidFill>
                  <a:schemeClr val="tx1"/>
                </a:solidFill>
                <a:latin typeface="+mn-lt"/>
                <a:ea typeface="+mn-ea"/>
                <a:cs typeface="+mn-cs"/>
              </a:rPr>
              <a:t> (1767), </a:t>
            </a:r>
            <a:r>
              <a:rPr lang="fr-CA" sz="1200" b="1" i="1" kern="1200" dirty="0" smtClean="0">
                <a:solidFill>
                  <a:schemeClr val="tx1"/>
                </a:solidFill>
                <a:latin typeface="+mn-lt"/>
                <a:ea typeface="+mn-ea"/>
                <a:cs typeface="+mn-cs"/>
              </a:rPr>
              <a:t>La Princesse de Babylone</a:t>
            </a:r>
            <a:r>
              <a:rPr lang="fr-CA" sz="1200" kern="1200" dirty="0" smtClean="0">
                <a:solidFill>
                  <a:schemeClr val="tx1"/>
                </a:solidFill>
                <a:latin typeface="+mn-lt"/>
                <a:ea typeface="+mn-ea"/>
                <a:cs typeface="+mn-cs"/>
              </a:rPr>
              <a:t> (1767).</a:t>
            </a:r>
          </a:p>
          <a:p>
            <a:endParaRPr lang="fr-CA" sz="1200" kern="1200" dirty="0" smtClean="0">
              <a:solidFill>
                <a:schemeClr val="tx1"/>
              </a:solidFill>
              <a:latin typeface="+mn-lt"/>
              <a:ea typeface="+mn-ea"/>
              <a:cs typeface="+mn-cs"/>
            </a:endParaRP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Voltaire est aussi celui qui met ses idées en pratique: en propriétaire éclairé, moderne, il transforme </a:t>
            </a:r>
            <a:r>
              <a:rPr lang="fr-CA" sz="1200" kern="1200" dirty="0" err="1" smtClean="0">
                <a:solidFill>
                  <a:schemeClr val="tx1"/>
                </a:solidFill>
                <a:latin typeface="+mn-lt"/>
                <a:ea typeface="+mn-ea"/>
                <a:cs typeface="+mn-cs"/>
              </a:rPr>
              <a:t>Ferney</a:t>
            </a:r>
            <a:r>
              <a:rPr lang="fr-CA" sz="1200" kern="1200" dirty="0" smtClean="0">
                <a:solidFill>
                  <a:schemeClr val="tx1"/>
                </a:solidFill>
                <a:latin typeface="+mn-lt"/>
                <a:ea typeface="+mn-ea"/>
                <a:cs typeface="+mn-cs"/>
              </a:rPr>
              <a:t> en une région prospère: il dessèche les marais, plantes des arbres, crée des prairies artificielles pour développer l’élevage, utilise de nouvelles machines agricoles, installe des ateliers - une tannerie, une fabrique de bas de soie et de montres, construit un théâtre, une église, des maisons: </a:t>
            </a:r>
            <a:r>
              <a:rPr lang="fr-CA" sz="1200" i="1" kern="1200" dirty="0" smtClean="0">
                <a:solidFill>
                  <a:schemeClr val="tx1"/>
                </a:solidFill>
                <a:latin typeface="+mn-lt"/>
                <a:ea typeface="+mn-ea"/>
                <a:cs typeface="+mn-cs"/>
              </a:rPr>
              <a:t>„Un repaire de quarante sauvages est devenu une petite ville opulente habitée par 1.200 personnes utiles.“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Avant sa mort, Voltaire retrouve, en 1778, Paris, où il est triomphalement accueilli - à l’Académie et au théâtre, lors de la représentation de sa dernière tragédie </a:t>
            </a:r>
            <a:r>
              <a:rPr lang="fr-CA" sz="1200" b="1" i="1" kern="1200" dirty="0" smtClean="0">
                <a:solidFill>
                  <a:schemeClr val="tx1"/>
                </a:solidFill>
                <a:latin typeface="+mn-lt"/>
                <a:ea typeface="+mn-ea"/>
                <a:cs typeface="+mn-cs"/>
              </a:rPr>
              <a:t>Irène</a:t>
            </a:r>
            <a:r>
              <a:rPr lang="fr-CA" sz="1200" kern="1200" dirty="0" smtClean="0">
                <a:solidFill>
                  <a:schemeClr val="tx1"/>
                </a:solidFill>
                <a:latin typeface="+mn-lt"/>
                <a:ea typeface="+mn-ea"/>
                <a:cs typeface="+mn-cs"/>
              </a:rPr>
              <a:t>. En 1791, ses cendres sont transférées au Panthéon, trois ans avant Rousseau.</a:t>
            </a:r>
            <a:endParaRPr lang="cs-CZ" sz="1200" kern="1200" dirty="0" smtClean="0">
              <a:solidFill>
                <a:schemeClr val="tx1"/>
              </a:solidFill>
              <a:latin typeface="+mn-lt"/>
              <a:ea typeface="+mn-ea"/>
              <a:cs typeface="+mn-cs"/>
            </a:endParaRPr>
          </a:p>
          <a:p>
            <a:endParaRPr lang="cs-CZ" sz="1200" kern="1200" dirty="0" smtClean="0">
              <a:solidFill>
                <a:schemeClr val="tx1"/>
              </a:solidFill>
              <a:latin typeface="+mn-lt"/>
              <a:ea typeface="+mn-ea"/>
              <a:cs typeface="+mn-cs"/>
            </a:endParaRPr>
          </a:p>
          <a:p>
            <a:r>
              <a:rPr lang="fr-FR" sz="1200" i="1" kern="1200" dirty="0" err="1" smtClean="0">
                <a:solidFill>
                  <a:schemeClr val="tx1"/>
                </a:solidFill>
                <a:latin typeface="+mn-lt"/>
                <a:ea typeface="+mn-ea"/>
                <a:cs typeface="+mn-cs"/>
              </a:rPr>
              <a:t>Micromégas</a:t>
            </a:r>
            <a:r>
              <a:rPr lang="fr-FR" sz="1200" kern="1200" dirty="0" smtClean="0">
                <a:solidFill>
                  <a:schemeClr val="tx1"/>
                </a:solidFill>
                <a:latin typeface="+mn-lt"/>
                <a:ea typeface="+mn-ea"/>
                <a:cs typeface="+mn-cs"/>
              </a:rPr>
              <a:t> est à la fois l'un des premiers contes philosophiques et l'un des ouvrages les plus représentatifs de l'esprit des Lumières, car il concentre des réflexions de critique sociale, religieuse, morale, philosophique et des éléments de réflexion sur l'homme, sans oublier l'aspect scientifique, primordial pour les Encyclopédistes. Il souligne la notion philosophique de relativisme. Il écarte comme vaine la spéculation métaphysique, lui préférant l'observation et l'expérimentation scientifiques.</a:t>
            </a:r>
            <a:endParaRPr lang="cs-CZ" sz="1200" kern="1200" dirty="0" smtClean="0">
              <a:solidFill>
                <a:schemeClr val="tx1"/>
              </a:solidFill>
              <a:latin typeface="+mn-lt"/>
              <a:ea typeface="+mn-ea"/>
              <a:cs typeface="+mn-cs"/>
            </a:endParaRPr>
          </a:p>
          <a:p>
            <a:r>
              <a:rPr lang="fr-FR" sz="1200" b="1" i="0" kern="1200" dirty="0" smtClean="0">
                <a:solidFill>
                  <a:schemeClr val="tx1"/>
                </a:solidFill>
                <a:effectLst/>
                <a:latin typeface="+mn-lt"/>
                <a:ea typeface="+mn-ea"/>
                <a:cs typeface="+mn-cs"/>
              </a:rPr>
              <a:t>Chapitre premier</a:t>
            </a:r>
            <a:r>
              <a:rPr lang="fr-FR" sz="1200" b="0" i="0" kern="1200" dirty="0" smtClean="0">
                <a:solidFill>
                  <a:schemeClr val="tx1"/>
                </a:solidFill>
                <a:effectLst/>
                <a:latin typeface="+mn-lt"/>
                <a:ea typeface="+mn-ea"/>
                <a:cs typeface="+mn-cs"/>
              </a:rPr>
              <a:t>[</a:t>
            </a:r>
            <a:r>
              <a:rPr lang="fr-FR" sz="1200" b="0" i="0" u="none" strike="noStrike" kern="1200" dirty="0" smtClean="0">
                <a:solidFill>
                  <a:schemeClr val="tx1"/>
                </a:solidFill>
                <a:effectLst/>
                <a:latin typeface="+mn-lt"/>
                <a:ea typeface="+mn-ea"/>
                <a:cs typeface="+mn-cs"/>
                <a:hlinkClick r:id="rId3" tooltip="Modifier la section : Chapitre premier"/>
              </a:rPr>
              <a:t>modifier</a:t>
            </a:r>
            <a:r>
              <a:rPr lang="fr-FR" sz="1200" b="0" i="0" kern="1200" dirty="0" smtClean="0">
                <a:solidFill>
                  <a:schemeClr val="tx1"/>
                </a:solidFill>
                <a:effectLst/>
                <a:latin typeface="+mn-lt"/>
                <a:ea typeface="+mn-ea"/>
                <a:cs typeface="+mn-cs"/>
              </a:rPr>
              <a:t> | </a:t>
            </a:r>
            <a:r>
              <a:rPr lang="fr-FR" sz="1200" b="0" i="0" u="none" strike="noStrike" kern="1200" dirty="0" smtClean="0">
                <a:solidFill>
                  <a:schemeClr val="tx1"/>
                </a:solidFill>
                <a:effectLst/>
                <a:latin typeface="+mn-lt"/>
                <a:ea typeface="+mn-ea"/>
                <a:cs typeface="+mn-cs"/>
                <a:hlinkClick r:id="rId4" tooltip="Modifier la section : Chapitre premier"/>
              </a:rPr>
              <a:t>modifier le code</a:t>
            </a:r>
            <a:r>
              <a:rPr lang="fr-FR" sz="1200" b="0" i="0" kern="1200" dirty="0" smtClean="0">
                <a:solidFill>
                  <a:schemeClr val="tx1"/>
                </a:solidFill>
                <a:effectLst/>
                <a:latin typeface="+mn-lt"/>
                <a:ea typeface="+mn-ea"/>
                <a:cs typeface="+mn-cs"/>
              </a:rPr>
              <a:t>]</a:t>
            </a:r>
            <a:endParaRPr lang="fr-FR" sz="1200" b="1" i="0" kern="1200" dirty="0" smtClean="0">
              <a:solidFill>
                <a:schemeClr val="tx1"/>
              </a:solidFill>
              <a:effectLst/>
              <a:latin typeface="+mn-lt"/>
              <a:ea typeface="+mn-ea"/>
              <a:cs typeface="+mn-cs"/>
            </a:endParaRPr>
          </a:p>
          <a:p>
            <a:r>
              <a:rPr lang="fr-FR" sz="1200" b="0" i="0" kern="1200" dirty="0" err="1" smtClean="0">
                <a:solidFill>
                  <a:schemeClr val="tx1"/>
                </a:solidFill>
                <a:effectLst/>
                <a:latin typeface="+mn-lt"/>
                <a:ea typeface="+mn-ea"/>
                <a:cs typeface="+mn-cs"/>
              </a:rPr>
              <a:t>Micromégas</a:t>
            </a:r>
            <a:r>
              <a:rPr lang="fr-FR" sz="1200" b="0" i="0" kern="1200" dirty="0" smtClean="0">
                <a:solidFill>
                  <a:schemeClr val="tx1"/>
                </a:solidFill>
                <a:effectLst/>
                <a:latin typeface="+mn-lt"/>
                <a:ea typeface="+mn-ea"/>
                <a:cs typeface="+mn-cs"/>
              </a:rPr>
              <a:t> est un géant de trente-neuf kilomètres de haut, jeune savant doté d'environ mille sens et habitant une gigantesque planète de </a:t>
            </a:r>
            <a:r>
              <a:rPr lang="fr-FR" sz="1200" b="0" i="0" u="none" strike="noStrike" kern="1200" dirty="0" smtClean="0">
                <a:solidFill>
                  <a:schemeClr val="tx1"/>
                </a:solidFill>
                <a:effectLst/>
                <a:latin typeface="+mn-lt"/>
                <a:ea typeface="+mn-ea"/>
                <a:cs typeface="+mn-cs"/>
                <a:hlinkClick r:id="rId5" tooltip="Sirius"/>
              </a:rPr>
              <a:t>Sirius</a:t>
            </a:r>
            <a:r>
              <a:rPr lang="fr-FR" sz="1200" b="0" i="0" kern="1200" dirty="0" smtClean="0">
                <a:solidFill>
                  <a:schemeClr val="tx1"/>
                </a:solidFill>
                <a:effectLst/>
                <a:latin typeface="+mn-lt"/>
                <a:ea typeface="+mn-ea"/>
                <a:cs typeface="+mn-cs"/>
              </a:rPr>
              <a:t>. À la suite de travaux d'</a:t>
            </a:r>
            <a:r>
              <a:rPr lang="fr-FR" sz="1200" b="0" i="0" u="none" strike="noStrike" kern="1200" dirty="0" err="1" smtClean="0">
                <a:solidFill>
                  <a:schemeClr val="tx1"/>
                </a:solidFill>
                <a:effectLst/>
                <a:latin typeface="+mn-lt"/>
                <a:ea typeface="+mn-ea"/>
                <a:cs typeface="+mn-cs"/>
                <a:hlinkClick r:id="rId6" tooltip="Entomologie"/>
              </a:rPr>
              <a:t>entomologie</a:t>
            </a:r>
            <a:r>
              <a:rPr lang="fr-FR" sz="1200" b="0" i="0" kern="1200" dirty="0" err="1" smtClean="0">
                <a:solidFill>
                  <a:schemeClr val="tx1"/>
                </a:solidFill>
                <a:effectLst/>
                <a:latin typeface="+mn-lt"/>
                <a:ea typeface="+mn-ea"/>
                <a:cs typeface="+mn-cs"/>
              </a:rPr>
              <a:t>contestés</a:t>
            </a:r>
            <a:r>
              <a:rPr lang="fr-FR" sz="1200" b="0" i="0" kern="1200" dirty="0" smtClean="0">
                <a:solidFill>
                  <a:schemeClr val="tx1"/>
                </a:solidFill>
                <a:effectLst/>
                <a:latin typeface="+mn-lt"/>
                <a:ea typeface="+mn-ea"/>
                <a:cs typeface="+mn-cs"/>
              </a:rPr>
              <a:t> par un fanatique du </a:t>
            </a:r>
            <a:r>
              <a:rPr lang="fr-FR" sz="1200" b="0" i="0" u="none" strike="noStrike" kern="1200" dirty="0" smtClean="0">
                <a:solidFill>
                  <a:schemeClr val="tx1"/>
                </a:solidFill>
                <a:effectLst/>
                <a:latin typeface="+mn-lt"/>
                <a:ea typeface="+mn-ea"/>
                <a:cs typeface="+mn-cs"/>
                <a:hlinkClick r:id="rId7" tooltip="Clergé"/>
              </a:rPr>
              <a:t>clergé</a:t>
            </a:r>
            <a:r>
              <a:rPr lang="fr-FR" sz="1200" b="0" i="0" kern="1200" dirty="0" smtClean="0">
                <a:solidFill>
                  <a:schemeClr val="tx1"/>
                </a:solidFill>
                <a:effectLst/>
                <a:latin typeface="+mn-lt"/>
                <a:ea typeface="+mn-ea"/>
                <a:cs typeface="+mn-cs"/>
              </a:rPr>
              <a:t> de sa planète, il est chassé de la </a:t>
            </a:r>
            <a:r>
              <a:rPr lang="fr-FR" sz="1200" b="0" i="0" u="none" strike="noStrike" kern="1200" dirty="0" smtClean="0">
                <a:solidFill>
                  <a:schemeClr val="tx1"/>
                </a:solidFill>
                <a:effectLst/>
                <a:latin typeface="+mn-lt"/>
                <a:ea typeface="+mn-ea"/>
                <a:cs typeface="+mn-cs"/>
                <a:hlinkClick r:id="rId8" tooltip="Cour (palais)"/>
              </a:rPr>
              <a:t>cour</a:t>
            </a:r>
            <a:r>
              <a:rPr lang="fr-FR" sz="1200" b="0" i="0" kern="1200" dirty="0" smtClean="0">
                <a:solidFill>
                  <a:schemeClr val="tx1"/>
                </a:solidFill>
                <a:effectLst/>
                <a:latin typeface="+mn-lt"/>
                <a:ea typeface="+mn-ea"/>
                <a:cs typeface="+mn-cs"/>
              </a:rPr>
              <a:t>. Il part alors en voyage dans l’univers « pour achever de se former l'esprit et le cœur</a:t>
            </a:r>
            <a:r>
              <a:rPr lang="fr-FR" sz="1200" b="0" i="0" u="none" strike="noStrike" kern="1200" baseline="30000" dirty="0" smtClean="0">
                <a:solidFill>
                  <a:schemeClr val="tx1"/>
                </a:solidFill>
                <a:effectLst/>
                <a:latin typeface="+mn-lt"/>
                <a:ea typeface="+mn-ea"/>
                <a:cs typeface="+mn-cs"/>
                <a:hlinkClick r:id="rId9"/>
              </a:rPr>
              <a:t>30</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À son arrivée sur Saturne, le géant </a:t>
            </a:r>
            <a:r>
              <a:rPr lang="fr-FR" sz="1200" b="0" i="0" kern="1200" dirty="0" err="1" smtClean="0">
                <a:solidFill>
                  <a:schemeClr val="tx1"/>
                </a:solidFill>
                <a:effectLst/>
                <a:latin typeface="+mn-lt"/>
                <a:ea typeface="+mn-ea"/>
                <a:cs typeface="+mn-cs"/>
              </a:rPr>
              <a:t>sirien</a:t>
            </a:r>
            <a:r>
              <a:rPr lang="fr-FR" sz="1200" b="0" i="0" kern="1200" dirty="0" smtClean="0">
                <a:solidFill>
                  <a:schemeClr val="tx1"/>
                </a:solidFill>
                <a:effectLst/>
                <a:latin typeface="+mn-lt"/>
                <a:ea typeface="+mn-ea"/>
                <a:cs typeface="+mn-cs"/>
              </a:rPr>
              <a:t> se moque d’abord de la petite taille des habitants, qui ne mesurent que deux kilomètres de haut. Il perd néanmoins ce sentiment de supériorité en s’apercevant « qu’un être pensant peut fort bien n’être pas ridicule pour n’avoir que six mille pieds de haut</a:t>
            </a:r>
            <a:r>
              <a:rPr lang="fr-FR" sz="1200" b="0" i="0" u="none" strike="noStrike" kern="1200" baseline="30000" dirty="0" smtClean="0">
                <a:solidFill>
                  <a:schemeClr val="tx1"/>
                </a:solidFill>
                <a:effectLst/>
                <a:latin typeface="+mn-lt"/>
                <a:ea typeface="+mn-ea"/>
                <a:cs typeface="+mn-cs"/>
                <a:hlinkClick r:id="rId10"/>
              </a:rPr>
              <a:t>31</a:t>
            </a:r>
            <a:r>
              <a:rPr lang="fr-FR" sz="1200" b="0" i="0" kern="1200" dirty="0" smtClean="0">
                <a:solidFill>
                  <a:schemeClr val="tx1"/>
                </a:solidFill>
                <a:effectLst/>
                <a:latin typeface="+mn-lt"/>
                <a:ea typeface="+mn-ea"/>
                <a:cs typeface="+mn-cs"/>
              </a:rPr>
              <a:t> ». Il se lie d’amitié avec le secrétaire de l’Académie de Saturne, un « nain » à ses yeux.</a:t>
            </a:r>
          </a:p>
          <a:p>
            <a:r>
              <a:rPr lang="fr-FR" sz="1200" b="1" i="0" kern="1200" dirty="0" smtClean="0">
                <a:solidFill>
                  <a:schemeClr val="tx1"/>
                </a:solidFill>
                <a:effectLst/>
                <a:latin typeface="+mn-lt"/>
                <a:ea typeface="+mn-ea"/>
                <a:cs typeface="+mn-cs"/>
              </a:rPr>
              <a:t>Chapitre II</a:t>
            </a:r>
            <a:r>
              <a:rPr lang="fr-FR" sz="1200" b="0" i="0" kern="1200" dirty="0" smtClean="0">
                <a:solidFill>
                  <a:schemeClr val="tx1"/>
                </a:solidFill>
                <a:effectLst/>
                <a:latin typeface="+mn-lt"/>
                <a:ea typeface="+mn-ea"/>
                <a:cs typeface="+mn-cs"/>
              </a:rPr>
              <a:t>[</a:t>
            </a:r>
            <a:r>
              <a:rPr lang="fr-FR" sz="1200" b="0" i="0" u="none" strike="noStrike" kern="1200" dirty="0" smtClean="0">
                <a:solidFill>
                  <a:schemeClr val="tx1"/>
                </a:solidFill>
                <a:effectLst/>
                <a:latin typeface="+mn-lt"/>
                <a:ea typeface="+mn-ea"/>
                <a:cs typeface="+mn-cs"/>
                <a:hlinkClick r:id="rId11" tooltip="Modifier la section : Chapitre II"/>
              </a:rPr>
              <a:t>modifier</a:t>
            </a:r>
            <a:r>
              <a:rPr lang="fr-FR" sz="1200" b="0" i="0" kern="1200" dirty="0" smtClean="0">
                <a:solidFill>
                  <a:schemeClr val="tx1"/>
                </a:solidFill>
                <a:effectLst/>
                <a:latin typeface="+mn-lt"/>
                <a:ea typeface="+mn-ea"/>
                <a:cs typeface="+mn-cs"/>
              </a:rPr>
              <a:t> | </a:t>
            </a:r>
            <a:r>
              <a:rPr lang="fr-FR" sz="1200" b="0" i="0" u="none" strike="noStrike" kern="1200" dirty="0" smtClean="0">
                <a:solidFill>
                  <a:schemeClr val="tx1"/>
                </a:solidFill>
                <a:effectLst/>
                <a:latin typeface="+mn-lt"/>
                <a:ea typeface="+mn-ea"/>
                <a:cs typeface="+mn-cs"/>
                <a:hlinkClick r:id="rId12" tooltip="Modifier la section : Chapitre II"/>
              </a:rPr>
              <a:t>modifier le code</a:t>
            </a:r>
            <a:r>
              <a:rPr lang="fr-FR" sz="1200" b="0" i="0" kern="1200" dirty="0" smtClean="0">
                <a:solidFill>
                  <a:schemeClr val="tx1"/>
                </a:solidFill>
                <a:effectLst/>
                <a:latin typeface="+mn-lt"/>
                <a:ea typeface="+mn-ea"/>
                <a:cs typeface="+mn-cs"/>
              </a:rPr>
              <a:t>]</a:t>
            </a:r>
            <a:endParaRPr lang="fr-FR" sz="1200" b="1" i="0" kern="1200" dirty="0" smtClean="0">
              <a:solidFill>
                <a:schemeClr val="tx1"/>
              </a:solidFill>
              <a:effectLst/>
              <a:latin typeface="+mn-lt"/>
              <a:ea typeface="+mn-ea"/>
              <a:cs typeface="+mn-cs"/>
            </a:endParaRPr>
          </a:p>
          <a:p>
            <a:r>
              <a:rPr lang="fr-FR" sz="1200" b="0" i="0" kern="1200" dirty="0" err="1" smtClean="0">
                <a:solidFill>
                  <a:schemeClr val="tx1"/>
                </a:solidFill>
                <a:effectLst/>
                <a:latin typeface="+mn-lt"/>
                <a:ea typeface="+mn-ea"/>
                <a:cs typeface="+mn-cs"/>
              </a:rPr>
              <a:t>Micromégas</a:t>
            </a:r>
            <a:r>
              <a:rPr lang="fr-FR" sz="1200" b="0" i="0" kern="1200" dirty="0" smtClean="0">
                <a:solidFill>
                  <a:schemeClr val="tx1"/>
                </a:solidFill>
                <a:effectLst/>
                <a:latin typeface="+mn-lt"/>
                <a:ea typeface="+mn-ea"/>
                <a:cs typeface="+mn-cs"/>
              </a:rPr>
              <a:t> et le nain discutent des différences entre leurs planètes. Cet échange permet de constater que le secrétaire est inférieur en tout à </a:t>
            </a:r>
            <a:r>
              <a:rPr lang="fr-FR" sz="1200" b="0" i="0" kern="1200" dirty="0" err="1" smtClean="0">
                <a:solidFill>
                  <a:schemeClr val="tx1"/>
                </a:solidFill>
                <a:effectLst/>
                <a:latin typeface="+mn-lt"/>
                <a:ea typeface="+mn-ea"/>
                <a:cs typeface="+mn-cs"/>
              </a:rPr>
              <a:t>Micromégas</a:t>
            </a:r>
            <a:r>
              <a:rPr lang="fr-FR" sz="1200" b="0" i="0" kern="1200" dirty="0" smtClean="0">
                <a:solidFill>
                  <a:schemeClr val="tx1"/>
                </a:solidFill>
                <a:effectLst/>
                <a:latin typeface="+mn-lt"/>
                <a:ea typeface="+mn-ea"/>
                <a:cs typeface="+mn-cs"/>
              </a:rPr>
              <a:t>. Néanmoins, il va suivre le </a:t>
            </a:r>
            <a:r>
              <a:rPr lang="fr-FR" sz="1200" b="0" i="0" kern="1200" dirty="0" err="1" smtClean="0">
                <a:solidFill>
                  <a:schemeClr val="tx1"/>
                </a:solidFill>
                <a:effectLst/>
                <a:latin typeface="+mn-lt"/>
                <a:ea typeface="+mn-ea"/>
                <a:cs typeface="+mn-cs"/>
              </a:rPr>
              <a:t>Sirien</a:t>
            </a:r>
            <a:r>
              <a:rPr lang="fr-FR" sz="1200" b="0" i="0" kern="1200" dirty="0" smtClean="0">
                <a:solidFill>
                  <a:schemeClr val="tx1"/>
                </a:solidFill>
                <a:effectLst/>
                <a:latin typeface="+mn-lt"/>
                <a:ea typeface="+mn-ea"/>
                <a:cs typeface="+mn-cs"/>
              </a:rPr>
              <a:t> dans sa quête philosophique, et se montrer bon compagnon de voyage.</a:t>
            </a:r>
          </a:p>
          <a:p>
            <a:r>
              <a:rPr lang="fr-FR" sz="1200" b="1" i="0" kern="1200" dirty="0" smtClean="0">
                <a:solidFill>
                  <a:schemeClr val="tx1"/>
                </a:solidFill>
                <a:effectLst/>
                <a:latin typeface="+mn-lt"/>
                <a:ea typeface="+mn-ea"/>
                <a:cs typeface="+mn-cs"/>
              </a:rPr>
              <a:t>Chapitre III</a:t>
            </a:r>
            <a:r>
              <a:rPr lang="fr-FR" sz="1200" b="0" i="0" kern="1200" dirty="0" smtClean="0">
                <a:solidFill>
                  <a:schemeClr val="tx1"/>
                </a:solidFill>
                <a:effectLst/>
                <a:latin typeface="+mn-lt"/>
                <a:ea typeface="+mn-ea"/>
                <a:cs typeface="+mn-cs"/>
              </a:rPr>
              <a:t>[</a:t>
            </a:r>
            <a:r>
              <a:rPr lang="fr-FR" sz="1200" b="0" i="0" u="none" strike="noStrike" kern="1200" dirty="0" smtClean="0">
                <a:solidFill>
                  <a:schemeClr val="tx1"/>
                </a:solidFill>
                <a:effectLst/>
                <a:latin typeface="+mn-lt"/>
                <a:ea typeface="+mn-ea"/>
                <a:cs typeface="+mn-cs"/>
                <a:hlinkClick r:id="rId13" tooltip="Modifier la section : Chapitre III"/>
              </a:rPr>
              <a:t>modifier</a:t>
            </a:r>
            <a:r>
              <a:rPr lang="fr-FR" sz="1200" b="0" i="0" kern="1200" dirty="0" smtClean="0">
                <a:solidFill>
                  <a:schemeClr val="tx1"/>
                </a:solidFill>
                <a:effectLst/>
                <a:latin typeface="+mn-lt"/>
                <a:ea typeface="+mn-ea"/>
                <a:cs typeface="+mn-cs"/>
              </a:rPr>
              <a:t> | </a:t>
            </a:r>
            <a:r>
              <a:rPr lang="fr-FR" sz="1200" b="0" i="0" u="none" strike="noStrike" kern="1200" dirty="0" smtClean="0">
                <a:solidFill>
                  <a:schemeClr val="tx1"/>
                </a:solidFill>
                <a:effectLst/>
                <a:latin typeface="+mn-lt"/>
                <a:ea typeface="+mn-ea"/>
                <a:cs typeface="+mn-cs"/>
                <a:hlinkClick r:id="rId14" tooltip="Modifier la section : Chapitre III"/>
              </a:rPr>
              <a:t>modifier le code</a:t>
            </a:r>
            <a:r>
              <a:rPr lang="fr-FR" sz="1200" b="0" i="0" kern="1200" dirty="0" smtClean="0">
                <a:solidFill>
                  <a:schemeClr val="tx1"/>
                </a:solidFill>
                <a:effectLst/>
                <a:latin typeface="+mn-lt"/>
                <a:ea typeface="+mn-ea"/>
                <a:cs typeface="+mn-cs"/>
              </a:rPr>
              <a:t>]</a:t>
            </a:r>
            <a:endParaRPr lang="fr-FR" sz="1200" b="1"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Dans le </a:t>
            </a:r>
            <a:r>
              <a:rPr lang="fr-FR" sz="1200" b="0" i="0" u="none" strike="noStrike" kern="1200" dirty="0" smtClean="0">
                <a:solidFill>
                  <a:schemeClr val="tx1"/>
                </a:solidFill>
                <a:effectLst/>
                <a:latin typeface="+mn-lt"/>
                <a:ea typeface="+mn-ea"/>
                <a:cs typeface="+mn-cs"/>
                <a:hlinkClick r:id="rId15" tooltip="Système solaire"/>
              </a:rPr>
              <a:t>Système solaire</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Micromégas</a:t>
            </a:r>
            <a:r>
              <a:rPr lang="fr-FR" sz="1200" b="0" i="0" kern="1200" dirty="0" smtClean="0">
                <a:solidFill>
                  <a:schemeClr val="tx1"/>
                </a:solidFill>
                <a:effectLst/>
                <a:latin typeface="+mn-lt"/>
                <a:ea typeface="+mn-ea"/>
                <a:cs typeface="+mn-cs"/>
              </a:rPr>
              <a:t> visite </a:t>
            </a:r>
            <a:r>
              <a:rPr lang="fr-FR" sz="1200" b="0" i="0" u="none" strike="noStrike" kern="1200" dirty="0" smtClean="0">
                <a:solidFill>
                  <a:schemeClr val="tx1"/>
                </a:solidFill>
                <a:effectLst/>
                <a:latin typeface="+mn-lt"/>
                <a:ea typeface="+mn-ea"/>
                <a:cs typeface="+mn-cs"/>
                <a:hlinkClick r:id="rId16" tooltip="Saturne (planète)"/>
              </a:rPr>
              <a:t>Saturne</a:t>
            </a:r>
            <a:r>
              <a:rPr lang="fr-FR" sz="1200" b="0" i="0" kern="1200" dirty="0" smtClean="0">
                <a:solidFill>
                  <a:schemeClr val="tx1"/>
                </a:solidFill>
                <a:effectLst/>
                <a:latin typeface="+mn-lt"/>
                <a:ea typeface="+mn-ea"/>
                <a:cs typeface="+mn-cs"/>
              </a:rPr>
              <a:t> et </a:t>
            </a:r>
            <a:r>
              <a:rPr lang="fr-FR" sz="1200" b="0" i="0" u="none" strike="noStrike" kern="1200" dirty="0" smtClean="0">
                <a:solidFill>
                  <a:schemeClr val="tx1"/>
                </a:solidFill>
                <a:effectLst/>
                <a:latin typeface="+mn-lt"/>
                <a:ea typeface="+mn-ea"/>
                <a:cs typeface="+mn-cs"/>
                <a:hlinkClick r:id="rId17" tooltip="Jupiter (planète)"/>
              </a:rPr>
              <a:t>Jupiter</a:t>
            </a:r>
            <a:r>
              <a:rPr lang="fr-FR" sz="1200" b="0" i="0" kern="1200" dirty="0" smtClean="0">
                <a:solidFill>
                  <a:schemeClr val="tx1"/>
                </a:solidFill>
                <a:effectLst/>
                <a:latin typeface="+mn-lt"/>
                <a:ea typeface="+mn-ea"/>
                <a:cs typeface="+mn-cs"/>
              </a:rPr>
              <a:t>, dédaigne </a:t>
            </a:r>
            <a:r>
              <a:rPr lang="fr-FR" sz="1200" b="0" i="0" u="none" strike="noStrike" kern="1200" dirty="0" smtClean="0">
                <a:solidFill>
                  <a:schemeClr val="tx1"/>
                </a:solidFill>
                <a:effectLst/>
                <a:latin typeface="+mn-lt"/>
                <a:ea typeface="+mn-ea"/>
                <a:cs typeface="+mn-cs"/>
                <a:hlinkClick r:id="rId18" tooltip="Mars (planète)"/>
              </a:rPr>
              <a:t>Mars</a:t>
            </a:r>
            <a:r>
              <a:rPr lang="fr-FR" sz="1200" b="0" i="0" kern="1200" dirty="0" smtClean="0">
                <a:solidFill>
                  <a:schemeClr val="tx1"/>
                </a:solidFill>
                <a:effectLst/>
                <a:latin typeface="+mn-lt"/>
                <a:ea typeface="+mn-ea"/>
                <a:cs typeface="+mn-cs"/>
              </a:rPr>
              <a:t> et arrive sur </a:t>
            </a:r>
            <a:r>
              <a:rPr lang="fr-FR" sz="1200" b="0" i="0" u="none" strike="noStrike" kern="1200" dirty="0" smtClean="0">
                <a:solidFill>
                  <a:schemeClr val="tx1"/>
                </a:solidFill>
                <a:effectLst/>
                <a:latin typeface="+mn-lt"/>
                <a:ea typeface="+mn-ea"/>
                <a:cs typeface="+mn-cs"/>
                <a:hlinkClick r:id="rId19" tooltip="Terre"/>
              </a:rPr>
              <a:t>Terre</a:t>
            </a:r>
            <a:r>
              <a:rPr lang="fr-FR" sz="1200" b="0" i="0" kern="1200" dirty="0" smtClean="0">
                <a:solidFill>
                  <a:schemeClr val="tx1"/>
                </a:solidFill>
                <a:effectLst/>
                <a:latin typeface="+mn-lt"/>
                <a:ea typeface="+mn-ea"/>
                <a:cs typeface="+mn-cs"/>
              </a:rPr>
              <a:t>.</a:t>
            </a:r>
          </a:p>
          <a:p>
            <a:r>
              <a:rPr lang="fr-FR" sz="1200" b="0" i="0" kern="1200" dirty="0" smtClean="0">
                <a:solidFill>
                  <a:schemeClr val="tx1"/>
                </a:solidFill>
                <a:effectLst/>
                <a:latin typeface="+mn-lt"/>
                <a:ea typeface="+mn-ea"/>
                <a:cs typeface="+mn-cs"/>
              </a:rPr>
              <a:t>Ensemble, les deux philosophes visitent </a:t>
            </a:r>
            <a:r>
              <a:rPr lang="fr-FR" sz="1200" b="0" i="0" u="none" strike="noStrike" kern="1200" dirty="0" smtClean="0">
                <a:solidFill>
                  <a:schemeClr val="tx1"/>
                </a:solidFill>
                <a:effectLst/>
                <a:latin typeface="+mn-lt"/>
                <a:ea typeface="+mn-ea"/>
                <a:cs typeface="+mn-cs"/>
                <a:hlinkClick r:id="rId17" tooltip="Jupiter (planète)"/>
              </a:rPr>
              <a:t>Jupiter</a:t>
            </a:r>
            <a:r>
              <a:rPr lang="fr-FR" sz="1200" b="0" i="0" kern="1200" dirty="0" smtClean="0">
                <a:solidFill>
                  <a:schemeClr val="tx1"/>
                </a:solidFill>
                <a:effectLst/>
                <a:latin typeface="+mn-lt"/>
                <a:ea typeface="+mn-ea"/>
                <a:cs typeface="+mn-cs"/>
              </a:rPr>
              <a:t> pendant un an. Ils souhaitent publier un livre tiré de leurs observations sur cette planète. Mais les </a:t>
            </a:r>
            <a:r>
              <a:rPr lang="fr-FR" sz="1200" b="0" i="0" u="none" strike="noStrike" kern="1200" dirty="0" smtClean="0">
                <a:solidFill>
                  <a:schemeClr val="tx1"/>
                </a:solidFill>
                <a:effectLst/>
                <a:latin typeface="+mn-lt"/>
                <a:ea typeface="+mn-ea"/>
                <a:cs typeface="+mn-cs"/>
                <a:hlinkClick r:id="rId20" tooltip="Inquisition"/>
              </a:rPr>
              <a:t>inquisiteurs</a:t>
            </a:r>
            <a:r>
              <a:rPr lang="fr-FR" sz="1200" b="0" i="0" kern="1200" dirty="0" smtClean="0">
                <a:solidFill>
                  <a:schemeClr val="tx1"/>
                </a:solidFill>
                <a:effectLst/>
                <a:latin typeface="+mn-lt"/>
                <a:ea typeface="+mn-ea"/>
                <a:cs typeface="+mn-cs"/>
              </a:rPr>
              <a:t> en décident autrement. Les deux géants poursuivent leur voyage. Ils dédaignent </a:t>
            </a:r>
            <a:r>
              <a:rPr lang="fr-FR" sz="1200" b="0" i="0" u="none" strike="noStrike" kern="1200" dirty="0" smtClean="0">
                <a:solidFill>
                  <a:schemeClr val="tx1"/>
                </a:solidFill>
                <a:effectLst/>
                <a:latin typeface="+mn-lt"/>
                <a:ea typeface="+mn-ea"/>
                <a:cs typeface="+mn-cs"/>
                <a:hlinkClick r:id="rId18" tooltip="Mars (planète)"/>
              </a:rPr>
              <a:t>Mars</a:t>
            </a:r>
            <a:r>
              <a:rPr lang="fr-FR" sz="1200" b="0" i="0" kern="1200" dirty="0" smtClean="0">
                <a:solidFill>
                  <a:schemeClr val="tx1"/>
                </a:solidFill>
                <a:effectLst/>
                <a:latin typeface="+mn-lt"/>
                <a:ea typeface="+mn-ea"/>
                <a:cs typeface="+mn-cs"/>
              </a:rPr>
              <a:t>, qui leur paraît trop petite. Ils débarquent alors sur la </a:t>
            </a:r>
            <a:r>
              <a:rPr lang="fr-FR" sz="1200" b="0" i="0" u="none" strike="noStrike" kern="1200" dirty="0" smtClean="0">
                <a:solidFill>
                  <a:schemeClr val="tx1"/>
                </a:solidFill>
                <a:effectLst/>
                <a:latin typeface="+mn-lt"/>
                <a:ea typeface="+mn-ea"/>
                <a:cs typeface="+mn-cs"/>
                <a:hlinkClick r:id="rId19" tooltip="Terre"/>
              </a:rPr>
              <a:t>Terre</a:t>
            </a:r>
            <a:r>
              <a:rPr lang="fr-FR" sz="1200" b="0" i="0" kern="1200" dirty="0" smtClean="0">
                <a:solidFill>
                  <a:schemeClr val="tx1"/>
                </a:solidFill>
                <a:effectLst/>
                <a:latin typeface="+mn-lt"/>
                <a:ea typeface="+mn-ea"/>
                <a:cs typeface="+mn-cs"/>
              </a:rPr>
              <a:t>.</a:t>
            </a:r>
          </a:p>
          <a:p>
            <a:r>
              <a:rPr lang="fr-FR" sz="1200" b="1" i="0" kern="1200" dirty="0" smtClean="0">
                <a:solidFill>
                  <a:schemeClr val="tx1"/>
                </a:solidFill>
                <a:effectLst/>
                <a:latin typeface="+mn-lt"/>
                <a:ea typeface="+mn-ea"/>
                <a:cs typeface="+mn-cs"/>
              </a:rPr>
              <a:t>Chapitre IV</a:t>
            </a:r>
            <a:r>
              <a:rPr lang="fr-FR" sz="1200" b="0" i="0" kern="1200" dirty="0" smtClean="0">
                <a:solidFill>
                  <a:schemeClr val="tx1"/>
                </a:solidFill>
                <a:effectLst/>
                <a:latin typeface="+mn-lt"/>
                <a:ea typeface="+mn-ea"/>
                <a:cs typeface="+mn-cs"/>
              </a:rPr>
              <a:t>[</a:t>
            </a:r>
            <a:r>
              <a:rPr lang="fr-FR" sz="1200" b="0" i="0" u="none" strike="noStrike" kern="1200" dirty="0" smtClean="0">
                <a:solidFill>
                  <a:schemeClr val="tx1"/>
                </a:solidFill>
                <a:effectLst/>
                <a:latin typeface="+mn-lt"/>
                <a:ea typeface="+mn-ea"/>
                <a:cs typeface="+mn-cs"/>
                <a:hlinkClick r:id="rId21" tooltip="Modifier la section : Chapitre IV"/>
              </a:rPr>
              <a:t>modifier</a:t>
            </a:r>
            <a:r>
              <a:rPr lang="fr-FR" sz="1200" b="0" i="0" kern="1200" dirty="0" smtClean="0">
                <a:solidFill>
                  <a:schemeClr val="tx1"/>
                </a:solidFill>
                <a:effectLst/>
                <a:latin typeface="+mn-lt"/>
                <a:ea typeface="+mn-ea"/>
                <a:cs typeface="+mn-cs"/>
              </a:rPr>
              <a:t> | </a:t>
            </a:r>
            <a:r>
              <a:rPr lang="fr-FR" sz="1200" b="0" i="0" u="none" strike="noStrike" kern="1200" dirty="0" smtClean="0">
                <a:solidFill>
                  <a:schemeClr val="tx1"/>
                </a:solidFill>
                <a:effectLst/>
                <a:latin typeface="+mn-lt"/>
                <a:ea typeface="+mn-ea"/>
                <a:cs typeface="+mn-cs"/>
                <a:hlinkClick r:id="rId22" tooltip="Modifier la section : Chapitre IV"/>
              </a:rPr>
              <a:t>modifier le code</a:t>
            </a:r>
            <a:r>
              <a:rPr lang="fr-FR" sz="1200" b="0" i="0" kern="1200" dirty="0" smtClean="0">
                <a:solidFill>
                  <a:schemeClr val="tx1"/>
                </a:solidFill>
                <a:effectLst/>
                <a:latin typeface="+mn-lt"/>
                <a:ea typeface="+mn-ea"/>
                <a:cs typeface="+mn-cs"/>
              </a:rPr>
              <a:t>]</a:t>
            </a:r>
            <a:endParaRPr lang="fr-FR" sz="1200" b="1"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Le nain considère un peu vite que cette planète est inhabitée. En fait, les hommes sont trop minuscules pour que ses yeux les détectent. </a:t>
            </a:r>
            <a:r>
              <a:rPr lang="fr-FR" sz="1200" b="0" i="0" kern="1200" dirty="0" err="1" smtClean="0">
                <a:solidFill>
                  <a:schemeClr val="tx1"/>
                </a:solidFill>
                <a:effectLst/>
                <a:latin typeface="+mn-lt"/>
                <a:ea typeface="+mn-ea"/>
                <a:cs typeface="+mn-cs"/>
              </a:rPr>
              <a:t>Micromégas</a:t>
            </a:r>
            <a:r>
              <a:rPr lang="fr-FR" sz="1200" b="0" i="0" kern="1200" dirty="0" smtClean="0">
                <a:solidFill>
                  <a:schemeClr val="tx1"/>
                </a:solidFill>
                <a:effectLst/>
                <a:latin typeface="+mn-lt"/>
                <a:ea typeface="+mn-ea"/>
                <a:cs typeface="+mn-cs"/>
              </a:rPr>
              <a:t> casse son collier de diamants. Le nain se rend compte que ces diamants font office de microscope. Ainsi les deux géants découvrent-ils une baleine, puis un bateau de philosophes revenant du cercle polaire.</a:t>
            </a:r>
          </a:p>
          <a:p>
            <a:r>
              <a:rPr lang="fr-FR" sz="1200" b="1" i="0" kern="1200" dirty="0" smtClean="0">
                <a:solidFill>
                  <a:schemeClr val="tx1"/>
                </a:solidFill>
                <a:effectLst/>
                <a:latin typeface="+mn-lt"/>
                <a:ea typeface="+mn-ea"/>
                <a:cs typeface="+mn-cs"/>
              </a:rPr>
              <a:t>Chapitre V</a:t>
            </a:r>
            <a:r>
              <a:rPr lang="fr-FR" sz="1200" b="0" i="0" kern="1200" dirty="0" smtClean="0">
                <a:solidFill>
                  <a:schemeClr val="tx1"/>
                </a:solidFill>
                <a:effectLst/>
                <a:latin typeface="+mn-lt"/>
                <a:ea typeface="+mn-ea"/>
                <a:cs typeface="+mn-cs"/>
              </a:rPr>
              <a:t>[</a:t>
            </a:r>
            <a:r>
              <a:rPr lang="fr-FR" sz="1200" b="0" i="0" u="none" strike="noStrike" kern="1200" dirty="0" smtClean="0">
                <a:solidFill>
                  <a:schemeClr val="tx1"/>
                </a:solidFill>
                <a:effectLst/>
                <a:latin typeface="+mn-lt"/>
                <a:ea typeface="+mn-ea"/>
                <a:cs typeface="+mn-cs"/>
                <a:hlinkClick r:id="rId23" tooltip="Modifier la section : Chapitre V"/>
              </a:rPr>
              <a:t>modifier</a:t>
            </a:r>
            <a:r>
              <a:rPr lang="fr-FR" sz="1200" b="0" i="0" kern="1200" dirty="0" smtClean="0">
                <a:solidFill>
                  <a:schemeClr val="tx1"/>
                </a:solidFill>
                <a:effectLst/>
                <a:latin typeface="+mn-lt"/>
                <a:ea typeface="+mn-ea"/>
                <a:cs typeface="+mn-cs"/>
              </a:rPr>
              <a:t> | </a:t>
            </a:r>
            <a:r>
              <a:rPr lang="fr-FR" sz="1200" b="0" i="0" u="none" strike="noStrike" kern="1200" dirty="0" smtClean="0">
                <a:solidFill>
                  <a:schemeClr val="tx1"/>
                </a:solidFill>
                <a:effectLst/>
                <a:latin typeface="+mn-lt"/>
                <a:ea typeface="+mn-ea"/>
                <a:cs typeface="+mn-cs"/>
                <a:hlinkClick r:id="rId24" tooltip="Modifier la section : Chapitre V"/>
              </a:rPr>
              <a:t>modifier le code</a:t>
            </a:r>
            <a:r>
              <a:rPr lang="fr-FR" sz="1200" b="0" i="0" kern="1200" dirty="0" smtClean="0">
                <a:solidFill>
                  <a:schemeClr val="tx1"/>
                </a:solidFill>
                <a:effectLst/>
                <a:latin typeface="+mn-lt"/>
                <a:ea typeface="+mn-ea"/>
                <a:cs typeface="+mn-cs"/>
              </a:rPr>
              <a:t>]</a:t>
            </a:r>
            <a:endParaRPr lang="fr-FR" sz="1200" b="1" i="0" kern="1200" dirty="0" smtClean="0">
              <a:solidFill>
                <a:schemeClr val="tx1"/>
              </a:solidFill>
              <a:effectLst/>
              <a:latin typeface="+mn-lt"/>
              <a:ea typeface="+mn-ea"/>
              <a:cs typeface="+mn-cs"/>
            </a:endParaRPr>
          </a:p>
          <a:p>
            <a:r>
              <a:rPr lang="fr-FR" sz="1200" b="0" i="0" kern="1200" dirty="0" err="1" smtClean="0">
                <a:solidFill>
                  <a:schemeClr val="tx1"/>
                </a:solidFill>
                <a:effectLst/>
                <a:latin typeface="+mn-lt"/>
                <a:ea typeface="+mn-ea"/>
                <a:cs typeface="+mn-cs"/>
              </a:rPr>
              <a:t>Micromégas</a:t>
            </a:r>
            <a:r>
              <a:rPr lang="fr-FR" sz="1200" b="0" i="0" kern="1200" dirty="0" smtClean="0">
                <a:solidFill>
                  <a:schemeClr val="tx1"/>
                </a:solidFill>
                <a:effectLst/>
                <a:latin typeface="+mn-lt"/>
                <a:ea typeface="+mn-ea"/>
                <a:cs typeface="+mn-cs"/>
              </a:rPr>
              <a:t> saisit le bateau dans sa main. Il croit que c'est un animal. L'équipage prend peur, son agitation chatouille la main du géant. Celui-ci découvre alors les hommes.</a:t>
            </a:r>
          </a:p>
          <a:p>
            <a:r>
              <a:rPr lang="fr-FR" sz="1200" b="1" i="0" kern="1200" dirty="0" smtClean="0">
                <a:solidFill>
                  <a:schemeClr val="tx1"/>
                </a:solidFill>
                <a:effectLst/>
                <a:latin typeface="+mn-lt"/>
                <a:ea typeface="+mn-ea"/>
                <a:cs typeface="+mn-cs"/>
              </a:rPr>
              <a:t>Chapitre VI</a:t>
            </a:r>
            <a:r>
              <a:rPr lang="fr-FR" sz="1200" b="0" i="0" kern="1200" dirty="0" smtClean="0">
                <a:solidFill>
                  <a:schemeClr val="tx1"/>
                </a:solidFill>
                <a:effectLst/>
                <a:latin typeface="+mn-lt"/>
                <a:ea typeface="+mn-ea"/>
                <a:cs typeface="+mn-cs"/>
              </a:rPr>
              <a:t>[</a:t>
            </a:r>
            <a:r>
              <a:rPr lang="fr-FR" sz="1200" b="0" i="0" u="none" strike="noStrike" kern="1200" dirty="0" smtClean="0">
                <a:solidFill>
                  <a:schemeClr val="tx1"/>
                </a:solidFill>
                <a:effectLst/>
                <a:latin typeface="+mn-lt"/>
                <a:ea typeface="+mn-ea"/>
                <a:cs typeface="+mn-cs"/>
                <a:hlinkClick r:id="rId25" tooltip="Modifier la section : Chapitre VI"/>
              </a:rPr>
              <a:t>modifier</a:t>
            </a:r>
            <a:r>
              <a:rPr lang="fr-FR" sz="1200" b="0" i="0" kern="1200" dirty="0" smtClean="0">
                <a:solidFill>
                  <a:schemeClr val="tx1"/>
                </a:solidFill>
                <a:effectLst/>
                <a:latin typeface="+mn-lt"/>
                <a:ea typeface="+mn-ea"/>
                <a:cs typeface="+mn-cs"/>
              </a:rPr>
              <a:t> | </a:t>
            </a:r>
            <a:r>
              <a:rPr lang="fr-FR" sz="1200" b="0" i="0" u="none" strike="noStrike" kern="1200" dirty="0" smtClean="0">
                <a:solidFill>
                  <a:schemeClr val="tx1"/>
                </a:solidFill>
                <a:effectLst/>
                <a:latin typeface="+mn-lt"/>
                <a:ea typeface="+mn-ea"/>
                <a:cs typeface="+mn-cs"/>
                <a:hlinkClick r:id="rId26" tooltip="Modifier la section : Chapitre VI"/>
              </a:rPr>
              <a:t>modifier le code</a:t>
            </a:r>
            <a:r>
              <a:rPr lang="fr-FR" sz="1200" b="0" i="0" kern="1200" dirty="0" smtClean="0">
                <a:solidFill>
                  <a:schemeClr val="tx1"/>
                </a:solidFill>
                <a:effectLst/>
                <a:latin typeface="+mn-lt"/>
                <a:ea typeface="+mn-ea"/>
                <a:cs typeface="+mn-cs"/>
              </a:rPr>
              <a:t>]</a:t>
            </a:r>
            <a:endParaRPr lang="fr-FR" sz="1200" b="1"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Les voyageurs interstellaires entreprennent de communiquer avec les membres de l'expédition : contre toute attente, ces « insectes », ces « atomes » se révèlent intelligents. Ils sont capables de mesurer les deux géants avec une grande précision. Ils connaissent les distances entre les planètes, ou le poids de l'air.</a:t>
            </a:r>
          </a:p>
          <a:p>
            <a:r>
              <a:rPr lang="fr-FR" sz="1200" b="1" i="0" kern="1200" dirty="0" smtClean="0">
                <a:solidFill>
                  <a:schemeClr val="tx1"/>
                </a:solidFill>
                <a:effectLst/>
                <a:latin typeface="+mn-lt"/>
                <a:ea typeface="+mn-ea"/>
                <a:cs typeface="+mn-cs"/>
              </a:rPr>
              <a:t>Chapitre VII</a:t>
            </a:r>
            <a:r>
              <a:rPr lang="fr-FR" sz="1200" b="0" i="0" kern="1200" dirty="0" smtClean="0">
                <a:solidFill>
                  <a:schemeClr val="tx1"/>
                </a:solidFill>
                <a:effectLst/>
                <a:latin typeface="+mn-lt"/>
                <a:ea typeface="+mn-ea"/>
                <a:cs typeface="+mn-cs"/>
              </a:rPr>
              <a:t>[</a:t>
            </a:r>
            <a:r>
              <a:rPr lang="fr-FR" sz="1200" b="0" i="0" u="none" strike="noStrike" kern="1200" dirty="0" smtClean="0">
                <a:solidFill>
                  <a:schemeClr val="tx1"/>
                </a:solidFill>
                <a:effectLst/>
                <a:latin typeface="+mn-lt"/>
                <a:ea typeface="+mn-ea"/>
                <a:cs typeface="+mn-cs"/>
                <a:hlinkClick r:id="rId27" tooltip="Modifier la section : Chapitre VII"/>
              </a:rPr>
              <a:t>modifier</a:t>
            </a:r>
            <a:r>
              <a:rPr lang="fr-FR" sz="1200" b="0" i="0" kern="1200" dirty="0" smtClean="0">
                <a:solidFill>
                  <a:schemeClr val="tx1"/>
                </a:solidFill>
                <a:effectLst/>
                <a:latin typeface="+mn-lt"/>
                <a:ea typeface="+mn-ea"/>
                <a:cs typeface="+mn-cs"/>
              </a:rPr>
              <a:t> | </a:t>
            </a:r>
            <a:r>
              <a:rPr lang="fr-FR" sz="1200" b="0" i="0" u="none" strike="noStrike" kern="1200" dirty="0" smtClean="0">
                <a:solidFill>
                  <a:schemeClr val="tx1"/>
                </a:solidFill>
                <a:effectLst/>
                <a:latin typeface="+mn-lt"/>
                <a:ea typeface="+mn-ea"/>
                <a:cs typeface="+mn-cs"/>
                <a:hlinkClick r:id="rId28" tooltip="Modifier la section : Chapitre VII"/>
              </a:rPr>
              <a:t>modifier le code</a:t>
            </a:r>
            <a:r>
              <a:rPr lang="fr-FR" sz="1200" b="0" i="0" kern="1200" dirty="0" smtClean="0">
                <a:solidFill>
                  <a:schemeClr val="tx1"/>
                </a:solidFill>
                <a:effectLst/>
                <a:latin typeface="+mn-lt"/>
                <a:ea typeface="+mn-ea"/>
                <a:cs typeface="+mn-cs"/>
              </a:rPr>
              <a:t>]</a:t>
            </a:r>
            <a:endParaRPr lang="fr-FR" sz="1200" b="1"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S’ils parlent fort bien de sciences, ces microbes, hélas, provoquent l'indignation des voyageurs lorsqu’ils évoquent les massacres auxquels certains de leurs semblables se livrent. </a:t>
            </a:r>
            <a:r>
              <a:rPr lang="fr-FR" sz="1200" b="0" i="0" kern="1200" dirty="0" err="1" smtClean="0">
                <a:solidFill>
                  <a:schemeClr val="tx1"/>
                </a:solidFill>
                <a:effectLst/>
                <a:latin typeface="+mn-lt"/>
                <a:ea typeface="+mn-ea"/>
                <a:cs typeface="+mn-cs"/>
              </a:rPr>
              <a:t>Micromégas</a:t>
            </a:r>
            <a:r>
              <a:rPr lang="fr-FR" sz="1200" b="0" i="0" kern="1200" dirty="0" smtClean="0">
                <a:solidFill>
                  <a:schemeClr val="tx1"/>
                </a:solidFill>
                <a:effectLst/>
                <a:latin typeface="+mn-lt"/>
                <a:ea typeface="+mn-ea"/>
                <a:cs typeface="+mn-cs"/>
              </a:rPr>
              <a:t> leur demande alors ce que c'est que leur âme, et comment ils forment leurs idées. Les philosophes ont tous des avis différents. Ils sont manifestement moins à l'aise sur ce terrain que sur celui des sciences. </a:t>
            </a:r>
            <a:r>
              <a:rPr lang="fr-FR" sz="1200" b="0" i="0" kern="1200" dirty="0" err="1" smtClean="0">
                <a:solidFill>
                  <a:schemeClr val="tx1"/>
                </a:solidFill>
                <a:effectLst/>
                <a:latin typeface="+mn-lt"/>
                <a:ea typeface="+mn-ea"/>
                <a:cs typeface="+mn-cs"/>
              </a:rPr>
              <a:t>Micromégas</a:t>
            </a:r>
            <a:r>
              <a:rPr lang="fr-FR" sz="1200" b="0" i="0" kern="1200" dirty="0" smtClean="0">
                <a:solidFill>
                  <a:schemeClr val="tx1"/>
                </a:solidFill>
                <a:effectLst/>
                <a:latin typeface="+mn-lt"/>
                <a:ea typeface="+mn-ea"/>
                <a:cs typeface="+mn-cs"/>
              </a:rPr>
              <a:t> démonte tour à tour leurs systèmes. Seul un disciple de </a:t>
            </a:r>
            <a:r>
              <a:rPr lang="fr-FR" sz="1200" b="0" i="0" u="none" strike="noStrike" kern="1200" dirty="0" smtClean="0">
                <a:solidFill>
                  <a:schemeClr val="tx1"/>
                </a:solidFill>
                <a:effectLst/>
                <a:latin typeface="+mn-lt"/>
                <a:ea typeface="+mn-ea"/>
                <a:cs typeface="+mn-cs"/>
                <a:hlinkClick r:id="rId29" tooltip="John Locke"/>
              </a:rPr>
              <a:t>Locke</a:t>
            </a:r>
            <a:r>
              <a:rPr lang="fr-FR" sz="1200" b="0" i="0" kern="1200" dirty="0" smtClean="0">
                <a:solidFill>
                  <a:schemeClr val="tx1"/>
                </a:solidFill>
                <a:effectLst/>
                <a:latin typeface="+mn-lt"/>
                <a:ea typeface="+mn-ea"/>
                <a:cs typeface="+mn-cs"/>
              </a:rPr>
              <a:t> trouve grâce à ses yeux. Un </a:t>
            </a:r>
            <a:r>
              <a:rPr lang="fr-FR" sz="1200" b="0" i="0" u="none" strike="noStrike" kern="1200" dirty="0" smtClean="0">
                <a:solidFill>
                  <a:schemeClr val="tx1"/>
                </a:solidFill>
                <a:effectLst/>
                <a:latin typeface="+mn-lt"/>
                <a:ea typeface="+mn-ea"/>
                <a:cs typeface="+mn-cs"/>
                <a:hlinkClick r:id="rId30" tooltip="Doctorat en France"/>
              </a:rPr>
              <a:t>docteur</a:t>
            </a:r>
            <a:r>
              <a:rPr lang="fr-FR" sz="1200" b="0" i="0" kern="1200" dirty="0" smtClean="0">
                <a:solidFill>
                  <a:schemeClr val="tx1"/>
                </a:solidFill>
                <a:effectLst/>
                <a:latin typeface="+mn-lt"/>
                <a:ea typeface="+mn-ea"/>
                <a:cs typeface="+mn-cs"/>
              </a:rPr>
              <a:t> de </a:t>
            </a:r>
            <a:r>
              <a:rPr lang="fr-FR" sz="1200" b="0" i="0" u="none" strike="noStrike" kern="1200" dirty="0" smtClean="0">
                <a:solidFill>
                  <a:schemeClr val="tx1"/>
                </a:solidFill>
                <a:effectLst/>
                <a:latin typeface="+mn-lt"/>
                <a:ea typeface="+mn-ea"/>
                <a:cs typeface="+mn-cs"/>
                <a:hlinkClick r:id="rId31" tooltip="Sorbonne"/>
              </a:rPr>
              <a:t>Sorbonne</a:t>
            </a:r>
            <a:r>
              <a:rPr lang="fr-FR" sz="1200" b="0" i="0" kern="1200" dirty="0" smtClean="0">
                <a:solidFill>
                  <a:schemeClr val="tx1"/>
                </a:solidFill>
                <a:effectLst/>
                <a:latin typeface="+mn-lt"/>
                <a:ea typeface="+mn-ea"/>
                <a:cs typeface="+mn-cs"/>
              </a:rPr>
              <a:t> intervient de manière fort impolie pour soutenir que l'univers entier a été créé par Dieu pour les hommes, ce qui provoque l'hilarité des deux géants.</a:t>
            </a:r>
          </a:p>
          <a:p>
            <a:r>
              <a:rPr lang="fr-FR" sz="1200" b="0" i="0" kern="1200" dirty="0" smtClean="0">
                <a:solidFill>
                  <a:schemeClr val="tx1"/>
                </a:solidFill>
                <a:effectLst/>
                <a:latin typeface="+mn-lt"/>
                <a:ea typeface="+mn-ea"/>
                <a:cs typeface="+mn-cs"/>
              </a:rPr>
              <a:t>Laissant aux Terriens un livre qui doit leur permettre de voir « le bout des choses</a:t>
            </a:r>
            <a:r>
              <a:rPr lang="fr-FR" sz="1200" b="0" i="0" u="none" strike="noStrike" kern="1200" baseline="30000" dirty="0" smtClean="0">
                <a:solidFill>
                  <a:schemeClr val="tx1"/>
                </a:solidFill>
                <a:effectLst/>
                <a:latin typeface="+mn-lt"/>
                <a:ea typeface="+mn-ea"/>
                <a:cs typeface="+mn-cs"/>
                <a:hlinkClick r:id="rId32"/>
              </a:rPr>
              <a:t>32</a:t>
            </a:r>
            <a:r>
              <a:rPr lang="fr-FR" sz="1200" b="0" i="0" kern="1200" dirty="0" smtClean="0">
                <a:solidFill>
                  <a:schemeClr val="tx1"/>
                </a:solidFill>
                <a:effectLst/>
                <a:latin typeface="+mn-lt"/>
                <a:ea typeface="+mn-ea"/>
                <a:cs typeface="+mn-cs"/>
              </a:rPr>
              <a:t> », </a:t>
            </a:r>
            <a:r>
              <a:rPr lang="fr-FR" sz="1200" b="0" i="0" kern="1200" dirty="0" err="1" smtClean="0">
                <a:solidFill>
                  <a:schemeClr val="tx1"/>
                </a:solidFill>
                <a:effectLst/>
                <a:latin typeface="+mn-lt"/>
                <a:ea typeface="+mn-ea"/>
                <a:cs typeface="+mn-cs"/>
              </a:rPr>
              <a:t>Micromégas</a:t>
            </a:r>
            <a:r>
              <a:rPr lang="fr-FR" sz="1200" b="0" i="0" kern="1200" dirty="0" smtClean="0">
                <a:solidFill>
                  <a:schemeClr val="tx1"/>
                </a:solidFill>
                <a:effectLst/>
                <a:latin typeface="+mn-lt"/>
                <a:ea typeface="+mn-ea"/>
                <a:cs typeface="+mn-cs"/>
              </a:rPr>
              <a:t> et son compagnon quittent ces petites créatures imbues d’elles-mêmes. Ils reprennent leur route interstellaire. Le livre est vierge.</a:t>
            </a:r>
            <a:endParaRPr lang="cs-CZ" sz="1200" b="0" i="0" kern="1200" dirty="0" smtClean="0">
              <a:solidFill>
                <a:schemeClr val="tx1"/>
              </a:solidFill>
              <a:effectLst/>
              <a:latin typeface="+mn-lt"/>
              <a:ea typeface="+mn-ea"/>
              <a:cs typeface="+mn-cs"/>
            </a:endParaRPr>
          </a:p>
          <a:p>
            <a:endParaRPr lang="cs-CZ" sz="1200" b="0" i="0" kern="1200" dirty="0" smtClean="0">
              <a:solidFill>
                <a:schemeClr val="tx1"/>
              </a:solidFill>
              <a:effectLst/>
              <a:latin typeface="+mn-lt"/>
              <a:ea typeface="+mn-ea"/>
              <a:cs typeface="+mn-cs"/>
            </a:endParaRPr>
          </a:p>
          <a:p>
            <a:r>
              <a:rPr lang="cs-CZ" sz="1200" b="0" i="1" kern="1200" dirty="0" err="1" smtClean="0">
                <a:solidFill>
                  <a:schemeClr val="tx1"/>
                </a:solidFill>
                <a:effectLst/>
                <a:latin typeface="+mn-lt"/>
                <a:ea typeface="+mn-ea"/>
                <a:cs typeface="+mn-cs"/>
              </a:rPr>
              <a:t>L‘Ingénu</a:t>
            </a:r>
            <a:endParaRPr lang="cs-CZ" sz="1200" b="0" i="1"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En Bretagne, l'abbé de </a:t>
            </a:r>
            <a:r>
              <a:rPr lang="fr-FR" sz="1200" b="0" i="0" kern="1200" dirty="0" err="1" smtClean="0">
                <a:solidFill>
                  <a:schemeClr val="tx1"/>
                </a:solidFill>
                <a:effectLst/>
                <a:latin typeface="+mn-lt"/>
                <a:ea typeface="+mn-ea"/>
                <a:cs typeface="+mn-cs"/>
              </a:rPr>
              <a:t>Kerkabon</a:t>
            </a:r>
            <a:r>
              <a:rPr lang="fr-FR" sz="1200" b="0" i="0" kern="1200" dirty="0" smtClean="0">
                <a:solidFill>
                  <a:schemeClr val="tx1"/>
                </a:solidFill>
                <a:effectLst/>
                <a:latin typeface="+mn-lt"/>
                <a:ea typeface="+mn-ea"/>
                <a:cs typeface="+mn-cs"/>
              </a:rPr>
              <a:t> vit près de </a:t>
            </a:r>
            <a:r>
              <a:rPr lang="fr-FR" sz="1200" b="0" i="0" u="none" strike="noStrike" kern="1200" dirty="0" smtClean="0">
                <a:solidFill>
                  <a:schemeClr val="tx1"/>
                </a:solidFill>
                <a:effectLst/>
                <a:latin typeface="+mn-lt"/>
                <a:ea typeface="+mn-ea"/>
                <a:cs typeface="+mn-cs"/>
                <a:hlinkClick r:id="rId33" tooltip="Saint-Malo"/>
              </a:rPr>
              <a:t>Saint-Malo</a:t>
            </a:r>
            <a:r>
              <a:rPr lang="fr-FR" sz="1200" b="0" i="0" kern="1200" dirty="0" smtClean="0">
                <a:solidFill>
                  <a:schemeClr val="tx1"/>
                </a:solidFill>
                <a:effectLst/>
                <a:latin typeface="+mn-lt"/>
                <a:ea typeface="+mn-ea"/>
                <a:cs typeface="+mn-cs"/>
              </a:rPr>
              <a:t>, en Basse Bretagne, avec sa sœur, M</a:t>
            </a:r>
            <a:r>
              <a:rPr lang="fr-FR" sz="1200" b="0" i="0" kern="1200" baseline="30000" dirty="0" smtClean="0">
                <a:solidFill>
                  <a:schemeClr val="tx1"/>
                </a:solidFill>
                <a:effectLst/>
                <a:latin typeface="+mn-lt"/>
                <a:ea typeface="+mn-ea"/>
                <a:cs typeface="+mn-cs"/>
              </a:rPr>
              <a:t>lle</a:t>
            </a:r>
            <a:r>
              <a:rPr lang="fr-FR" sz="1200" b="0" i="0" kern="1200" dirty="0" smtClean="0">
                <a:solidFill>
                  <a:schemeClr val="tx1"/>
                </a:solidFill>
                <a:effectLst/>
                <a:latin typeface="+mn-lt"/>
                <a:ea typeface="+mn-ea"/>
                <a:cs typeface="+mn-cs"/>
              </a:rPr>
              <a:t> de </a:t>
            </a:r>
            <a:r>
              <a:rPr lang="fr-FR" sz="1200" b="0" i="0" kern="1200" dirty="0" err="1" smtClean="0">
                <a:solidFill>
                  <a:schemeClr val="tx1"/>
                </a:solidFill>
                <a:effectLst/>
                <a:latin typeface="+mn-lt"/>
                <a:ea typeface="+mn-ea"/>
                <a:cs typeface="+mn-cs"/>
              </a:rPr>
              <a:t>Kerkabon</a:t>
            </a:r>
            <a:r>
              <a:rPr lang="fr-FR" sz="1200" b="0" i="0" kern="1200" dirty="0" smtClean="0">
                <a:solidFill>
                  <a:schemeClr val="tx1"/>
                </a:solidFill>
                <a:effectLst/>
                <a:latin typeface="+mn-lt"/>
                <a:ea typeface="+mn-ea"/>
                <a:cs typeface="+mn-cs"/>
              </a:rPr>
              <a:t>, dans un prieuré fondé par </a:t>
            </a:r>
            <a:r>
              <a:rPr lang="fr-FR" sz="1200" b="0" i="0" u="none" strike="noStrike" kern="1200" dirty="0" smtClean="0">
                <a:solidFill>
                  <a:schemeClr val="tx1"/>
                </a:solidFill>
                <a:effectLst/>
                <a:latin typeface="+mn-lt"/>
                <a:ea typeface="+mn-ea"/>
                <a:cs typeface="+mn-cs"/>
                <a:hlinkClick r:id="rId34" tooltip="Saint Dunstan"/>
              </a:rPr>
              <a:t>saint Dunstan</a:t>
            </a:r>
            <a:r>
              <a:rPr lang="fr-FR" sz="1200" b="0" i="0" kern="1200" dirty="0" smtClean="0">
                <a:solidFill>
                  <a:schemeClr val="tx1"/>
                </a:solidFill>
                <a:effectLst/>
                <a:latin typeface="+mn-lt"/>
                <a:ea typeface="+mn-ea"/>
                <a:cs typeface="+mn-cs"/>
              </a:rPr>
              <a:t>. Ils rencontrent un Huron (un Indien du Canada) et décident de l'adopter, en le nommant rapidement « l'Ingénu » parce qu'il « dit toujours naïvement ce qu'il pense ». Ils le convertissent au catholicisme et l'incitent à se baptiser, mais il tombe amoureux de M</a:t>
            </a:r>
            <a:r>
              <a:rPr lang="fr-FR" sz="1200" b="0" i="0" kern="1200" baseline="30000" dirty="0" smtClean="0">
                <a:solidFill>
                  <a:schemeClr val="tx1"/>
                </a:solidFill>
                <a:effectLst/>
                <a:latin typeface="+mn-lt"/>
                <a:ea typeface="+mn-ea"/>
                <a:cs typeface="+mn-cs"/>
              </a:rPr>
              <a:t>lle</a:t>
            </a:r>
            <a:r>
              <a:rPr lang="fr-FR" sz="1200" b="0" i="0" kern="1200" dirty="0" smtClean="0">
                <a:solidFill>
                  <a:schemeClr val="tx1"/>
                </a:solidFill>
                <a:effectLst/>
                <a:latin typeface="+mn-lt"/>
                <a:ea typeface="+mn-ea"/>
                <a:cs typeface="+mn-cs"/>
              </a:rPr>
              <a:t> de Saint-Yves, sa marraine. Il veut se marier avec elle, ce qui est interdit par la religion chrétienne. Pour éviter tout problème lié à cet amour interdit, l'abbé de </a:t>
            </a:r>
            <a:r>
              <a:rPr lang="fr-FR" sz="1200" b="0" i="0" kern="1200" dirty="0" err="1" smtClean="0">
                <a:solidFill>
                  <a:schemeClr val="tx1"/>
                </a:solidFill>
                <a:effectLst/>
                <a:latin typeface="+mn-lt"/>
                <a:ea typeface="+mn-ea"/>
                <a:cs typeface="+mn-cs"/>
              </a:rPr>
              <a:t>Kerkabon</a:t>
            </a:r>
            <a:r>
              <a:rPr lang="fr-FR" sz="1200" b="0" i="0" kern="1200" dirty="0" smtClean="0">
                <a:solidFill>
                  <a:schemeClr val="tx1"/>
                </a:solidFill>
                <a:effectLst/>
                <a:latin typeface="+mn-lt"/>
                <a:ea typeface="+mn-ea"/>
                <a:cs typeface="+mn-cs"/>
              </a:rPr>
              <a:t> envoie M</a:t>
            </a:r>
            <a:r>
              <a:rPr lang="fr-FR" sz="1200" b="0" i="0" kern="1200" baseline="30000" dirty="0" smtClean="0">
                <a:solidFill>
                  <a:schemeClr val="tx1"/>
                </a:solidFill>
                <a:effectLst/>
                <a:latin typeface="+mn-lt"/>
                <a:ea typeface="+mn-ea"/>
                <a:cs typeface="+mn-cs"/>
              </a:rPr>
              <a:t>lle</a:t>
            </a:r>
            <a:r>
              <a:rPr lang="fr-FR" sz="1200" b="0" i="0" kern="1200" dirty="0" smtClean="0">
                <a:solidFill>
                  <a:schemeClr val="tx1"/>
                </a:solidFill>
                <a:effectLst/>
                <a:latin typeface="+mn-lt"/>
                <a:ea typeface="+mn-ea"/>
                <a:cs typeface="+mn-cs"/>
              </a:rPr>
              <a:t> de Saint-Yves au couvent. Ensuite, le prieuré est attaqué par les Anglais que repousse l'Ingénu, ce qui lui permet de devenir un héros, et il décide de se rendre à Versailles pour se faire remettre une récompense.</a:t>
            </a:r>
          </a:p>
          <a:p>
            <a:r>
              <a:rPr lang="fr-FR" sz="1200" b="0" i="0" kern="1200" dirty="0" smtClean="0">
                <a:solidFill>
                  <a:schemeClr val="tx1"/>
                </a:solidFill>
                <a:effectLst/>
                <a:latin typeface="+mn-lt"/>
                <a:ea typeface="+mn-ea"/>
                <a:cs typeface="+mn-cs"/>
              </a:rPr>
              <a:t>L'Ingénu part donc vers Paris pour aller recevoir sa récompense des mains du roi. Sur son chemin, il rencontre des protestants persécutés à la suite de la révocation de l'</a:t>
            </a:r>
            <a:r>
              <a:rPr lang="fr-FR" sz="1200" b="0" i="0" u="none" strike="noStrike" kern="1200" dirty="0" smtClean="0">
                <a:solidFill>
                  <a:schemeClr val="tx1"/>
                </a:solidFill>
                <a:effectLst/>
                <a:latin typeface="+mn-lt"/>
                <a:ea typeface="+mn-ea"/>
                <a:cs typeface="+mn-cs"/>
                <a:hlinkClick r:id="rId35" tooltip="Édit de Nantes"/>
              </a:rPr>
              <a:t>édit de Nantes</a:t>
            </a:r>
            <a:r>
              <a:rPr lang="fr-FR" sz="1200" b="0" i="0" kern="1200" dirty="0" smtClean="0">
                <a:solidFill>
                  <a:schemeClr val="tx1"/>
                </a:solidFill>
                <a:effectLst/>
                <a:latin typeface="+mn-lt"/>
                <a:ea typeface="+mn-ea"/>
                <a:cs typeface="+mn-cs"/>
              </a:rPr>
              <a:t>. Il parle ensuite avec eux de leurs conditions de vie, et du pouvoir de l'Eglise sur le roi, ce qui l'émeut. Malheureusement, un espion les entend et informe le roi de la discussion qu'il a épiée.</a:t>
            </a:r>
          </a:p>
          <a:p>
            <a:r>
              <a:rPr lang="fr-FR" sz="1200" b="0" i="0" kern="1200" dirty="0" smtClean="0">
                <a:solidFill>
                  <a:schemeClr val="tx1"/>
                </a:solidFill>
                <a:effectLst/>
                <a:latin typeface="+mn-lt"/>
                <a:ea typeface="+mn-ea"/>
                <a:cs typeface="+mn-cs"/>
              </a:rPr>
              <a:t>L'Ingénu arrive à Paris où il fait part de son indignation face aux persécutions que subissent les protestants. Il réclame également la libération de M</a:t>
            </a:r>
            <a:r>
              <a:rPr lang="fr-FR" sz="1200" b="0" i="0" kern="1200" baseline="30000" dirty="0" smtClean="0">
                <a:solidFill>
                  <a:schemeClr val="tx1"/>
                </a:solidFill>
                <a:effectLst/>
                <a:latin typeface="+mn-lt"/>
                <a:ea typeface="+mn-ea"/>
                <a:cs typeface="+mn-cs"/>
              </a:rPr>
              <a:t>lle</a:t>
            </a:r>
            <a:r>
              <a:rPr lang="fr-FR" sz="1200" b="0" i="0" kern="1200" dirty="0" smtClean="0">
                <a:solidFill>
                  <a:schemeClr val="tx1"/>
                </a:solidFill>
                <a:effectLst/>
                <a:latin typeface="+mn-lt"/>
                <a:ea typeface="+mn-ea"/>
                <a:cs typeface="+mn-cs"/>
              </a:rPr>
              <a:t> de Saint-Yves du couvent où elle a été mise, ainsi qu'une unité de cavalerie pour défendre la Bretagne des invasions anglaises. Cependant, à la suite des propos qu'il avait tenus avec les protestants sur son chemin, il est embastillé et partage sa cellule avec Gordon, prisonnier de Port-Royal. Gordon devient un maître pour l'Ingénu  : il lui apprend la physique, la science, mais surtout la philosophie, ce qui permettra au Huron de penser par lui-même et de se former un esprit critique. Il découvre également l'art au contact de Gordon, particulièrement le théâtre de Molière. L'abbé de </a:t>
            </a:r>
            <a:r>
              <a:rPr lang="fr-FR" sz="1200" b="0" i="0" kern="1200" dirty="0" err="1" smtClean="0">
                <a:solidFill>
                  <a:schemeClr val="tx1"/>
                </a:solidFill>
                <a:effectLst/>
                <a:latin typeface="+mn-lt"/>
                <a:ea typeface="+mn-ea"/>
                <a:cs typeface="+mn-cs"/>
              </a:rPr>
              <a:t>Kerkabon</a:t>
            </a:r>
            <a:r>
              <a:rPr lang="fr-FR" sz="1200" b="0" i="0" kern="1200" dirty="0" smtClean="0">
                <a:solidFill>
                  <a:schemeClr val="tx1"/>
                </a:solidFill>
                <a:effectLst/>
                <a:latin typeface="+mn-lt"/>
                <a:ea typeface="+mn-ea"/>
                <a:cs typeface="+mn-cs"/>
              </a:rPr>
              <a:t> et M</a:t>
            </a:r>
            <a:r>
              <a:rPr lang="fr-FR" sz="1200" b="0" i="0" kern="1200" baseline="30000" dirty="0" smtClean="0">
                <a:solidFill>
                  <a:schemeClr val="tx1"/>
                </a:solidFill>
                <a:effectLst/>
                <a:latin typeface="+mn-lt"/>
                <a:ea typeface="+mn-ea"/>
                <a:cs typeface="+mn-cs"/>
              </a:rPr>
              <a:t>lle</a:t>
            </a:r>
            <a:r>
              <a:rPr lang="fr-FR" sz="1200" b="0" i="0" kern="1200" dirty="0" smtClean="0">
                <a:solidFill>
                  <a:schemeClr val="tx1"/>
                </a:solidFill>
                <a:effectLst/>
                <a:latin typeface="+mn-lt"/>
                <a:ea typeface="+mn-ea"/>
                <a:cs typeface="+mn-cs"/>
              </a:rPr>
              <a:t> de </a:t>
            </a:r>
            <a:r>
              <a:rPr lang="fr-FR" sz="1200" b="0" i="0" kern="1200" dirty="0" err="1" smtClean="0">
                <a:solidFill>
                  <a:schemeClr val="tx1"/>
                </a:solidFill>
                <a:effectLst/>
                <a:latin typeface="+mn-lt"/>
                <a:ea typeface="+mn-ea"/>
                <a:cs typeface="+mn-cs"/>
              </a:rPr>
              <a:t>Kerkabon</a:t>
            </a:r>
            <a:r>
              <a:rPr lang="fr-FR" sz="1200" b="0" i="0" kern="1200" dirty="0" smtClean="0">
                <a:solidFill>
                  <a:schemeClr val="tx1"/>
                </a:solidFill>
                <a:effectLst/>
                <a:latin typeface="+mn-lt"/>
                <a:ea typeface="+mn-ea"/>
                <a:cs typeface="+mn-cs"/>
              </a:rPr>
              <a:t>, sans nouvelles de leur neveu, décident de se rendre à Paris pour lui porter secours, mais en vain. Entre temps, M</a:t>
            </a:r>
            <a:r>
              <a:rPr lang="fr-FR" sz="1200" b="0" i="0" kern="1200" baseline="30000" dirty="0" smtClean="0">
                <a:solidFill>
                  <a:schemeClr val="tx1"/>
                </a:solidFill>
                <a:effectLst/>
                <a:latin typeface="+mn-lt"/>
                <a:ea typeface="+mn-ea"/>
                <a:cs typeface="+mn-cs"/>
              </a:rPr>
              <a:t>lle</a:t>
            </a:r>
            <a:r>
              <a:rPr lang="fr-FR" sz="1200" b="0" i="0" kern="1200" dirty="0" smtClean="0">
                <a:solidFill>
                  <a:schemeClr val="tx1"/>
                </a:solidFill>
                <a:effectLst/>
                <a:latin typeface="+mn-lt"/>
                <a:ea typeface="+mn-ea"/>
                <a:cs typeface="+mn-cs"/>
              </a:rPr>
              <a:t> de Saint-Yves se voit contrainte d'épouser le fils du bailli, mais elle s'enfuit le jour du mariage pour retrouver son amant. Elle se rend donc à Paris où elle apprend qu'il a été enfermé à la Bastille. Sur les conseils du père Tout-à-tous, elle va voir M. de Saint </a:t>
            </a:r>
            <a:r>
              <a:rPr lang="fr-FR" sz="1200" b="0" i="0" kern="1200" dirty="0" err="1" smtClean="0">
                <a:solidFill>
                  <a:schemeClr val="tx1"/>
                </a:solidFill>
                <a:effectLst/>
                <a:latin typeface="+mn-lt"/>
                <a:ea typeface="+mn-ea"/>
                <a:cs typeface="+mn-cs"/>
              </a:rPr>
              <a:t>Pouange</a:t>
            </a:r>
            <a:r>
              <a:rPr lang="fr-FR" sz="1200" b="0" i="0" kern="1200" dirty="0" smtClean="0">
                <a:solidFill>
                  <a:schemeClr val="tx1"/>
                </a:solidFill>
                <a:effectLst/>
                <a:latin typeface="+mn-lt"/>
                <a:ea typeface="+mn-ea"/>
                <a:cs typeface="+mn-cs"/>
              </a:rPr>
              <a:t>, le seul capable d'obtenir sa libération. Elle lui demande donc d'obtenir la libération de l'Ingénu mais l'homme pose une condition : elle doit devenir sa maîtresse, ce qu'elle refuse d'abord. Finalement, elle s'y résout, convaincue par les propos du père Tout-à-tous. Elle obtient donc la libération de son amant qui réclame aussi celle de Gordon devenu son ami. Il fut aussi libéré et ils repartirent tous les trois au prieuré pour retrouver leur famille. Cependant, M</a:t>
            </a:r>
            <a:r>
              <a:rPr lang="fr-FR" sz="1200" b="0" i="0" kern="1200" baseline="30000" dirty="0" smtClean="0">
                <a:solidFill>
                  <a:schemeClr val="tx1"/>
                </a:solidFill>
                <a:effectLst/>
                <a:latin typeface="+mn-lt"/>
                <a:ea typeface="+mn-ea"/>
                <a:cs typeface="+mn-cs"/>
              </a:rPr>
              <a:t>lle</a:t>
            </a:r>
            <a:r>
              <a:rPr lang="fr-FR" sz="1200" b="0" i="0" kern="1200" dirty="0" smtClean="0">
                <a:solidFill>
                  <a:schemeClr val="tx1"/>
                </a:solidFill>
                <a:effectLst/>
                <a:latin typeface="+mn-lt"/>
                <a:ea typeface="+mn-ea"/>
                <a:cs typeface="+mn-cs"/>
              </a:rPr>
              <a:t> de Saint-Yves n'avoue pas à l'Ingénu ce qu'elle avait fait pour le libérer, et son enfermement nuit à sa santé au point de causer sa mort. Juste avant qu'elle ne meure, un courrier de Versailles annonce que Gordon et l'Ingénu sont conviés pour réparer la disgrâce qu'ils avaient subie. L'Ingénu, bien que touché par la mort de son amante, se rend à Versailles avec son ami Gordon dont il ne se sépara plus.</a:t>
            </a:r>
          </a:p>
          <a:p>
            <a:endParaRPr lang="fr-FR" sz="1200" b="0" i="1" kern="1200" dirty="0" smtClean="0">
              <a:solidFill>
                <a:schemeClr val="tx1"/>
              </a:solidFill>
              <a:effectLst/>
              <a:latin typeface="+mn-lt"/>
              <a:ea typeface="+mn-ea"/>
              <a:cs typeface="+mn-cs"/>
            </a:endParaRPr>
          </a:p>
          <a:p>
            <a:endParaRPr lang="cs-CZ" sz="1200" kern="1200" dirty="0" smtClean="0">
              <a:solidFill>
                <a:schemeClr val="tx1"/>
              </a:solidFill>
              <a:latin typeface="+mn-lt"/>
              <a:ea typeface="+mn-ea"/>
              <a:cs typeface="+mn-cs"/>
            </a:endParaRPr>
          </a:p>
          <a:p>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77D6E6E7-DD3A-4EFF-ADE2-D1011CA5F00E}" type="slidenum">
              <a:rPr lang="cs-CZ" smtClean="0"/>
              <a:t>16</a:t>
            </a:fld>
            <a:endParaRPr lang="cs-CZ"/>
          </a:p>
        </p:txBody>
      </p:sp>
    </p:spTree>
    <p:extLst>
      <p:ext uri="{BB962C8B-B14F-4D97-AF65-F5344CB8AC3E}">
        <p14:creationId xmlns:p14="http://schemas.microsoft.com/office/powerpoint/2010/main" val="2503669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fr-FR" sz="1200" b="0" i="0" kern="1200" dirty="0" smtClean="0">
                <a:solidFill>
                  <a:schemeClr val="tx1"/>
                </a:solidFill>
                <a:effectLst/>
                <a:latin typeface="+mn-lt"/>
                <a:ea typeface="+mn-ea"/>
                <a:cs typeface="+mn-cs"/>
              </a:rPr>
              <a:t>Candide est un jeune garçon vivant au château du baron de </a:t>
            </a:r>
            <a:r>
              <a:rPr lang="fr-FR" sz="1200" b="0" i="0" kern="1200" dirty="0" err="1" smtClean="0">
                <a:solidFill>
                  <a:schemeClr val="tx1"/>
                </a:solidFill>
                <a:effectLst/>
                <a:latin typeface="+mn-lt"/>
                <a:ea typeface="+mn-ea"/>
                <a:cs typeface="+mn-cs"/>
              </a:rPr>
              <a:t>Thunder-ten-tronckh</a:t>
            </a:r>
            <a:r>
              <a:rPr lang="fr-FR" sz="1200" b="0" i="0" kern="1200" dirty="0" smtClean="0">
                <a:solidFill>
                  <a:schemeClr val="tx1"/>
                </a:solidFill>
                <a:effectLst/>
                <a:latin typeface="+mn-lt"/>
                <a:ea typeface="+mn-ea"/>
                <a:cs typeface="+mn-cs"/>
              </a:rPr>
              <a:t> qui se trouve en </a:t>
            </a:r>
            <a:r>
              <a:rPr lang="fr-FR" sz="1200" b="0" i="0" u="none" strike="noStrike" kern="1200" dirty="0" smtClean="0">
                <a:solidFill>
                  <a:schemeClr val="tx1"/>
                </a:solidFill>
                <a:effectLst/>
                <a:latin typeface="+mn-lt"/>
                <a:ea typeface="+mn-ea"/>
                <a:cs typeface="+mn-cs"/>
                <a:hlinkClick r:id="rId3" tooltip="Westphalie"/>
              </a:rPr>
              <a:t>Westphalie</a:t>
            </a:r>
            <a:r>
              <a:rPr lang="fr-FR" sz="1200" b="0" i="0" u="none" strike="noStrike" kern="1200" baseline="30000" dirty="0" smtClean="0">
                <a:solidFill>
                  <a:schemeClr val="tx1"/>
                </a:solidFill>
                <a:effectLst/>
                <a:latin typeface="+mn-lt"/>
                <a:ea typeface="+mn-ea"/>
                <a:cs typeface="+mn-cs"/>
                <a:hlinkClick r:id="rId4"/>
              </a:rPr>
              <a:t>n 6</a:t>
            </a:r>
            <a:r>
              <a:rPr lang="fr-FR" sz="1200" b="0" i="0" kern="1200" dirty="0" smtClean="0">
                <a:solidFill>
                  <a:schemeClr val="tx1"/>
                </a:solidFill>
                <a:effectLst/>
                <a:latin typeface="+mn-lt"/>
                <a:ea typeface="+mn-ea"/>
                <a:cs typeface="+mn-cs"/>
              </a:rPr>
              <a:t>. Il a pour maître Pangloss, philosophe qui enseigne la « métaphysico-</a:t>
            </a:r>
            <a:r>
              <a:rPr lang="fr-FR" sz="1200" b="0" i="0" kern="1200" dirty="0" err="1" smtClean="0">
                <a:solidFill>
                  <a:schemeClr val="tx1"/>
                </a:solidFill>
                <a:effectLst/>
                <a:latin typeface="+mn-lt"/>
                <a:ea typeface="+mn-ea"/>
                <a:cs typeface="+mn-cs"/>
              </a:rPr>
              <a:t>théologo</a:t>
            </a:r>
            <a:r>
              <a:rPr lang="fr-FR" sz="1200" b="0" i="0" kern="1200" dirty="0" smtClean="0">
                <a:solidFill>
                  <a:schemeClr val="tx1"/>
                </a:solidFill>
                <a:effectLst/>
                <a:latin typeface="+mn-lt"/>
                <a:ea typeface="+mn-ea"/>
                <a:cs typeface="+mn-cs"/>
              </a:rPr>
              <a:t>-</a:t>
            </a:r>
            <a:r>
              <a:rPr lang="fr-FR" sz="1200" b="0" i="0" kern="1200" dirty="0" err="1" smtClean="0">
                <a:solidFill>
                  <a:schemeClr val="tx1"/>
                </a:solidFill>
                <a:effectLst/>
                <a:latin typeface="+mn-lt"/>
                <a:ea typeface="+mn-ea"/>
                <a:cs typeface="+mn-cs"/>
              </a:rPr>
              <a:t>cosmolonigologie</a:t>
            </a:r>
            <a:r>
              <a:rPr lang="fr-FR" sz="1200" b="0" i="0" kern="1200" dirty="0" smtClean="0">
                <a:solidFill>
                  <a:schemeClr val="tx1"/>
                </a:solidFill>
                <a:effectLst/>
                <a:latin typeface="+mn-lt"/>
                <a:ea typeface="+mn-ea"/>
                <a:cs typeface="+mn-cs"/>
              </a:rPr>
              <a:t> »</a:t>
            </a:r>
            <a:r>
              <a:rPr lang="fr-FR" sz="1200" b="0" i="0" u="none" strike="noStrike" kern="1200" baseline="30000" dirty="0" smtClean="0">
                <a:solidFill>
                  <a:schemeClr val="tx1"/>
                </a:solidFill>
                <a:effectLst/>
                <a:latin typeface="+mn-lt"/>
                <a:ea typeface="+mn-ea"/>
                <a:cs typeface="+mn-cs"/>
                <a:hlinkClick r:id="rId5"/>
              </a:rPr>
              <a:t>n 7</a:t>
            </a:r>
            <a:r>
              <a:rPr lang="fr-FR" sz="1200" b="0" i="0" kern="1200" dirty="0" smtClean="0">
                <a:solidFill>
                  <a:schemeClr val="tx1"/>
                </a:solidFill>
                <a:effectLst/>
                <a:latin typeface="+mn-lt"/>
                <a:ea typeface="+mn-ea"/>
                <a:cs typeface="+mn-cs"/>
              </a:rPr>
              <a:t>, et qui professait, à l'instar de </a:t>
            </a:r>
            <a:r>
              <a:rPr lang="fr-FR" sz="1200" b="0" i="0" u="none" strike="noStrike" kern="1200" dirty="0" smtClean="0">
                <a:solidFill>
                  <a:schemeClr val="tx1"/>
                </a:solidFill>
                <a:effectLst/>
                <a:latin typeface="+mn-lt"/>
                <a:ea typeface="+mn-ea"/>
                <a:cs typeface="+mn-cs"/>
                <a:hlinkClick r:id="rId6" tooltip="Leibniz"/>
              </a:rPr>
              <a:t>Leibniz</a:t>
            </a:r>
            <a:r>
              <a:rPr lang="fr-FR" sz="1200" b="0" i="0" kern="1200" dirty="0" smtClean="0">
                <a:solidFill>
                  <a:schemeClr val="tx1"/>
                </a:solidFill>
                <a:effectLst/>
                <a:latin typeface="+mn-lt"/>
                <a:ea typeface="+mn-ea"/>
                <a:cs typeface="+mn-cs"/>
              </a:rPr>
              <a:t>, que l'on vit dans le meilleur des mondes possibles. Candide est chassé de ce meilleur des mondes possibles à la suite d'un baiser interdit échangé avec Cunégonde, la fille du Baron. Candide découvre alors le monde, et va de déconvenue en déconvenue sur les chemins d'un long voyage initiatique.</a:t>
            </a:r>
          </a:p>
          <a:p>
            <a:r>
              <a:rPr lang="fr-FR" sz="1200" b="0" i="0" kern="1200" dirty="0" smtClean="0">
                <a:solidFill>
                  <a:schemeClr val="tx1"/>
                </a:solidFill>
                <a:effectLst/>
                <a:latin typeface="+mn-lt"/>
                <a:ea typeface="+mn-ea"/>
                <a:cs typeface="+mn-cs"/>
              </a:rPr>
              <a:t>Enrôlé de force dans les troupes bulgares, il assiste à la boucherie de la guerre. Il s'enfuit, est recueilli par Jacques l'</a:t>
            </a:r>
            <a:r>
              <a:rPr lang="fr-FR" sz="1200" b="0" i="0" u="none" strike="noStrike" kern="1200" dirty="0" smtClean="0">
                <a:solidFill>
                  <a:schemeClr val="tx1"/>
                </a:solidFill>
                <a:effectLst/>
                <a:latin typeface="+mn-lt"/>
                <a:ea typeface="+mn-ea"/>
                <a:cs typeface="+mn-cs"/>
                <a:hlinkClick r:id="rId7" tooltip="Anabaptiste"/>
              </a:rPr>
              <a:t>anabaptiste</a:t>
            </a:r>
            <a:r>
              <a:rPr lang="fr-FR" sz="1200" b="0" i="0" kern="1200" dirty="0" smtClean="0">
                <a:solidFill>
                  <a:schemeClr val="tx1"/>
                </a:solidFill>
                <a:effectLst/>
                <a:latin typeface="+mn-lt"/>
                <a:ea typeface="+mn-ea"/>
                <a:cs typeface="+mn-cs"/>
              </a:rPr>
              <a:t>. Il retrouve Pangloss réduit à l'état de vieillard, atteint de la </a:t>
            </a:r>
            <a:r>
              <a:rPr lang="fr-FR" sz="1200" b="0" i="0" u="none" strike="noStrike" kern="1200" dirty="0" err="1" smtClean="0">
                <a:solidFill>
                  <a:schemeClr val="tx1"/>
                </a:solidFill>
                <a:effectLst/>
                <a:latin typeface="+mn-lt"/>
                <a:ea typeface="+mn-ea"/>
                <a:cs typeface="+mn-cs"/>
                <a:hlinkClick r:id="rId8" tooltip="Syphilis"/>
              </a:rPr>
              <a:t>vérole</a:t>
            </a:r>
            <a:r>
              <a:rPr lang="fr-FR" sz="1200" b="0" i="0" kern="1200" dirty="0" err="1" smtClean="0">
                <a:solidFill>
                  <a:schemeClr val="tx1"/>
                </a:solidFill>
                <a:effectLst/>
                <a:latin typeface="+mn-lt"/>
                <a:ea typeface="+mn-ea"/>
                <a:cs typeface="+mn-cs"/>
              </a:rPr>
              <a:t>qui</a:t>
            </a:r>
            <a:r>
              <a:rPr lang="fr-FR" sz="1200" b="0" i="0" kern="1200" dirty="0" smtClean="0">
                <a:solidFill>
                  <a:schemeClr val="tx1"/>
                </a:solidFill>
                <a:effectLst/>
                <a:latin typeface="+mn-lt"/>
                <a:ea typeface="+mn-ea"/>
                <a:cs typeface="+mn-cs"/>
              </a:rPr>
              <a:t> lui apprend la mort de Cunégonde, violée par des soldats bulgares. Ils embarquent avec Jacques pour </a:t>
            </a:r>
            <a:r>
              <a:rPr lang="fr-FR" sz="1200" b="0" i="0" u="none" strike="noStrike" kern="1200" dirty="0" smtClean="0">
                <a:solidFill>
                  <a:schemeClr val="tx1"/>
                </a:solidFill>
                <a:effectLst/>
                <a:latin typeface="+mn-lt"/>
                <a:ea typeface="+mn-ea"/>
                <a:cs typeface="+mn-cs"/>
                <a:hlinkClick r:id="rId9" tooltip="Lisbonne"/>
              </a:rPr>
              <a:t>Lisbonne</a:t>
            </a:r>
            <a:r>
              <a:rPr lang="fr-FR" sz="1200" b="0" i="0" kern="1200" dirty="0" smtClean="0">
                <a:solidFill>
                  <a:schemeClr val="tx1"/>
                </a:solidFill>
                <a:effectLst/>
                <a:latin typeface="+mn-lt"/>
                <a:ea typeface="+mn-ea"/>
                <a:cs typeface="+mn-cs"/>
              </a:rPr>
              <a:t>. Après une tempête dans laquelle meurt noyé Jacques, ils arrivent à Lisbonne le jour du </a:t>
            </a:r>
            <a:r>
              <a:rPr lang="fr-FR" sz="1200" b="0" i="0" u="none" strike="noStrike" kern="1200" dirty="0" smtClean="0">
                <a:solidFill>
                  <a:schemeClr val="tx1"/>
                </a:solidFill>
                <a:effectLst/>
                <a:latin typeface="+mn-lt"/>
                <a:ea typeface="+mn-ea"/>
                <a:cs typeface="+mn-cs"/>
                <a:hlinkClick r:id="rId10" tooltip="Tremblement de terre de Lisbonne de 1755"/>
              </a:rPr>
              <a:t>tremblement de terre</a:t>
            </a:r>
            <a:r>
              <a:rPr lang="fr-FR" sz="1200" b="0" i="0" kern="1200" dirty="0" smtClean="0">
                <a:solidFill>
                  <a:schemeClr val="tx1"/>
                </a:solidFill>
                <a:effectLst/>
                <a:latin typeface="+mn-lt"/>
                <a:ea typeface="+mn-ea"/>
                <a:cs typeface="+mn-cs"/>
              </a:rPr>
              <a:t> et sont victimes d'un </a:t>
            </a:r>
            <a:r>
              <a:rPr lang="fr-FR" sz="1200" b="0" i="0" u="none" strike="noStrike" kern="1200" dirty="0" smtClean="0">
                <a:solidFill>
                  <a:schemeClr val="tx1"/>
                </a:solidFill>
                <a:effectLst/>
                <a:latin typeface="+mn-lt"/>
                <a:ea typeface="+mn-ea"/>
                <a:cs typeface="+mn-cs"/>
                <a:hlinkClick r:id="rId11" tooltip="Autodafé"/>
              </a:rPr>
              <a:t>autodafé</a:t>
            </a:r>
            <a:r>
              <a:rPr lang="fr-FR" sz="1200" b="0" i="0" kern="1200" dirty="0" smtClean="0">
                <a:solidFill>
                  <a:schemeClr val="tx1"/>
                </a:solidFill>
                <a:effectLst/>
                <a:latin typeface="+mn-lt"/>
                <a:ea typeface="+mn-ea"/>
                <a:cs typeface="+mn-cs"/>
              </a:rPr>
              <a:t> durant lequel Pangloss est pendu. Candide retrouve Cunégonde, maitresse d'un </a:t>
            </a:r>
            <a:r>
              <a:rPr lang="fr-FR" sz="1200" b="0" i="0" u="none" strike="noStrike" kern="1200" dirty="0" smtClean="0">
                <a:solidFill>
                  <a:schemeClr val="tx1"/>
                </a:solidFill>
                <a:effectLst/>
                <a:latin typeface="+mn-lt"/>
                <a:ea typeface="+mn-ea"/>
                <a:cs typeface="+mn-cs"/>
                <a:hlinkClick r:id="rId12" tooltip="Inquisition"/>
              </a:rPr>
              <a:t>grand inquisiteur</a:t>
            </a:r>
            <a:r>
              <a:rPr lang="fr-FR" sz="1200" b="0" i="0" kern="1200" dirty="0" smtClean="0">
                <a:solidFill>
                  <a:schemeClr val="tx1"/>
                </a:solidFill>
                <a:effectLst/>
                <a:latin typeface="+mn-lt"/>
                <a:ea typeface="+mn-ea"/>
                <a:cs typeface="+mn-cs"/>
              </a:rPr>
              <a:t> et d'un riche juif : don Issachar</a:t>
            </a:r>
            <a:r>
              <a:rPr lang="fr-FR" sz="1200" b="0" i="0" u="none" strike="noStrike" kern="1200" baseline="30000" dirty="0" smtClean="0">
                <a:solidFill>
                  <a:schemeClr val="tx1"/>
                </a:solidFill>
                <a:effectLst/>
                <a:latin typeface="+mn-lt"/>
                <a:ea typeface="+mn-ea"/>
                <a:cs typeface="+mn-cs"/>
                <a:hlinkClick r:id="rId13"/>
              </a:rPr>
              <a:t>9</a:t>
            </a:r>
            <a:r>
              <a:rPr lang="fr-FR" sz="1200" b="0" i="0" kern="1200" dirty="0" smtClean="0">
                <a:solidFill>
                  <a:schemeClr val="tx1"/>
                </a:solidFill>
                <a:effectLst/>
                <a:latin typeface="+mn-lt"/>
                <a:ea typeface="+mn-ea"/>
                <a:cs typeface="+mn-cs"/>
              </a:rPr>
              <a:t>. Il est amené à tuer les deux hommes et s'enfuit avec Cunégonde et sa vieille servante vers Cadix en Espagne.</a:t>
            </a:r>
          </a:p>
          <a:p>
            <a:r>
              <a:rPr lang="fr-FR" sz="1200" b="0" i="0" kern="1200" dirty="0" smtClean="0">
                <a:solidFill>
                  <a:schemeClr val="tx1"/>
                </a:solidFill>
                <a:effectLst/>
                <a:latin typeface="+mn-lt"/>
                <a:ea typeface="+mn-ea"/>
                <a:cs typeface="+mn-cs"/>
              </a:rPr>
              <a:t>Il embarque avec son valet Cacambo, Cunégonde et sa vieille servante pour le </a:t>
            </a:r>
            <a:r>
              <a:rPr lang="fr-FR" sz="1200" b="0" i="0" u="none" strike="noStrike" kern="1200" dirty="0" smtClean="0">
                <a:solidFill>
                  <a:schemeClr val="tx1"/>
                </a:solidFill>
                <a:effectLst/>
                <a:latin typeface="+mn-lt"/>
                <a:ea typeface="+mn-ea"/>
                <a:cs typeface="+mn-cs"/>
                <a:hlinkClick r:id="rId14" tooltip="Paraguay"/>
              </a:rPr>
              <a:t>Paraguay</a:t>
            </a:r>
            <a:r>
              <a:rPr lang="fr-FR" sz="1200" b="0" i="0" kern="1200" dirty="0" smtClean="0">
                <a:solidFill>
                  <a:schemeClr val="tx1"/>
                </a:solidFill>
                <a:effectLst/>
                <a:latin typeface="+mn-lt"/>
                <a:ea typeface="+mn-ea"/>
                <a:cs typeface="+mn-cs"/>
              </a:rPr>
              <a:t>. Contraint d'abandonner Cunégonde à </a:t>
            </a:r>
            <a:r>
              <a:rPr lang="fr-FR" sz="1200" b="0" i="0" u="none" strike="noStrike" kern="1200" dirty="0" smtClean="0">
                <a:solidFill>
                  <a:schemeClr val="tx1"/>
                </a:solidFill>
                <a:effectLst/>
                <a:latin typeface="+mn-lt"/>
                <a:ea typeface="+mn-ea"/>
                <a:cs typeface="+mn-cs"/>
                <a:hlinkClick r:id="rId15" tooltip="Buenos Aires"/>
              </a:rPr>
              <a:t>Buenos Aires</a:t>
            </a:r>
            <a:r>
              <a:rPr lang="fr-FR" sz="1200" b="0" i="0" kern="1200" dirty="0" smtClean="0">
                <a:solidFill>
                  <a:schemeClr val="tx1"/>
                </a:solidFill>
                <a:effectLst/>
                <a:latin typeface="+mn-lt"/>
                <a:ea typeface="+mn-ea"/>
                <a:cs typeface="+mn-cs"/>
              </a:rPr>
              <a:t>, il s'enfuit avec Cacambo au Paraguay. Ils y retrouvent le frère de Cunégonde que Candide transperce d'un coup d'épée, s'échappent, évitent de peu d'être mangés par les sauvages Oreillons et découvrent le pays d'</a:t>
            </a:r>
            <a:r>
              <a:rPr lang="fr-FR" sz="1200" b="0" i="0" u="none" strike="noStrike" kern="1200" dirty="0" smtClean="0">
                <a:solidFill>
                  <a:schemeClr val="tx1"/>
                </a:solidFill>
                <a:effectLst/>
                <a:latin typeface="+mn-lt"/>
                <a:ea typeface="+mn-ea"/>
                <a:cs typeface="+mn-cs"/>
                <a:hlinkClick r:id="rId16" tooltip="Eldorado"/>
              </a:rPr>
              <a:t>Eldorado</a:t>
            </a:r>
            <a:r>
              <a:rPr lang="fr-FR" sz="1200" b="0" i="0" kern="1200" dirty="0" smtClean="0">
                <a:solidFill>
                  <a:schemeClr val="tx1"/>
                </a:solidFill>
                <a:effectLst/>
                <a:latin typeface="+mn-lt"/>
                <a:ea typeface="+mn-ea"/>
                <a:cs typeface="+mn-cs"/>
              </a:rPr>
              <a:t>. Ils y sont heureux mais préfèrent le quitter avec toutes leurs richesses pour retrouver Cunégonde.</a:t>
            </a:r>
          </a:p>
          <a:p>
            <a:r>
              <a:rPr lang="fr-FR" sz="1200" b="0" i="0" kern="1200" dirty="0" smtClean="0">
                <a:solidFill>
                  <a:schemeClr val="tx1"/>
                </a:solidFill>
                <a:effectLst/>
                <a:latin typeface="+mn-lt"/>
                <a:ea typeface="+mn-ea"/>
                <a:cs typeface="+mn-cs"/>
              </a:rPr>
              <a:t>Envoyant Cacambo racheter Cunégonde, Candide se fait voler par un marchand et un juge, fait la connaissance de Martin, dégoûté de la vie et rejoint l'Europe avec lui. Ils arrivent à Bordeaux avant de passer par Paris où Candide manque de mourir des soins prodigués par la médecine, se fait voler par un abbé et échappe de peu à la prison. Candide et Martin s'engagent ensuite pour l'Angleterre, en bateau, où ils ne posent même pas le pied à terre car ils assistent à l'exécution d'un officier anglais. Enfin ils rejoignent Venise où ils cherchent en vain Cacambo et Cunégonde. Ils y rencontrent Paquette, la servante du Baron de </a:t>
            </a:r>
            <a:r>
              <a:rPr lang="fr-FR" sz="1200" b="0" i="0" kern="1200" dirty="0" err="1" smtClean="0">
                <a:solidFill>
                  <a:schemeClr val="tx1"/>
                </a:solidFill>
                <a:effectLst/>
                <a:latin typeface="+mn-lt"/>
                <a:ea typeface="+mn-ea"/>
                <a:cs typeface="+mn-cs"/>
              </a:rPr>
              <a:t>Thunder-ten-tronckh</a:t>
            </a:r>
            <a:r>
              <a:rPr lang="fr-FR" sz="1200" b="0" i="0" kern="1200" dirty="0" smtClean="0">
                <a:solidFill>
                  <a:schemeClr val="tx1"/>
                </a:solidFill>
                <a:effectLst/>
                <a:latin typeface="+mn-lt"/>
                <a:ea typeface="+mn-ea"/>
                <a:cs typeface="+mn-cs"/>
              </a:rPr>
              <a:t>, et son amant le moine Giroflée, découvrent un riche désabusé et font la connaissance de six rois détrônés.</a:t>
            </a:r>
          </a:p>
          <a:p>
            <a:r>
              <a:rPr lang="fr-FR" sz="1200" b="0" i="0" kern="1200" dirty="0" smtClean="0">
                <a:solidFill>
                  <a:schemeClr val="tx1"/>
                </a:solidFill>
                <a:effectLst/>
                <a:latin typeface="+mn-lt"/>
                <a:ea typeface="+mn-ea"/>
                <a:cs typeface="+mn-cs"/>
              </a:rPr>
              <a:t>Ils partent ensuite pour </a:t>
            </a:r>
            <a:r>
              <a:rPr lang="fr-FR" sz="1200" b="0" i="0" u="none" strike="noStrike" kern="1200" dirty="0" smtClean="0">
                <a:solidFill>
                  <a:schemeClr val="tx1"/>
                </a:solidFill>
                <a:effectLst/>
                <a:latin typeface="+mn-lt"/>
                <a:ea typeface="+mn-ea"/>
                <a:cs typeface="+mn-cs"/>
                <a:hlinkClick r:id="rId17" tooltip="Constantinople"/>
              </a:rPr>
              <a:t>Constantinople</a:t>
            </a:r>
            <a:r>
              <a:rPr lang="fr-FR" sz="1200" b="0" i="0" kern="1200" dirty="0" smtClean="0">
                <a:solidFill>
                  <a:schemeClr val="tx1"/>
                </a:solidFill>
                <a:effectLst/>
                <a:latin typeface="+mn-lt"/>
                <a:ea typeface="+mn-ea"/>
                <a:cs typeface="+mn-cs"/>
              </a:rPr>
              <a:t> délivrer Cunégonde, devenue laide, esclave du roi déchu </a:t>
            </a:r>
            <a:r>
              <a:rPr lang="fr-FR" sz="1200" b="0" i="0" kern="1200" dirty="0" err="1" smtClean="0">
                <a:solidFill>
                  <a:schemeClr val="tx1"/>
                </a:solidFill>
                <a:effectLst/>
                <a:latin typeface="+mn-lt"/>
                <a:ea typeface="+mn-ea"/>
                <a:cs typeface="+mn-cs"/>
              </a:rPr>
              <a:t>Ragotski</a:t>
            </a:r>
            <a:r>
              <a:rPr lang="fr-FR" sz="1200" b="0" i="0" kern="1200" dirty="0" smtClean="0">
                <a:solidFill>
                  <a:schemeClr val="tx1"/>
                </a:solidFill>
                <a:effectLst/>
                <a:latin typeface="+mn-lt"/>
                <a:ea typeface="+mn-ea"/>
                <a:cs typeface="+mn-cs"/>
              </a:rPr>
              <a:t> et racheter le valet Cacambo. Sur la galère, parmi les forçats, ils retrouvent Pangloss, ayant échappé à la pendaison, et le frère de Cunégonde, ayant échappé au coup d'épée, que Candide délivre contre rançon. À Constantinople, il rachète Cunégonde enlaidie et acariâtre, l'épouse contre l'avis de son frère qu'il est contraint de chasser, s'installe dans une métairie, se fait voler par des marchands, recueille Paquette et Giroflée et finit en cultivant son jardin.</a:t>
            </a:r>
          </a:p>
          <a:p>
            <a:r>
              <a:rPr lang="fr-FR" sz="1200" b="0" i="0" kern="1200" dirty="0" smtClean="0">
                <a:solidFill>
                  <a:schemeClr val="tx1"/>
                </a:solidFill>
                <a:effectLst/>
                <a:latin typeface="+mn-lt"/>
                <a:ea typeface="+mn-ea"/>
                <a:cs typeface="+mn-cs"/>
              </a:rPr>
              <a:t>C'est le refrain résolument optimiste de Pangloss sur « le meilleur des mondes possibles », ainsi que le mot de la fin de </a:t>
            </a:r>
            <a:r>
              <a:rPr lang="fr-FR" sz="1200" b="0" i="1" kern="1200" dirty="0" smtClean="0">
                <a:solidFill>
                  <a:schemeClr val="tx1"/>
                </a:solidFill>
                <a:effectLst/>
                <a:latin typeface="+mn-lt"/>
                <a:ea typeface="+mn-ea"/>
                <a:cs typeface="+mn-cs"/>
              </a:rPr>
              <a:t>Candide</a:t>
            </a:r>
            <a:r>
              <a:rPr lang="fr-FR" sz="1200" b="0" i="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Pangloss disait quelquefois à Candide : Tous les événements sont enchaînés dans le meilleur des mondes possibles ; car enfin si vous n’aviez pas été chassé d’un beau château à grands coups de pied dans le derrière pour l’amour de mademoiselle Cunégonde, si vous n’aviez pas été mis à l’Inquisition, si vous n’aviez pas couru l’Amérique à pied, si vous</a:t>
            </a: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n’aviez pas donné un bon coup d’épée au baron, si vous n’aviez pas perdu tous vos moutons du bon pays d’Eldorado, vous ne mangeriez pas ici des cédrats confits et des pistaches.</a:t>
            </a:r>
            <a:br>
              <a:rPr lang="fr-FR" dirty="0" smtClean="0"/>
            </a:br>
            <a:r>
              <a:rPr lang="fr-FR" dirty="0" smtClean="0"/>
              <a:t>– Cela est bien dit, répondit Candide, mais il faut cultiver notre jardin. »</a:t>
            </a:r>
            <a:endParaRPr lang="cs-CZ" dirty="0" smtClean="0"/>
          </a:p>
          <a:p>
            <a:endParaRPr lang="cs-CZ" dirty="0" smtClean="0"/>
          </a:p>
          <a:p>
            <a:endParaRPr lang="cs-CZ" dirty="0" smtClean="0"/>
          </a:p>
          <a:p>
            <a:endParaRPr lang="cs-CZ" dirty="0" smtClean="0"/>
          </a:p>
          <a:p>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kern="1200" dirty="0" smtClean="0">
                <a:solidFill>
                  <a:schemeClr val="tx1"/>
                </a:solidFill>
                <a:effectLst/>
                <a:latin typeface="+mn-lt"/>
                <a:ea typeface="+mn-ea"/>
                <a:cs typeface="+mn-cs"/>
              </a:rPr>
              <a:t>Pangloss</a:t>
            </a:r>
            <a:r>
              <a:rPr lang="fr-FR" sz="1200" b="0" i="0" kern="1200" dirty="0" smtClean="0">
                <a:solidFill>
                  <a:schemeClr val="tx1"/>
                </a:solidFill>
                <a:effectLst/>
                <a:latin typeface="+mn-lt"/>
                <a:ea typeface="+mn-ea"/>
                <a:cs typeface="+mn-cs"/>
              </a:rPr>
              <a:t>, grand philosophe et professeur de métaphysico-</a:t>
            </a:r>
            <a:r>
              <a:rPr lang="fr-FR" sz="1200" b="0" i="0" kern="1200" dirty="0" err="1" smtClean="0">
                <a:solidFill>
                  <a:schemeClr val="tx1"/>
                </a:solidFill>
                <a:effectLst/>
                <a:latin typeface="+mn-lt"/>
                <a:ea typeface="+mn-ea"/>
                <a:cs typeface="+mn-cs"/>
              </a:rPr>
              <a:t>théologo</a:t>
            </a:r>
            <a:r>
              <a:rPr lang="fr-FR" sz="1200" b="0" i="0" kern="1200" dirty="0" smtClean="0">
                <a:solidFill>
                  <a:schemeClr val="tx1"/>
                </a:solidFill>
                <a:effectLst/>
                <a:latin typeface="+mn-lt"/>
                <a:ea typeface="+mn-ea"/>
                <a:cs typeface="+mn-cs"/>
              </a:rPr>
              <a:t>-</a:t>
            </a:r>
            <a:r>
              <a:rPr lang="fr-FR" sz="1200" b="0" i="0" kern="1200" dirty="0" err="1" smtClean="0">
                <a:solidFill>
                  <a:schemeClr val="tx1"/>
                </a:solidFill>
                <a:effectLst/>
                <a:latin typeface="+mn-lt"/>
                <a:ea typeface="+mn-ea"/>
                <a:cs typeface="+mn-cs"/>
              </a:rPr>
              <a:t>cosmolo-nigologie</a:t>
            </a:r>
            <a:r>
              <a:rPr lang="fr-FR" sz="1200" b="0" i="0" kern="1200" dirty="0" smtClean="0">
                <a:solidFill>
                  <a:schemeClr val="tx1"/>
                </a:solidFill>
                <a:effectLst/>
                <a:latin typeface="+mn-lt"/>
                <a:ea typeface="+mn-ea"/>
                <a:cs typeface="+mn-cs"/>
              </a:rPr>
              <a:t>, précepteur de Candide et de Cunégonde. Peut-être imaginé à partir de la duchesse de </a:t>
            </a:r>
            <a:r>
              <a:rPr lang="fr-FR" sz="1200" b="0" i="0" u="none" strike="noStrike" kern="1200" dirty="0" smtClean="0">
                <a:solidFill>
                  <a:schemeClr val="tx1"/>
                </a:solidFill>
                <a:effectLst/>
                <a:latin typeface="+mn-lt"/>
                <a:ea typeface="+mn-ea"/>
                <a:cs typeface="+mn-cs"/>
                <a:hlinkClick r:id="rId18" tooltip="Saxe-Gotha"/>
              </a:rPr>
              <a:t>Saxe-Gotha</a:t>
            </a:r>
            <a:r>
              <a:rPr lang="fr-FR" sz="1200" b="0" i="0" kern="1200" dirty="0" smtClean="0">
                <a:solidFill>
                  <a:schemeClr val="tx1"/>
                </a:solidFill>
                <a:effectLst/>
                <a:latin typeface="+mn-lt"/>
                <a:ea typeface="+mn-ea"/>
                <a:cs typeface="+mn-cs"/>
              </a:rPr>
              <a:t>, Louisa </a:t>
            </a:r>
            <a:r>
              <a:rPr lang="fr-FR" sz="1200" b="0" i="0" kern="1200" dirty="0" err="1" smtClean="0">
                <a:solidFill>
                  <a:schemeClr val="tx1"/>
                </a:solidFill>
                <a:effectLst/>
                <a:latin typeface="+mn-lt"/>
                <a:ea typeface="+mn-ea"/>
                <a:cs typeface="+mn-cs"/>
              </a:rPr>
              <a:t>Dorothea</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von</a:t>
            </a:r>
            <a:r>
              <a:rPr lang="fr-FR" sz="1200" b="0" i="0" kern="1200" dirty="0" smtClean="0">
                <a:solidFill>
                  <a:schemeClr val="tx1"/>
                </a:solidFill>
                <a:effectLst/>
                <a:latin typeface="+mn-lt"/>
                <a:ea typeface="+mn-ea"/>
                <a:cs typeface="+mn-cs"/>
              </a:rPr>
              <a:t> Meiningen, une </a:t>
            </a:r>
            <a:r>
              <a:rPr lang="fr-FR" sz="1200" b="0" i="0" u="none" strike="noStrike" kern="1200" dirty="0" smtClean="0">
                <a:solidFill>
                  <a:schemeClr val="tx1"/>
                </a:solidFill>
                <a:effectLst/>
                <a:latin typeface="+mn-lt"/>
                <a:ea typeface="+mn-ea"/>
                <a:cs typeface="+mn-cs"/>
                <a:hlinkClick r:id="rId6" tooltip="Leibniz"/>
              </a:rPr>
              <a:t>leibnizienne</a:t>
            </a:r>
            <a:r>
              <a:rPr lang="fr-FR" sz="1200" b="0" i="0" kern="1200" dirty="0" smtClean="0">
                <a:solidFill>
                  <a:schemeClr val="tx1"/>
                </a:solidFill>
                <a:effectLst/>
                <a:latin typeface="+mn-lt"/>
                <a:ea typeface="+mn-ea"/>
                <a:cs typeface="+mn-cs"/>
              </a:rPr>
              <a:t> avec qui Voltaire a beaucoup correspondu. Il est le modèle de Candide durant la première partie du livre. C'est à la fin du livre que Candide s'attaquera à lui en « cultivant son jardin » (phrase emblématique des Lumières).</a:t>
            </a:r>
          </a:p>
          <a:p>
            <a:endParaRPr lang="cs-CZ" dirty="0"/>
          </a:p>
        </p:txBody>
      </p:sp>
      <p:sp>
        <p:nvSpPr>
          <p:cNvPr id="4" name="Zástupný symbol pro číslo snímku 3"/>
          <p:cNvSpPr>
            <a:spLocks noGrp="1"/>
          </p:cNvSpPr>
          <p:nvPr>
            <p:ph type="sldNum" sz="quarter" idx="10"/>
          </p:nvPr>
        </p:nvSpPr>
        <p:spPr/>
        <p:txBody>
          <a:bodyPr/>
          <a:lstStyle/>
          <a:p>
            <a:fld id="{77D6E6E7-DD3A-4EFF-ADE2-D1011CA5F00E}" type="slidenum">
              <a:rPr lang="cs-CZ" smtClean="0"/>
              <a:t>17</a:t>
            </a:fld>
            <a:endParaRPr lang="cs-CZ"/>
          </a:p>
        </p:txBody>
      </p:sp>
    </p:spTree>
    <p:extLst>
      <p:ext uri="{BB962C8B-B14F-4D97-AF65-F5344CB8AC3E}">
        <p14:creationId xmlns:p14="http://schemas.microsoft.com/office/powerpoint/2010/main" val="285954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L’éveil de l’esprit philosophique des encyclopédistes du 18</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s’insère dans la progression de la pensée critique, liée au développement de la philosophie rationaliste, naturaliste et sensualiste. </a:t>
            </a:r>
          </a:p>
          <a:p>
            <a:endParaRPr lang="fr-CA" sz="1200" kern="1200" dirty="0" smtClean="0">
              <a:solidFill>
                <a:schemeClr val="tx1"/>
              </a:solidFill>
              <a:latin typeface="+mn-lt"/>
              <a:ea typeface="+mn-ea"/>
              <a:cs typeface="+mn-cs"/>
            </a:endParaRPr>
          </a:p>
          <a:p>
            <a:r>
              <a:rPr lang="fr-CA" sz="1200" kern="1200" dirty="0" err="1" smtClean="0">
                <a:solidFill>
                  <a:schemeClr val="tx1"/>
                </a:solidFill>
                <a:latin typeface="+mn-lt"/>
                <a:ea typeface="+mn-ea"/>
                <a:cs typeface="+mn-cs"/>
              </a:rPr>
              <a:t>Senzualistick</a:t>
            </a:r>
            <a:r>
              <a:rPr lang="cs-CZ" sz="1200" kern="1200" dirty="0" smtClean="0">
                <a:solidFill>
                  <a:schemeClr val="tx1"/>
                </a:solidFill>
                <a:latin typeface="+mn-lt"/>
                <a:ea typeface="+mn-ea"/>
                <a:cs typeface="+mn-cs"/>
              </a:rPr>
              <a:t>á</a:t>
            </a:r>
            <a:r>
              <a:rPr lang="cs-CZ" sz="1200" kern="1200" baseline="0" dirty="0" smtClean="0">
                <a:solidFill>
                  <a:schemeClr val="tx1"/>
                </a:solidFill>
                <a:latin typeface="+mn-lt"/>
                <a:ea typeface="+mn-ea"/>
                <a:cs typeface="+mn-cs"/>
              </a:rPr>
              <a:t> filozofie založená na smyslovém poznání, kterou hlásal John </a:t>
            </a:r>
            <a:r>
              <a:rPr lang="cs-CZ" sz="1200" kern="1200" baseline="0" dirty="0" err="1" smtClean="0">
                <a:solidFill>
                  <a:schemeClr val="tx1"/>
                </a:solidFill>
                <a:latin typeface="+mn-lt"/>
                <a:ea typeface="+mn-ea"/>
                <a:cs typeface="+mn-cs"/>
              </a:rPr>
              <a:t>Locke</a:t>
            </a:r>
            <a:endParaRPr lang="cs-CZ" dirty="0"/>
          </a:p>
        </p:txBody>
      </p:sp>
      <p:sp>
        <p:nvSpPr>
          <p:cNvPr id="4" name="Zástupný symbol pro číslo snímku 3"/>
          <p:cNvSpPr>
            <a:spLocks noGrp="1"/>
          </p:cNvSpPr>
          <p:nvPr>
            <p:ph type="sldNum" sz="quarter" idx="10"/>
          </p:nvPr>
        </p:nvSpPr>
        <p:spPr/>
        <p:txBody>
          <a:bodyPr/>
          <a:lstStyle/>
          <a:p>
            <a:fld id="{77D6E6E7-DD3A-4EFF-ADE2-D1011CA5F00E}" type="slidenum">
              <a:rPr lang="cs-CZ" smtClean="0"/>
              <a:t>2</a:t>
            </a:fld>
            <a:endParaRPr lang="cs-CZ"/>
          </a:p>
        </p:txBody>
      </p:sp>
    </p:spTree>
    <p:extLst>
      <p:ext uri="{BB962C8B-B14F-4D97-AF65-F5344CB8AC3E}">
        <p14:creationId xmlns:p14="http://schemas.microsoft.com/office/powerpoint/2010/main" val="401478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Diderot le reconnaît en affirmant: </a:t>
            </a:r>
            <a:r>
              <a:rPr lang="fr-CA" sz="1200" i="1" kern="1200" dirty="0" smtClean="0">
                <a:solidFill>
                  <a:schemeClr val="tx1"/>
                </a:solidFill>
                <a:latin typeface="+mn-lt"/>
                <a:ea typeface="+mn-ea"/>
                <a:cs typeface="+mn-cs"/>
              </a:rPr>
              <a:t>„Nous avons eu des contemporains sous le règne de Louis XIV.“</a:t>
            </a:r>
            <a:r>
              <a:rPr lang="fr-CA" sz="1200" kern="1200" dirty="0" smtClean="0">
                <a:solidFill>
                  <a:schemeClr val="tx1"/>
                </a:solidFill>
                <a:latin typeface="+mn-lt"/>
                <a:ea typeface="+mn-ea"/>
                <a:cs typeface="+mn-cs"/>
              </a:rPr>
              <a:t> Or il aurait pu remonter, par delà Descartes et les libres penseurs (les libertins) jusqu’à la Renaissance.</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77D6E6E7-DD3A-4EFF-ADE2-D1011CA5F00E}" type="slidenum">
              <a:rPr lang="cs-CZ" smtClean="0"/>
              <a:t>3</a:t>
            </a:fld>
            <a:endParaRPr lang="cs-CZ"/>
          </a:p>
        </p:txBody>
      </p:sp>
    </p:spTree>
    <p:extLst>
      <p:ext uri="{BB962C8B-B14F-4D97-AF65-F5344CB8AC3E}">
        <p14:creationId xmlns:p14="http://schemas.microsoft.com/office/powerpoint/2010/main" val="392661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fr-CA" sz="1200" kern="1200" dirty="0" smtClean="0">
                <a:solidFill>
                  <a:schemeClr val="tx1"/>
                </a:solidFill>
                <a:latin typeface="+mn-lt"/>
                <a:ea typeface="+mn-ea"/>
                <a:cs typeface="+mn-cs"/>
              </a:rPr>
              <a:t>Dans le domaine des sciences et de la philosophie, l’exemple des penseurs étrangers s’impose: Thomas Hobbes (1588-1679Jeho </a:t>
            </a:r>
            <a:r>
              <a:rPr lang="fr-CA" sz="1200" kern="1200" dirty="0" err="1" smtClean="0">
                <a:solidFill>
                  <a:schemeClr val="tx1"/>
                </a:solidFill>
                <a:latin typeface="+mn-lt"/>
                <a:ea typeface="+mn-ea"/>
                <a:cs typeface="+mn-cs"/>
              </a:rPr>
              <a:t>kniha</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Leviathan</a:t>
            </a:r>
            <a:r>
              <a:rPr lang="fr-CA" sz="1200" kern="1200" dirty="0" smtClean="0">
                <a:solidFill>
                  <a:schemeClr val="tx1"/>
                </a:solidFill>
                <a:latin typeface="+mn-lt"/>
                <a:ea typeface="+mn-ea"/>
                <a:cs typeface="+mn-cs"/>
              </a:rPr>
              <a:t> (1651) </a:t>
            </a:r>
            <a:r>
              <a:rPr lang="fr-CA" sz="1200" kern="1200" dirty="0" err="1" smtClean="0">
                <a:solidFill>
                  <a:schemeClr val="tx1"/>
                </a:solidFill>
                <a:latin typeface="+mn-lt"/>
                <a:ea typeface="+mn-ea"/>
                <a:cs typeface="+mn-cs"/>
              </a:rPr>
              <a:t>dala</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základ</a:t>
            </a:r>
            <a:r>
              <a:rPr lang="fr-CA" sz="1200" kern="1200" dirty="0" smtClean="0">
                <a:solidFill>
                  <a:schemeClr val="tx1"/>
                </a:solidFill>
                <a:latin typeface="+mn-lt"/>
                <a:ea typeface="+mn-ea"/>
                <a:cs typeface="+mn-cs"/>
              </a:rPr>
              <a:t> pro </a:t>
            </a:r>
            <a:r>
              <a:rPr lang="fr-CA" sz="1200" kern="1200" dirty="0" err="1" smtClean="0">
                <a:solidFill>
                  <a:schemeClr val="tx1"/>
                </a:solidFill>
                <a:latin typeface="+mn-lt"/>
                <a:ea typeface="+mn-ea"/>
                <a:cs typeface="+mn-cs"/>
              </a:rPr>
              <a:t>většinu</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západní</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politické</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filozofie</a:t>
            </a:r>
            <a:r>
              <a:rPr lang="fr-CA" sz="1200" kern="1200" dirty="0" smtClean="0">
                <a:solidFill>
                  <a:schemeClr val="tx1"/>
                </a:solidFill>
                <a:latin typeface="+mn-lt"/>
                <a:ea typeface="+mn-ea"/>
                <a:cs typeface="+mn-cs"/>
              </a:rPr>
              <a:t> z </a:t>
            </a:r>
            <a:r>
              <a:rPr lang="fr-CA" sz="1200" kern="1200" dirty="0" err="1" smtClean="0">
                <a:solidFill>
                  <a:schemeClr val="tx1"/>
                </a:solidFill>
                <a:latin typeface="+mn-lt"/>
                <a:ea typeface="+mn-ea"/>
                <a:cs typeface="+mn-cs"/>
              </a:rPr>
              <a:t>hlediska</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teorie</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společenské</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smlouvy</a:t>
            </a:r>
            <a:r>
              <a:rPr lang="fr-CA" sz="1200" kern="1200" dirty="0" smtClean="0">
                <a:solidFill>
                  <a:schemeClr val="tx1"/>
                </a:solidFill>
                <a:latin typeface="+mn-lt"/>
                <a:ea typeface="+mn-ea"/>
                <a:cs typeface="+mn-cs"/>
              </a:rPr>
              <a:t>. Hobbes </a:t>
            </a:r>
            <a:r>
              <a:rPr lang="fr-CA" sz="1200" kern="1200" dirty="0" err="1" smtClean="0">
                <a:solidFill>
                  <a:schemeClr val="tx1"/>
                </a:solidFill>
                <a:latin typeface="+mn-lt"/>
                <a:ea typeface="+mn-ea"/>
                <a:cs typeface="+mn-cs"/>
              </a:rPr>
              <a:t>byl</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zastáncem</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absolutismu</a:t>
            </a:r>
            <a:r>
              <a:rPr lang="fr-CA" sz="1200" kern="1200" dirty="0" smtClean="0">
                <a:solidFill>
                  <a:schemeClr val="tx1"/>
                </a:solidFill>
                <a:latin typeface="+mn-lt"/>
                <a:ea typeface="+mn-ea"/>
                <a:cs typeface="+mn-cs"/>
              </a:rPr>
              <a:t>, ale </a:t>
            </a:r>
            <a:r>
              <a:rPr lang="fr-CA" sz="1200" kern="1200" dirty="0" err="1" smtClean="0">
                <a:solidFill>
                  <a:schemeClr val="tx1"/>
                </a:solidFill>
                <a:latin typeface="+mn-lt"/>
                <a:ea typeface="+mn-ea"/>
                <a:cs typeface="+mn-cs"/>
              </a:rPr>
              <a:t>také</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vyvinul</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některé</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ze</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základů</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evropského</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liberálního</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myšlení</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právo</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jednotlivce</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přirozená</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rovnost</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všech</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lidí</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názor</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že</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všechny</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legitimní</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politické</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moci</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musí</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mít</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zástupce</a:t>
            </a:r>
            <a:r>
              <a:rPr lang="fr-CA" sz="1200" kern="1200" dirty="0" smtClean="0">
                <a:solidFill>
                  <a:schemeClr val="tx1"/>
                </a:solidFill>
                <a:latin typeface="+mn-lt"/>
                <a:ea typeface="+mn-ea"/>
                <a:cs typeface="+mn-cs"/>
              </a:rPr>
              <a:t>“ na </a:t>
            </a:r>
            <a:r>
              <a:rPr lang="fr-CA" sz="1200" kern="1200" dirty="0" err="1" smtClean="0">
                <a:solidFill>
                  <a:schemeClr val="tx1"/>
                </a:solidFill>
                <a:latin typeface="+mn-lt"/>
                <a:ea typeface="+mn-ea"/>
                <a:cs typeface="+mn-cs"/>
              </a:rPr>
              <a:t>základě</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souhlasu</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společnosti</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liberální</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výklad</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práva</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který</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ponechává</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lidem</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volnost</a:t>
            </a:r>
            <a:r>
              <a:rPr lang="fr-CA" sz="1200" kern="1200" dirty="0" smtClean="0">
                <a:solidFill>
                  <a:schemeClr val="tx1"/>
                </a:solidFill>
                <a:latin typeface="+mn-lt"/>
                <a:ea typeface="+mn-ea"/>
                <a:cs typeface="+mn-cs"/>
              </a:rPr>
              <a:t> a </a:t>
            </a:r>
            <a:r>
              <a:rPr lang="fr-CA" sz="1200" kern="1200" dirty="0" err="1" smtClean="0">
                <a:solidFill>
                  <a:schemeClr val="tx1"/>
                </a:solidFill>
                <a:latin typeface="+mn-lt"/>
                <a:ea typeface="+mn-ea"/>
                <a:cs typeface="+mn-cs"/>
              </a:rPr>
              <a:t>umožňuje</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jim</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dělat</a:t>
            </a:r>
            <a:r>
              <a:rPr lang="fr-CA" sz="1200" kern="1200" dirty="0" smtClean="0">
                <a:solidFill>
                  <a:schemeClr val="tx1"/>
                </a:solidFill>
                <a:latin typeface="+mn-lt"/>
                <a:ea typeface="+mn-ea"/>
                <a:cs typeface="+mn-cs"/>
              </a:rPr>
              <a:t> to, </a:t>
            </a:r>
            <a:r>
              <a:rPr lang="fr-CA" sz="1200" kern="1200" dirty="0" err="1" smtClean="0">
                <a:solidFill>
                  <a:schemeClr val="tx1"/>
                </a:solidFill>
                <a:latin typeface="+mn-lt"/>
                <a:ea typeface="+mn-ea"/>
                <a:cs typeface="+mn-cs"/>
              </a:rPr>
              <a:t>co</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není</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zákonem</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vyloženě</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zakázáno</a:t>
            </a:r>
            <a:r>
              <a:rPr lang="fr-CA" sz="1200" kern="1200" dirty="0" smtClean="0">
                <a:solidFill>
                  <a:schemeClr val="tx1"/>
                </a:solidFill>
                <a:latin typeface="+mn-lt"/>
                <a:ea typeface="+mn-ea"/>
                <a:cs typeface="+mn-cs"/>
              </a:rPr>
              <a:t>.), John Locke (1632-1704), Isaac Newton (1643-1727) – théorie de la gravitation universelle ouvre la voie aux découvertes</a:t>
            </a:r>
            <a:r>
              <a:rPr lang="fr-CA" sz="1200" kern="1200" baseline="0" dirty="0" smtClean="0">
                <a:solidFill>
                  <a:schemeClr val="tx1"/>
                </a:solidFill>
                <a:latin typeface="+mn-lt"/>
                <a:ea typeface="+mn-ea"/>
                <a:cs typeface="+mn-cs"/>
              </a:rPr>
              <a:t> de l’astronomie et de la physique – on constate que la terre est aplatie aux pôles, on trouve l’explication au phénomène des marées…</a:t>
            </a:r>
            <a:r>
              <a:rPr lang="fr-CA" sz="1200" kern="1200" dirty="0" smtClean="0">
                <a:solidFill>
                  <a:schemeClr val="tx1"/>
                </a:solidFill>
                <a:latin typeface="+mn-lt"/>
                <a:ea typeface="+mn-ea"/>
                <a:cs typeface="+mn-cs"/>
              </a:rPr>
              <a:t>, Giambattista Vico (</a:t>
            </a:r>
            <a:r>
              <a:rPr lang="fr-FR" sz="1200" b="0" i="0" kern="1200" dirty="0" smtClean="0">
                <a:solidFill>
                  <a:schemeClr val="tx1"/>
                </a:solidFill>
                <a:effectLst/>
                <a:latin typeface="+mn-lt"/>
                <a:ea typeface="+mn-ea"/>
                <a:cs typeface="+mn-cs"/>
              </a:rPr>
              <a:t>était un </a:t>
            </a:r>
            <a:r>
              <a:rPr lang="fr-FR" sz="1200" b="0" i="0" u="none" strike="noStrike" kern="1200" dirty="0" smtClean="0">
                <a:solidFill>
                  <a:schemeClr val="tx1"/>
                </a:solidFill>
                <a:effectLst/>
                <a:latin typeface="+mn-lt"/>
                <a:ea typeface="+mn-ea"/>
                <a:cs typeface="+mn-cs"/>
                <a:hlinkClick r:id="rId3" tooltip="Philosophie politique"/>
              </a:rPr>
              <a:t>philosophe politique</a:t>
            </a:r>
            <a:r>
              <a:rPr lang="fr-FR" sz="1200" b="0" i="0" kern="120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hlinkClick r:id="rId4" tooltip="Rhétorique"/>
              </a:rPr>
              <a:t>rhétoricien</a:t>
            </a:r>
            <a:r>
              <a:rPr lang="fr-FR" sz="1200" b="0" i="0" kern="120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hlinkClick r:id="rId5" tooltip="Historien"/>
              </a:rPr>
              <a:t>historien</a:t>
            </a:r>
            <a:r>
              <a:rPr lang="fr-FR" sz="1200" b="0" i="0" kern="1200" dirty="0" smtClean="0">
                <a:solidFill>
                  <a:schemeClr val="tx1"/>
                </a:solidFill>
                <a:effectLst/>
                <a:latin typeface="+mn-lt"/>
                <a:ea typeface="+mn-ea"/>
                <a:cs typeface="+mn-cs"/>
              </a:rPr>
              <a:t> et </a:t>
            </a:r>
            <a:r>
              <a:rPr lang="fr-FR" sz="1200" b="0" i="0" u="none" strike="noStrike" kern="1200" dirty="0" smtClean="0">
                <a:solidFill>
                  <a:schemeClr val="tx1"/>
                </a:solidFill>
                <a:effectLst/>
                <a:latin typeface="+mn-lt"/>
                <a:ea typeface="+mn-ea"/>
                <a:cs typeface="+mn-cs"/>
                <a:hlinkClick r:id="rId6" tooltip="Juriste"/>
              </a:rPr>
              <a:t>juriste</a:t>
            </a:r>
            <a:r>
              <a:rPr lang="fr-FR" sz="1200" b="0" i="0" kern="120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hlinkClick r:id="rId7" tooltip="Italie"/>
              </a:rPr>
              <a:t>italien</a:t>
            </a:r>
            <a:r>
              <a:rPr lang="fr-FR" sz="1200" b="0" i="0" kern="1200" dirty="0" smtClean="0">
                <a:solidFill>
                  <a:schemeClr val="tx1"/>
                </a:solidFill>
                <a:effectLst/>
                <a:latin typeface="+mn-lt"/>
                <a:ea typeface="+mn-ea"/>
                <a:cs typeface="+mn-cs"/>
              </a:rPr>
              <a:t>, qui élabora une </a:t>
            </a:r>
            <a:r>
              <a:rPr lang="fr-FR" sz="1200" b="0" i="0" u="none" strike="noStrike" kern="1200" dirty="0" smtClean="0">
                <a:solidFill>
                  <a:schemeClr val="tx1"/>
                </a:solidFill>
                <a:effectLst/>
                <a:latin typeface="+mn-lt"/>
                <a:ea typeface="+mn-ea"/>
                <a:cs typeface="+mn-cs"/>
                <a:hlinkClick r:id="rId8" tooltip="Métaphysique"/>
              </a:rPr>
              <a:t>métaphysique</a:t>
            </a:r>
            <a:r>
              <a:rPr lang="fr-FR" sz="1200" b="0" i="0" kern="1200" dirty="0" smtClean="0">
                <a:solidFill>
                  <a:schemeClr val="tx1"/>
                </a:solidFill>
                <a:effectLst/>
                <a:latin typeface="+mn-lt"/>
                <a:ea typeface="+mn-ea"/>
                <a:cs typeface="+mn-cs"/>
              </a:rPr>
              <a:t> et une </a:t>
            </a:r>
            <a:r>
              <a:rPr lang="fr-FR" sz="1200" b="0" i="0" u="none" strike="noStrike" kern="1200" dirty="0" smtClean="0">
                <a:solidFill>
                  <a:schemeClr val="tx1"/>
                </a:solidFill>
                <a:effectLst/>
                <a:latin typeface="+mn-lt"/>
                <a:ea typeface="+mn-ea"/>
                <a:cs typeface="+mn-cs"/>
                <a:hlinkClick r:id="rId9" tooltip="Philosophie de l'histoire"/>
              </a:rPr>
              <a:t>philosophie de l'histoire</a:t>
            </a:r>
            <a:r>
              <a:rPr lang="fr-FR" sz="1200" b="0" i="0" kern="1200" dirty="0" smtClean="0">
                <a:solidFill>
                  <a:schemeClr val="tx1"/>
                </a:solidFill>
                <a:effectLst/>
                <a:latin typeface="+mn-lt"/>
                <a:ea typeface="+mn-ea"/>
                <a:cs typeface="+mn-cs"/>
              </a:rPr>
              <a:t>.</a:t>
            </a:r>
            <a:r>
              <a:rPr lang="fr-CA" sz="1200" kern="1200" dirty="0" smtClean="0">
                <a:solidFill>
                  <a:schemeClr val="tx1"/>
                </a:solidFill>
                <a:latin typeface="+mn-lt"/>
                <a:ea typeface="+mn-ea"/>
                <a:cs typeface="+mn-cs"/>
              </a:rPr>
              <a:t>), Baruch de Spinoza (1631-1677</a:t>
            </a:r>
            <a:r>
              <a:rPr lang="cs-CZ" sz="1200" kern="1200" dirty="0" smtClean="0">
                <a:solidFill>
                  <a:schemeClr val="tx1"/>
                </a:solidFill>
                <a:latin typeface="+mn-lt"/>
                <a:ea typeface="+mn-ea"/>
                <a:cs typeface="+mn-cs"/>
              </a:rPr>
              <a:t> S</a:t>
            </a:r>
            <a:r>
              <a:rPr lang="fr-FR" sz="1200" kern="1200" dirty="0" err="1" smtClean="0">
                <a:solidFill>
                  <a:schemeClr val="tx1"/>
                </a:solidFill>
                <a:latin typeface="+mn-lt"/>
                <a:ea typeface="+mn-ea"/>
                <a:cs typeface="+mn-cs"/>
              </a:rPr>
              <a:t>pinoza</a:t>
            </a:r>
            <a:r>
              <a:rPr lang="fr-FR" sz="1200" kern="1200" dirty="0" smtClean="0">
                <a:solidFill>
                  <a:schemeClr val="tx1"/>
                </a:solidFill>
                <a:latin typeface="+mn-lt"/>
                <a:ea typeface="+mn-ea"/>
                <a:cs typeface="+mn-cs"/>
              </a:rPr>
              <a:t> fut un héritier critique du cartésianisme. Il prit ses distances vis-à-vis de toute pratique religieuse, mais non envers la réflexion théologique, grâce à ses nombreux contacts interreligieux</a:t>
            </a:r>
            <a:r>
              <a:rPr lang="cs-CZ" sz="1200" kern="1200" dirty="0" smtClean="0">
                <a:solidFill>
                  <a:schemeClr val="tx1"/>
                </a:solidFill>
                <a:latin typeface="+mn-lt"/>
                <a:ea typeface="+mn-ea"/>
                <a:cs typeface="+mn-cs"/>
              </a:rPr>
              <a:t>. </a:t>
            </a:r>
            <a:r>
              <a:rPr lang="fr-FR" sz="1200" kern="1200" dirty="0" smtClean="0">
                <a:solidFill>
                  <a:schemeClr val="tx1"/>
                </a:solidFill>
                <a:latin typeface="+mn-lt"/>
                <a:ea typeface="+mn-ea"/>
                <a:cs typeface="+mn-cs"/>
              </a:rPr>
              <a:t>Si sa doctrine repose sur une définition de Dieu1, suivie d'une démonstration de son existence et de son unicité2 et propose une religion rationnelle, Spinoza fut à tort couramment compris comme un auteur athée et irréligieux. En effet, ses conceptions théologiques qui relèvent du panthéisme, mais aussi sa conception historiciste de la rédaction de la Bible, tendent à s'opposer aux dogmes religieux de la transcendance divine et d'une révélation surnaturelle.</a:t>
            </a:r>
            <a:r>
              <a:rPr lang="fr-CA" sz="1200" kern="1200" dirty="0" smtClean="0">
                <a:solidFill>
                  <a:schemeClr val="tx1"/>
                </a:solidFill>
                <a:latin typeface="+mn-lt"/>
                <a:ea typeface="+mn-ea"/>
                <a:cs typeface="+mn-cs"/>
              </a:rPr>
              <a:t>), Gottfried Wilhelm Leibniz (1646-1716</a:t>
            </a:r>
            <a:r>
              <a:rPr lang="cs-CZ" sz="1200" kern="1200" dirty="0" smtClean="0">
                <a:solidFill>
                  <a:schemeClr val="tx1"/>
                </a:solidFill>
                <a:latin typeface="+mn-lt"/>
                <a:ea typeface="+mn-ea"/>
                <a:cs typeface="+mn-cs"/>
              </a:rPr>
              <a:t> </a:t>
            </a:r>
            <a:r>
              <a:rPr lang="fr-FR" sz="1200" kern="1200" dirty="0" smtClean="0">
                <a:solidFill>
                  <a:schemeClr val="tx1"/>
                </a:solidFill>
                <a:latin typeface="+mn-lt"/>
                <a:ea typeface="+mn-ea"/>
                <a:cs typeface="+mn-cs"/>
              </a:rPr>
              <a:t>En 1759, dans le conte philosophique Candide, Voltaire fait de son personnage Pangloss le porte-parole du providentialisme</a:t>
            </a:r>
            <a:r>
              <a:rPr lang="cs-CZ" sz="1200" kern="1200" dirty="0" smtClean="0">
                <a:solidFill>
                  <a:schemeClr val="tx1"/>
                </a:solidFill>
                <a:latin typeface="+mn-lt"/>
                <a:ea typeface="+mn-ea"/>
                <a:cs typeface="+mn-cs"/>
              </a:rPr>
              <a:t> - </a:t>
            </a:r>
            <a:r>
              <a:rPr lang="fr-FR" sz="1200" kern="1200" dirty="0" smtClean="0">
                <a:solidFill>
                  <a:schemeClr val="tx1"/>
                </a:solidFill>
                <a:latin typeface="+mn-lt"/>
                <a:ea typeface="+mn-ea"/>
                <a:cs typeface="+mn-cs"/>
              </a:rPr>
              <a:t>a croyance selon laquelle la volonté de Dieu est évidente en chaque événement</a:t>
            </a:r>
            <a:r>
              <a:rPr lang="cs-CZ" sz="1200" kern="1200" dirty="0" smtClean="0">
                <a:solidFill>
                  <a:schemeClr val="tx1"/>
                </a:solidFill>
                <a:latin typeface="+mn-lt"/>
                <a:ea typeface="+mn-ea"/>
                <a:cs typeface="+mn-cs"/>
              </a:rPr>
              <a:t> -</a:t>
            </a:r>
            <a:r>
              <a:rPr lang="fr-FR" sz="1200" kern="1200" dirty="0" smtClean="0">
                <a:solidFill>
                  <a:schemeClr val="tx1"/>
                </a:solidFill>
                <a:latin typeface="+mn-lt"/>
                <a:ea typeface="+mn-ea"/>
                <a:cs typeface="+mn-cs"/>
              </a:rPr>
              <a:t> de Leibniz. Il y déforme volontairement sa doctrine en la réduisant à la formule : « tout est au mieux dans le meilleur des mondes possibles ». Cette formule ne se trouve pas dans l’œuvre leibnizienne. </a:t>
            </a:r>
            <a:r>
              <a:rPr lang="fr-CA" sz="1200" kern="1200" dirty="0" smtClean="0">
                <a:solidFill>
                  <a:schemeClr val="tx1"/>
                </a:solidFill>
                <a:latin typeface="+mn-lt"/>
                <a:ea typeface="+mn-ea"/>
                <a:cs typeface="+mn-cs"/>
              </a:rPr>
              <a:t>), etc. En particulier, le rationalisme spinozien aboutit à une critique radicale du christianisme, dans lequel il ne voit qu’un phénomène historique, et à une conception politique qui considère la démocratie comme le système politique le plus conforme à l’état de nature, car capable d’assurer, à tout individu, la liberté de pensée et d’action.</a:t>
            </a:r>
            <a:r>
              <a:rPr lang="cs-CZ" sz="1200" kern="1200" dirty="0" smtClean="0">
                <a:solidFill>
                  <a:schemeClr val="tx1"/>
                </a:solidFill>
                <a:latin typeface="+mn-lt"/>
                <a:ea typeface="+mn-ea"/>
                <a:cs typeface="+mn-cs"/>
              </a:rPr>
              <a:t> </a:t>
            </a:r>
            <a:endParaRPr lang="fr-CA" sz="1200" kern="1200" dirty="0" smtClean="0">
              <a:solidFill>
                <a:schemeClr val="tx1"/>
              </a:solidFill>
              <a:latin typeface="+mn-lt"/>
              <a:ea typeface="+mn-ea"/>
              <a:cs typeface="+mn-cs"/>
            </a:endParaRP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La science au</a:t>
            </a:r>
            <a:r>
              <a:rPr lang="fr-CA" sz="1200" kern="1200" baseline="0" dirty="0" smtClean="0">
                <a:solidFill>
                  <a:schemeClr val="tx1"/>
                </a:solidFill>
                <a:latin typeface="+mn-lt"/>
                <a:ea typeface="+mn-ea"/>
                <a:cs typeface="+mn-cs"/>
              </a:rPr>
              <a:t> 18</a:t>
            </a:r>
            <a:r>
              <a:rPr lang="fr-CA" sz="1200" kern="1200" baseline="30000" dirty="0" smtClean="0">
                <a:solidFill>
                  <a:schemeClr val="tx1"/>
                </a:solidFill>
                <a:latin typeface="+mn-lt"/>
                <a:ea typeface="+mn-ea"/>
                <a:cs typeface="+mn-cs"/>
              </a:rPr>
              <a:t>e</a:t>
            </a:r>
            <a:r>
              <a:rPr lang="fr-CA" sz="1200" kern="1200" baseline="0" dirty="0" smtClean="0">
                <a:solidFill>
                  <a:schemeClr val="tx1"/>
                </a:solidFill>
                <a:latin typeface="+mn-lt"/>
                <a:ea typeface="+mn-ea"/>
                <a:cs typeface="+mn-cs"/>
              </a:rPr>
              <a:t> siècle – on continue de disserter et de déduire, on croit possible la possession d’un savoir encyclopédique. On s’improvise savant sans formation préalable ce qui explique la témérité avec laquelle les écrivains abordent les questions scientifique – cf. Montesquieu, Voltaire, Diderot, Rousseau</a:t>
            </a:r>
            <a:endParaRPr lang="cs-CZ" dirty="0"/>
          </a:p>
        </p:txBody>
      </p:sp>
      <p:sp>
        <p:nvSpPr>
          <p:cNvPr id="4" name="Zástupný symbol pro číslo snímku 3"/>
          <p:cNvSpPr>
            <a:spLocks noGrp="1"/>
          </p:cNvSpPr>
          <p:nvPr>
            <p:ph type="sldNum" sz="quarter" idx="10"/>
          </p:nvPr>
        </p:nvSpPr>
        <p:spPr/>
        <p:txBody>
          <a:bodyPr/>
          <a:lstStyle/>
          <a:p>
            <a:fld id="{77D6E6E7-DD3A-4EFF-ADE2-D1011CA5F00E}" type="slidenum">
              <a:rPr lang="cs-CZ" smtClean="0"/>
              <a:t>4</a:t>
            </a:fld>
            <a:endParaRPr lang="cs-CZ"/>
          </a:p>
        </p:txBody>
      </p:sp>
    </p:spTree>
    <p:extLst>
      <p:ext uri="{BB962C8B-B14F-4D97-AF65-F5344CB8AC3E}">
        <p14:creationId xmlns:p14="http://schemas.microsoft.com/office/powerpoint/2010/main" val="3342736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La pensée profite de </a:t>
            </a:r>
            <a:r>
              <a:rPr lang="fr-CA" sz="1200" b="1" kern="1200" dirty="0" smtClean="0">
                <a:solidFill>
                  <a:schemeClr val="tx1"/>
                </a:solidFill>
                <a:latin typeface="+mn-lt"/>
                <a:ea typeface="+mn-ea"/>
                <a:cs typeface="+mn-cs"/>
              </a:rPr>
              <a:t>l’élargissement des horizons</a:t>
            </a:r>
            <a:r>
              <a:rPr lang="fr-CA" sz="1200" kern="1200" dirty="0" smtClean="0">
                <a:solidFill>
                  <a:schemeClr val="tx1"/>
                </a:solidFill>
                <a:latin typeface="+mn-lt"/>
                <a:ea typeface="+mn-ea"/>
                <a:cs typeface="+mn-cs"/>
              </a:rPr>
              <a:t> dû aux voyages et récits de voyage: </a:t>
            </a:r>
            <a:r>
              <a:rPr lang="fr-CA" sz="1200" b="1" kern="1200" dirty="0" smtClean="0">
                <a:solidFill>
                  <a:schemeClr val="tx1"/>
                </a:solidFill>
                <a:latin typeface="+mn-lt"/>
                <a:ea typeface="+mn-ea"/>
                <a:cs typeface="+mn-cs"/>
              </a:rPr>
              <a:t>Jean-Baptiste Tavernier</a:t>
            </a:r>
            <a:r>
              <a:rPr lang="fr-CA" sz="1200" kern="1200" dirty="0" smtClean="0">
                <a:solidFill>
                  <a:schemeClr val="tx1"/>
                </a:solidFill>
                <a:latin typeface="+mn-lt"/>
                <a:ea typeface="+mn-ea"/>
                <a:cs typeface="+mn-cs"/>
              </a:rPr>
              <a:t> (Turquie, Perse, Inde), </a:t>
            </a:r>
            <a:r>
              <a:rPr lang="fr-CA" sz="1200" b="1" kern="1200" dirty="0" smtClean="0">
                <a:solidFill>
                  <a:schemeClr val="tx1"/>
                </a:solidFill>
                <a:latin typeface="+mn-lt"/>
                <a:ea typeface="+mn-ea"/>
                <a:cs typeface="+mn-cs"/>
              </a:rPr>
              <a:t>le père Le Comte</a:t>
            </a:r>
            <a:r>
              <a:rPr lang="fr-CA" sz="1200" kern="1200" dirty="0" smtClean="0">
                <a:solidFill>
                  <a:schemeClr val="tx1"/>
                </a:solidFill>
                <a:latin typeface="+mn-lt"/>
                <a:ea typeface="+mn-ea"/>
                <a:cs typeface="+mn-cs"/>
              </a:rPr>
              <a:t> (Chine), </a:t>
            </a:r>
            <a:r>
              <a:rPr lang="fr-CA" sz="1200" b="1" kern="1200" dirty="0" smtClean="0">
                <a:solidFill>
                  <a:schemeClr val="tx1"/>
                </a:solidFill>
                <a:latin typeface="+mn-lt"/>
                <a:ea typeface="+mn-ea"/>
                <a:cs typeface="+mn-cs"/>
              </a:rPr>
              <a:t>Louis-Armand de Lom d’</a:t>
            </a:r>
            <a:r>
              <a:rPr lang="fr-CA" sz="1200" b="1" kern="1200" dirty="0" err="1" smtClean="0">
                <a:solidFill>
                  <a:schemeClr val="tx1"/>
                </a:solidFill>
                <a:latin typeface="+mn-lt"/>
                <a:ea typeface="+mn-ea"/>
                <a:cs typeface="+mn-cs"/>
              </a:rPr>
              <a:t>Arce</a:t>
            </a:r>
            <a:r>
              <a:rPr lang="fr-CA" sz="1200" b="1" kern="1200" dirty="0" smtClean="0">
                <a:solidFill>
                  <a:schemeClr val="tx1"/>
                </a:solidFill>
                <a:latin typeface="+mn-lt"/>
                <a:ea typeface="+mn-ea"/>
                <a:cs typeface="+mn-cs"/>
              </a:rPr>
              <a:t> de </a:t>
            </a:r>
            <a:r>
              <a:rPr lang="fr-CA" sz="1200" b="1" kern="1200" dirty="0" err="1" smtClean="0">
                <a:solidFill>
                  <a:schemeClr val="tx1"/>
                </a:solidFill>
                <a:latin typeface="+mn-lt"/>
                <a:ea typeface="+mn-ea"/>
                <a:cs typeface="+mn-cs"/>
              </a:rPr>
              <a:t>Lahontan</a:t>
            </a:r>
            <a:r>
              <a:rPr lang="fr-CA" sz="1200" kern="1200" dirty="0" smtClean="0">
                <a:solidFill>
                  <a:schemeClr val="tx1"/>
                </a:solidFill>
                <a:latin typeface="+mn-lt"/>
                <a:ea typeface="+mn-ea"/>
                <a:cs typeface="+mn-cs"/>
              </a:rPr>
              <a:t> (Amérique septentrionale). </a:t>
            </a:r>
            <a:r>
              <a:rPr lang="fr-CA" sz="1200" b="1" i="1" kern="1200" dirty="0" smtClean="0">
                <a:solidFill>
                  <a:schemeClr val="tx1"/>
                </a:solidFill>
                <a:latin typeface="+mn-lt"/>
                <a:ea typeface="+mn-ea"/>
                <a:cs typeface="+mn-cs"/>
              </a:rPr>
              <a:t>Les Dialogues curieux</a:t>
            </a:r>
            <a:r>
              <a:rPr lang="fr-CA" sz="1200" kern="1200" dirty="0" smtClean="0">
                <a:solidFill>
                  <a:schemeClr val="tx1"/>
                </a:solidFill>
                <a:latin typeface="+mn-lt"/>
                <a:ea typeface="+mn-ea"/>
                <a:cs typeface="+mn-cs"/>
              </a:rPr>
              <a:t> (1703) de ce dernier, notamment, confrontent la civilisation européenne aux valeurs non-européennes et débouchent sur la critique énoncée par le chef indien </a:t>
            </a:r>
            <a:r>
              <a:rPr lang="fr-CA" sz="1200" kern="1200" dirty="0" err="1" smtClean="0">
                <a:solidFill>
                  <a:schemeClr val="tx1"/>
                </a:solidFill>
                <a:latin typeface="+mn-lt"/>
                <a:ea typeface="+mn-ea"/>
                <a:cs typeface="+mn-cs"/>
              </a:rPr>
              <a:t>Adario</a:t>
            </a:r>
            <a:r>
              <a:rPr lang="fr-CA" sz="1200" kern="1200" dirty="0" smtClean="0">
                <a:solidFill>
                  <a:schemeClr val="tx1"/>
                </a:solidFill>
                <a:latin typeface="+mn-lt"/>
                <a:ea typeface="+mn-ea"/>
                <a:cs typeface="+mn-cs"/>
              </a:rPr>
              <a:t>. L’image du </a:t>
            </a:r>
            <a:r>
              <a:rPr lang="fr-CA" sz="1200" b="1" kern="1200" dirty="0" smtClean="0">
                <a:solidFill>
                  <a:schemeClr val="tx1"/>
                </a:solidFill>
                <a:latin typeface="+mn-lt"/>
                <a:ea typeface="+mn-ea"/>
                <a:cs typeface="+mn-cs"/>
              </a:rPr>
              <a:t>bon sauvage</a:t>
            </a:r>
            <a:r>
              <a:rPr lang="fr-CA" sz="1200" kern="1200" dirty="0" smtClean="0">
                <a:solidFill>
                  <a:schemeClr val="tx1"/>
                </a:solidFill>
                <a:latin typeface="+mn-lt"/>
                <a:ea typeface="+mn-ea"/>
                <a:cs typeface="+mn-cs"/>
              </a:rPr>
              <a:t> qui s’en dégage connaîtra dès le milieu du siècle une fortune non moins importante que l’idée de la morale naturelle qui s’opposerait à la relativité des </a:t>
            </a:r>
            <a:r>
              <a:rPr lang="fr-CA" sz="1200" kern="1200" dirty="0" err="1" smtClean="0">
                <a:solidFill>
                  <a:schemeClr val="tx1"/>
                </a:solidFill>
                <a:latin typeface="+mn-lt"/>
                <a:ea typeface="+mn-ea"/>
                <a:cs typeface="+mn-cs"/>
              </a:rPr>
              <a:t>moeurs</a:t>
            </a:r>
            <a:r>
              <a:rPr lang="fr-CA" sz="1200" kern="1200" dirty="0" smtClean="0">
                <a:solidFill>
                  <a:schemeClr val="tx1"/>
                </a:solidFill>
                <a:latin typeface="+mn-lt"/>
                <a:ea typeface="+mn-ea"/>
                <a:cs typeface="+mn-cs"/>
              </a:rPr>
              <a:t>, des civilisations et des religions. – en forme de dialogue</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77D6E6E7-DD3A-4EFF-ADE2-D1011CA5F00E}" type="slidenum">
              <a:rPr lang="cs-CZ" smtClean="0"/>
              <a:t>5</a:t>
            </a:fld>
            <a:endParaRPr lang="cs-CZ"/>
          </a:p>
        </p:txBody>
      </p:sp>
    </p:spTree>
    <p:extLst>
      <p:ext uri="{BB962C8B-B14F-4D97-AF65-F5344CB8AC3E}">
        <p14:creationId xmlns:p14="http://schemas.microsoft.com/office/powerpoint/2010/main" val="132972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	Le </a:t>
            </a:r>
            <a:r>
              <a:rPr lang="fr-CA" sz="1200" b="1" kern="1200" dirty="0" smtClean="0">
                <a:solidFill>
                  <a:schemeClr val="tx1"/>
                </a:solidFill>
                <a:latin typeface="+mn-lt"/>
                <a:ea typeface="+mn-ea"/>
                <a:cs typeface="+mn-cs"/>
              </a:rPr>
              <a:t>regard critique</a:t>
            </a:r>
            <a:r>
              <a:rPr lang="fr-CA" sz="1200" kern="1200" dirty="0" smtClean="0">
                <a:solidFill>
                  <a:schemeClr val="tx1"/>
                </a:solidFill>
                <a:latin typeface="+mn-lt"/>
                <a:ea typeface="+mn-ea"/>
                <a:cs typeface="+mn-cs"/>
              </a:rPr>
              <a:t> porté sur la civilisation européenne touche également le </a:t>
            </a:r>
            <a:r>
              <a:rPr lang="fr-CA" sz="1200" b="1" kern="1200" dirty="0" smtClean="0">
                <a:solidFill>
                  <a:schemeClr val="tx1"/>
                </a:solidFill>
                <a:latin typeface="+mn-lt"/>
                <a:ea typeface="+mn-ea"/>
                <a:cs typeface="+mn-cs"/>
              </a:rPr>
              <a:t>christianisme</a:t>
            </a:r>
            <a:r>
              <a:rPr lang="fr-CA" sz="1200" kern="1200" dirty="0" smtClean="0">
                <a:solidFill>
                  <a:schemeClr val="tx1"/>
                </a:solidFill>
                <a:latin typeface="+mn-lt"/>
                <a:ea typeface="+mn-ea"/>
                <a:cs typeface="+mn-cs"/>
              </a:rPr>
              <a:t>. La querelle des anciens et des modernes conduit les modernes à mettre en question l’autorité des historiens anciens, à la suite de </a:t>
            </a:r>
            <a:r>
              <a:rPr lang="fr-CA" sz="1200" b="1" kern="1200" dirty="0" smtClean="0">
                <a:solidFill>
                  <a:schemeClr val="tx1"/>
                </a:solidFill>
                <a:latin typeface="+mn-lt"/>
                <a:ea typeface="+mn-ea"/>
                <a:cs typeface="+mn-cs"/>
              </a:rPr>
              <a:t>Saint-Évremond</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Réflexions sur les divers génies du peuple romain dans les différents temps de la République</a:t>
            </a:r>
            <a:r>
              <a:rPr lang="fr-CA" sz="1200" kern="1200" dirty="0" smtClean="0">
                <a:solidFill>
                  <a:schemeClr val="tx1"/>
                </a:solidFill>
                <a:latin typeface="+mn-lt"/>
                <a:ea typeface="+mn-ea"/>
                <a:cs typeface="+mn-cs"/>
              </a:rPr>
              <a:t>, 1663). </a:t>
            </a:r>
            <a:endParaRPr lang="cs-CZ" dirty="0"/>
          </a:p>
        </p:txBody>
      </p:sp>
      <p:sp>
        <p:nvSpPr>
          <p:cNvPr id="4" name="Zástupný symbol pro číslo snímku 3"/>
          <p:cNvSpPr>
            <a:spLocks noGrp="1"/>
          </p:cNvSpPr>
          <p:nvPr>
            <p:ph type="sldNum" sz="quarter" idx="10"/>
          </p:nvPr>
        </p:nvSpPr>
        <p:spPr/>
        <p:txBody>
          <a:bodyPr/>
          <a:lstStyle/>
          <a:p>
            <a:fld id="{77D6E6E7-DD3A-4EFF-ADE2-D1011CA5F00E}" type="slidenum">
              <a:rPr lang="cs-CZ" smtClean="0"/>
              <a:t>6</a:t>
            </a:fld>
            <a:endParaRPr lang="cs-CZ"/>
          </a:p>
        </p:txBody>
      </p:sp>
    </p:spTree>
    <p:extLst>
      <p:ext uri="{BB962C8B-B14F-4D97-AF65-F5344CB8AC3E}">
        <p14:creationId xmlns:p14="http://schemas.microsoft.com/office/powerpoint/2010/main" val="2074445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Après les historiens anciens vient le tour de l’autorité de L’Écriture Sainte qui est soumise à un examen critique. Les catholiques aussi bien que les protestants entreprennent une exégèse critique de la Bible pour émonder les erreurs, les préjugés, les légendes. Les lois de la critique des textes (sacrés et autres) ont été formulées pertinemment par l’</a:t>
            </a:r>
            <a:r>
              <a:rPr lang="fr-CA" sz="1200" b="1" i="1" kern="1200" dirty="0" smtClean="0">
                <a:solidFill>
                  <a:schemeClr val="tx1"/>
                </a:solidFill>
                <a:latin typeface="+mn-lt"/>
                <a:ea typeface="+mn-ea"/>
                <a:cs typeface="+mn-cs"/>
              </a:rPr>
              <a:t>Histoire critique du Vieux Testament</a:t>
            </a:r>
            <a:r>
              <a:rPr lang="fr-CA" sz="1200" kern="1200" dirty="0" smtClean="0">
                <a:solidFill>
                  <a:schemeClr val="tx1"/>
                </a:solidFill>
                <a:latin typeface="+mn-lt"/>
                <a:ea typeface="+mn-ea"/>
                <a:cs typeface="+mn-cs"/>
              </a:rPr>
              <a:t> (1678), </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de l’oratorien </a:t>
            </a:r>
            <a:r>
              <a:rPr lang="fr-CA" sz="1200" b="1" kern="1200" dirty="0" smtClean="0">
                <a:solidFill>
                  <a:schemeClr val="tx1"/>
                </a:solidFill>
                <a:latin typeface="+mn-lt"/>
                <a:ea typeface="+mn-ea"/>
                <a:cs typeface="+mn-cs"/>
              </a:rPr>
              <a:t>Richard Simon (1638-1712)</a:t>
            </a:r>
            <a:r>
              <a:rPr lang="fr-CA" sz="1200" kern="1200" dirty="0" smtClean="0">
                <a:solidFill>
                  <a:schemeClr val="tx1"/>
                </a:solidFill>
                <a:latin typeface="+mn-lt"/>
                <a:ea typeface="+mn-ea"/>
                <a:cs typeface="+mn-cs"/>
              </a:rPr>
              <a:t> qui pose comme base le sens littéral des textes et des documents originaux (en hébreu, araméen, etc.). Les altérations, les contradictions et les incohérences chronologiques qu’il relève le conduisent à mettre en question la création du </a:t>
            </a:r>
            <a:r>
              <a:rPr lang="fr-CA" sz="1200" i="1" kern="1200" dirty="0" smtClean="0">
                <a:solidFill>
                  <a:schemeClr val="tx1"/>
                </a:solidFill>
                <a:latin typeface="+mn-lt"/>
                <a:ea typeface="+mn-ea"/>
                <a:cs typeface="+mn-cs"/>
              </a:rPr>
              <a:t>Pentateuque</a:t>
            </a:r>
            <a:r>
              <a:rPr lang="fr-CA" sz="1200" kern="1200" dirty="0" smtClean="0">
                <a:solidFill>
                  <a:schemeClr val="tx1"/>
                </a:solidFill>
                <a:latin typeface="+mn-lt"/>
                <a:ea typeface="+mn-ea"/>
                <a:cs typeface="+mn-cs"/>
              </a:rPr>
              <a:t> par Moïse seul. La méthodologie de Simon sera utilisée par les critiques de la religion chrétienne aux 17</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18</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siècles aussi bien que par les bollandistes, groupe d’exégètes qui, à la suite du savant jésuite néerlandais </a:t>
            </a:r>
            <a:r>
              <a:rPr lang="fr-CA" sz="1200" b="1" kern="1200" dirty="0" smtClean="0">
                <a:solidFill>
                  <a:schemeClr val="tx1"/>
                </a:solidFill>
                <a:latin typeface="+mn-lt"/>
                <a:ea typeface="+mn-ea"/>
                <a:cs typeface="+mn-cs"/>
              </a:rPr>
              <a:t>Johannes </a:t>
            </a:r>
            <a:r>
              <a:rPr lang="fr-CA" sz="1200" b="1" kern="1200" dirty="0" err="1" smtClean="0">
                <a:solidFill>
                  <a:schemeClr val="tx1"/>
                </a:solidFill>
                <a:latin typeface="+mn-lt"/>
                <a:ea typeface="+mn-ea"/>
                <a:cs typeface="+mn-cs"/>
              </a:rPr>
              <a:t>Bollandus</a:t>
            </a:r>
            <a:r>
              <a:rPr lang="fr-CA" sz="1200" kern="1200" dirty="0" smtClean="0">
                <a:solidFill>
                  <a:schemeClr val="tx1"/>
                </a:solidFill>
                <a:latin typeface="+mn-lt"/>
                <a:ea typeface="+mn-ea"/>
                <a:cs typeface="+mn-cs"/>
              </a:rPr>
              <a:t> (1596-1665), rédigeaient les </a:t>
            </a:r>
            <a:r>
              <a:rPr lang="fr-CA" sz="1200" i="1" kern="1200" dirty="0" smtClean="0">
                <a:solidFill>
                  <a:schemeClr val="tx1"/>
                </a:solidFill>
                <a:latin typeface="+mn-lt"/>
                <a:ea typeface="+mn-ea"/>
                <a:cs typeface="+mn-cs"/>
              </a:rPr>
              <a:t>Acta </a:t>
            </a:r>
            <a:r>
              <a:rPr lang="fr-CA" sz="1200" i="1" kern="1200" dirty="0" err="1" smtClean="0">
                <a:solidFill>
                  <a:schemeClr val="tx1"/>
                </a:solidFill>
                <a:latin typeface="+mn-lt"/>
                <a:ea typeface="+mn-ea"/>
                <a:cs typeface="+mn-cs"/>
              </a:rPr>
              <a:t>sanctorum</a:t>
            </a:r>
            <a:r>
              <a:rPr lang="fr-CA" sz="1200" kern="1200" dirty="0" smtClean="0">
                <a:solidFill>
                  <a:schemeClr val="tx1"/>
                </a:solidFill>
                <a:latin typeface="+mn-lt"/>
                <a:ea typeface="+mn-ea"/>
                <a:cs typeface="+mn-cs"/>
              </a:rPr>
              <a:t>. Du côté protestant, le postulat de l’examen libre et individuel des textes sacrés a mené à un foisonnement de sectes critiques, doctrinales, dont la plus importante était celle des </a:t>
            </a:r>
            <a:r>
              <a:rPr lang="fr-CA" sz="1200" b="1" kern="1200" dirty="0" smtClean="0">
                <a:solidFill>
                  <a:schemeClr val="tx1"/>
                </a:solidFill>
                <a:latin typeface="+mn-lt"/>
                <a:ea typeface="+mn-ea"/>
                <a:cs typeface="+mn-cs"/>
              </a:rPr>
              <a:t>sociniens</a:t>
            </a:r>
            <a:r>
              <a:rPr lang="fr-CA" sz="1200" kern="1200" dirty="0" smtClean="0">
                <a:solidFill>
                  <a:schemeClr val="tx1"/>
                </a:solidFill>
                <a:latin typeface="+mn-lt"/>
                <a:ea typeface="+mn-ea"/>
                <a:cs typeface="+mn-cs"/>
              </a:rPr>
              <a:t> (du nom du penseur </a:t>
            </a:r>
            <a:r>
              <a:rPr lang="fr-CA" sz="1200" b="1" kern="1200" dirty="0" smtClean="0">
                <a:solidFill>
                  <a:schemeClr val="tx1"/>
                </a:solidFill>
                <a:latin typeface="+mn-lt"/>
                <a:ea typeface="+mn-ea"/>
                <a:cs typeface="+mn-cs"/>
              </a:rPr>
              <a:t>Sozzini</a:t>
            </a:r>
            <a:r>
              <a:rPr lang="fr-CA" sz="1200" kern="1200" dirty="0" smtClean="0">
                <a:solidFill>
                  <a:schemeClr val="tx1"/>
                </a:solidFill>
                <a:latin typeface="+mn-lt"/>
                <a:ea typeface="+mn-ea"/>
                <a:cs typeface="+mn-cs"/>
              </a:rPr>
              <a:t>, fin du 16</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qui ne voulaient accepter comme base de la foi que ce qui était clairement exprimé dans l’</a:t>
            </a:r>
            <a:r>
              <a:rPr lang="fr-CA" sz="1200" i="1" kern="1200" dirty="0" smtClean="0">
                <a:solidFill>
                  <a:schemeClr val="tx1"/>
                </a:solidFill>
                <a:latin typeface="+mn-lt"/>
                <a:ea typeface="+mn-ea"/>
                <a:cs typeface="+mn-cs"/>
              </a:rPr>
              <a:t>Écriture</a:t>
            </a:r>
            <a:r>
              <a:rPr lang="fr-CA" sz="1200" kern="1200" dirty="0" smtClean="0">
                <a:solidFill>
                  <a:schemeClr val="tx1"/>
                </a:solidFill>
                <a:latin typeface="+mn-lt"/>
                <a:ea typeface="+mn-ea"/>
                <a:cs typeface="+mn-cs"/>
              </a:rPr>
              <a:t>. Cela équivalait à l’acceptation des vérités simples et universelles qui s’accordent avec la Raison, et à la réfutation de tout ce qui dans la Tradition y était contraire: mystère, justification de l’édifice ecclésiastique. La religion chrétienne se réduit ainsi à une philosophie morale, proche de celle des philosophes déistes.</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77D6E6E7-DD3A-4EFF-ADE2-D1011CA5F00E}" type="slidenum">
              <a:rPr lang="cs-CZ" smtClean="0"/>
              <a:t>7</a:t>
            </a:fld>
            <a:endParaRPr lang="cs-CZ"/>
          </a:p>
        </p:txBody>
      </p:sp>
    </p:spTree>
    <p:extLst>
      <p:ext uri="{BB962C8B-B14F-4D97-AF65-F5344CB8AC3E}">
        <p14:creationId xmlns:p14="http://schemas.microsoft.com/office/powerpoint/2010/main" val="2246079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	Descendant de la noblesse de robe il suit la tradition familiale par sa formation - collège d’oratoriens de Juilly et études de droit - et par sa carrière - conseiller (1714), puis président à mortier au Parlement de Guyenne (1716-1726) à Bordeaux.</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Conformément aux goûts de l’époque il s’intéresse aussi à la science: entré à l’Académie de Bordeaux (1716), il fonde un prix d’anatomie et présente plusieurs travaux sur divers sujets (fonctionnement des glandes rénales, effets d’écho, pesanteur, etc.). </a:t>
            </a:r>
          </a:p>
          <a:p>
            <a:endParaRPr lang="fr-CA" sz="1200" kern="1200" dirty="0" smtClean="0">
              <a:solidFill>
                <a:schemeClr val="tx1"/>
              </a:solidFill>
              <a:latin typeface="+mn-lt"/>
              <a:ea typeface="+mn-ea"/>
              <a:cs typeface="+mn-cs"/>
            </a:endParaRP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Il fréquente également des salons mondains - ceux de Mme de Lambert et de Mme de Tencin - et le Club de l’Entresol. Il passe plusieurs mois de l’année à Paris.</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77D6E6E7-DD3A-4EFF-ADE2-D1011CA5F00E}" type="slidenum">
              <a:rPr lang="cs-CZ" smtClean="0"/>
              <a:t>8</a:t>
            </a:fld>
            <a:endParaRPr lang="cs-CZ"/>
          </a:p>
        </p:txBody>
      </p:sp>
    </p:spTree>
    <p:extLst>
      <p:ext uri="{BB962C8B-B14F-4D97-AF65-F5344CB8AC3E}">
        <p14:creationId xmlns:p14="http://schemas.microsoft.com/office/powerpoint/2010/main" val="753218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Ses premiers succès sont littéraires: </a:t>
            </a:r>
            <a:r>
              <a:rPr lang="fr-CA" sz="1200" b="1" i="1" u="sng" kern="1200" dirty="0" smtClean="0">
                <a:solidFill>
                  <a:schemeClr val="tx1"/>
                </a:solidFill>
                <a:latin typeface="+mn-lt"/>
                <a:ea typeface="+mn-ea"/>
                <a:cs typeface="+mn-cs"/>
              </a:rPr>
              <a:t>Les Lettres Persanes</a:t>
            </a:r>
            <a:r>
              <a:rPr lang="fr-CA" sz="1200" kern="1200" dirty="0" smtClean="0">
                <a:solidFill>
                  <a:schemeClr val="tx1"/>
                </a:solidFill>
                <a:latin typeface="+mn-lt"/>
                <a:ea typeface="+mn-ea"/>
                <a:cs typeface="+mn-cs"/>
              </a:rPr>
              <a:t> (1721; roman épistolaire publié à Amsterdam sans nom d’auteur), </a:t>
            </a:r>
            <a:r>
              <a:rPr lang="fr-CA" sz="1200" b="1" i="1" kern="1200" dirty="0" smtClean="0">
                <a:solidFill>
                  <a:schemeClr val="tx1"/>
                </a:solidFill>
                <a:latin typeface="+mn-lt"/>
                <a:ea typeface="+mn-ea"/>
                <a:cs typeface="+mn-cs"/>
              </a:rPr>
              <a:t>Le Temple de </a:t>
            </a:r>
            <a:r>
              <a:rPr lang="fr-CA" sz="1200" b="1" i="1" kern="1200" dirty="0" err="1" smtClean="0">
                <a:solidFill>
                  <a:schemeClr val="tx1"/>
                </a:solidFill>
                <a:latin typeface="+mn-lt"/>
                <a:ea typeface="+mn-ea"/>
                <a:cs typeface="+mn-cs"/>
              </a:rPr>
              <a:t>Gnide</a:t>
            </a:r>
            <a:r>
              <a:rPr lang="fr-CA" sz="1200" kern="1200" dirty="0" smtClean="0">
                <a:solidFill>
                  <a:schemeClr val="tx1"/>
                </a:solidFill>
                <a:latin typeface="+mn-lt"/>
                <a:ea typeface="+mn-ea"/>
                <a:cs typeface="+mn-cs"/>
              </a:rPr>
              <a:t> (1725, roman galant). Le premier, notamment, traduit la versatilité de l’esprit de l’auteur qui réussit un alliage heureux de la thématique galante et du récit de voyage sous forme épistolaire avec la réflexion politique et la critique sociale. Peu à peu toutefois, les intérêts théoriques l’emportent: </a:t>
            </a:r>
            <a:r>
              <a:rPr lang="fr-CA" sz="1200" b="1" i="1" kern="1200" dirty="0" smtClean="0">
                <a:solidFill>
                  <a:schemeClr val="tx1"/>
                </a:solidFill>
                <a:latin typeface="+mn-lt"/>
                <a:ea typeface="+mn-ea"/>
                <a:cs typeface="+mn-cs"/>
              </a:rPr>
              <a:t>Dissertation sur la politique des Romains dans la Religion</a:t>
            </a:r>
            <a:r>
              <a:rPr lang="fr-CA" sz="1200" kern="1200" dirty="0" smtClean="0">
                <a:solidFill>
                  <a:schemeClr val="tx1"/>
                </a:solidFill>
                <a:latin typeface="+mn-lt"/>
                <a:ea typeface="+mn-ea"/>
                <a:cs typeface="+mn-cs"/>
              </a:rPr>
              <a:t> (1716), </a:t>
            </a:r>
            <a:r>
              <a:rPr lang="fr-CA" sz="1200" b="1" i="1" kern="1200" dirty="0" smtClean="0">
                <a:solidFill>
                  <a:schemeClr val="tx1"/>
                </a:solidFill>
                <a:latin typeface="+mn-lt"/>
                <a:ea typeface="+mn-ea"/>
                <a:cs typeface="+mn-cs"/>
              </a:rPr>
              <a:t>Dialogue de Sylla et d’</a:t>
            </a:r>
            <a:r>
              <a:rPr lang="fr-CA" sz="1200" b="1" i="1" kern="1200" dirty="0" err="1" smtClean="0">
                <a:solidFill>
                  <a:schemeClr val="tx1"/>
                </a:solidFill>
                <a:latin typeface="+mn-lt"/>
                <a:ea typeface="+mn-ea"/>
                <a:cs typeface="+mn-cs"/>
              </a:rPr>
              <a:t>Eucrate</a:t>
            </a:r>
            <a:r>
              <a:rPr lang="fr-CA" sz="1200" kern="1200" dirty="0" smtClean="0">
                <a:solidFill>
                  <a:schemeClr val="tx1"/>
                </a:solidFill>
                <a:latin typeface="+mn-lt"/>
                <a:ea typeface="+mn-ea"/>
                <a:cs typeface="+mn-cs"/>
              </a:rPr>
              <a:t> (1722), </a:t>
            </a:r>
            <a:r>
              <a:rPr lang="fr-CA" sz="1200" b="1" i="1" kern="1200" dirty="0" smtClean="0">
                <a:solidFill>
                  <a:schemeClr val="tx1"/>
                </a:solidFill>
                <a:latin typeface="+mn-lt"/>
                <a:ea typeface="+mn-ea"/>
                <a:cs typeface="+mn-cs"/>
              </a:rPr>
              <a:t>De la monarchie universelle d’Europe</a:t>
            </a:r>
            <a:r>
              <a:rPr lang="fr-CA" sz="1200" kern="1200" dirty="0" smtClean="0">
                <a:solidFill>
                  <a:schemeClr val="tx1"/>
                </a:solidFill>
                <a:latin typeface="+mn-lt"/>
                <a:ea typeface="+mn-ea"/>
                <a:cs typeface="+mn-cs"/>
              </a:rPr>
              <a:t>. En 1728, il est élu à l’Académie Française, au moment où il avait déjà vendu sa charge de magistrat (1726) pour se dédier à la réflexion politique et juridique.</a:t>
            </a:r>
            <a:endParaRPr lang="cs-CZ" sz="1200" kern="1200" dirty="0" smtClean="0">
              <a:solidFill>
                <a:schemeClr val="tx1"/>
              </a:solidFill>
              <a:latin typeface="+mn-lt"/>
              <a:ea typeface="+mn-ea"/>
              <a:cs typeface="+mn-cs"/>
            </a:endParaRPr>
          </a:p>
          <a:p>
            <a:endParaRPr lang="fr-F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L’ouvrage théorique majeur ne doit pas occulter l’écrivain talentueux que fut Montesquieu, capable d’allier, dans ses </a:t>
            </a:r>
            <a:r>
              <a:rPr lang="fr-CA" sz="1200" kern="1200" dirty="0" err="1" smtClean="0">
                <a:solidFill>
                  <a:schemeClr val="tx1"/>
                </a:solidFill>
                <a:latin typeface="+mn-lt"/>
                <a:ea typeface="+mn-ea"/>
                <a:cs typeface="+mn-cs"/>
              </a:rPr>
              <a:t>oeuvres</a:t>
            </a:r>
            <a:r>
              <a:rPr lang="fr-CA" sz="1200" kern="1200" dirty="0" smtClean="0">
                <a:solidFill>
                  <a:schemeClr val="tx1"/>
                </a:solidFill>
                <a:latin typeface="+mn-lt"/>
                <a:ea typeface="+mn-ea"/>
                <a:cs typeface="+mn-cs"/>
              </a:rPr>
              <a:t> littéraires proprement dites, la rigueur de l’argumentation au style mondain et à la galanterie rococo des salons.</a:t>
            </a:r>
            <a:endParaRPr lang="cs-CZ" sz="1200" kern="1200" dirty="0" smtClean="0">
              <a:solidFill>
                <a:schemeClr val="tx1"/>
              </a:solidFill>
              <a:latin typeface="+mn-lt"/>
              <a:ea typeface="+mn-ea"/>
              <a:cs typeface="+mn-cs"/>
            </a:endParaRPr>
          </a:p>
          <a:p>
            <a:endParaRPr lang="fr-FR" sz="1200" b="0" i="0" kern="1200" dirty="0" smtClean="0">
              <a:solidFill>
                <a:schemeClr val="tx1"/>
              </a:solidFill>
              <a:latin typeface="+mn-lt"/>
              <a:ea typeface="+mn-ea"/>
              <a:cs typeface="+mn-cs"/>
            </a:endParaRPr>
          </a:p>
          <a:p>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Deux voyageurs Persans (ils ont quitté leur pays pour</a:t>
            </a:r>
            <a:r>
              <a:rPr lang="fr-FR" sz="1200" b="0" i="0" kern="1200" baseline="0" dirty="0" smtClean="0">
                <a:solidFill>
                  <a:schemeClr val="tx1"/>
                </a:solidFill>
                <a:latin typeface="+mn-lt"/>
                <a:ea typeface="+mn-ea"/>
                <a:cs typeface="+mn-cs"/>
              </a:rPr>
              <a:t> des raisons de sécurité)</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Usbek</a:t>
            </a:r>
            <a:r>
              <a:rPr lang="fr-FR" sz="1200" b="0" i="0" kern="1200" dirty="0" smtClean="0">
                <a:solidFill>
                  <a:schemeClr val="tx1"/>
                </a:solidFill>
                <a:latin typeface="+mn-lt"/>
                <a:ea typeface="+mn-ea"/>
                <a:cs typeface="+mn-cs"/>
              </a:rPr>
              <a:t> et Rica, visitent la France entre 1712 et 1720. Ils font part de leurs impressions à leurs amis avec lesquels ils échangent des lettres. Ils sont amenés aussi à correspondre l’un avec l’autre –</a:t>
            </a:r>
            <a:r>
              <a:rPr lang="fr-FR" sz="1200" b="0" i="0" kern="1200" baseline="0" dirty="0" smtClean="0">
                <a:solidFill>
                  <a:schemeClr val="tx1"/>
                </a:solidFill>
                <a:latin typeface="+mn-lt"/>
                <a:ea typeface="+mn-ea"/>
                <a:cs typeface="+mn-cs"/>
              </a:rPr>
              <a:t> le spirituel Rica se fixe à Paris x le grave </a:t>
            </a:r>
            <a:r>
              <a:rPr lang="fr-FR" sz="1200" b="0" i="0" kern="1200" baseline="0" dirty="0" err="1" smtClean="0">
                <a:solidFill>
                  <a:schemeClr val="tx1"/>
                </a:solidFill>
                <a:latin typeface="+mn-lt"/>
                <a:ea typeface="+mn-ea"/>
                <a:cs typeface="+mn-cs"/>
              </a:rPr>
              <a:t>Usbek</a:t>
            </a:r>
            <a:r>
              <a:rPr lang="fr-FR" sz="1200" b="0" i="0" kern="1200" baseline="0" dirty="0" smtClean="0">
                <a:solidFill>
                  <a:schemeClr val="tx1"/>
                </a:solidFill>
                <a:latin typeface="+mn-lt"/>
                <a:ea typeface="+mn-ea"/>
                <a:cs typeface="+mn-cs"/>
              </a:rPr>
              <a:t> à la campagne où il peut « raisonner à son aise »</a:t>
            </a:r>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C’est avec un regard neuf, amusé, parfois stupéfait, qu’ils observent les mœurs et les coutumes françaises. Bien des habitudes paraissent absurdes ou ridicules…</a:t>
            </a:r>
          </a:p>
          <a:p>
            <a:r>
              <a:rPr lang="fr-FR" sz="1200" b="0" i="0" kern="1200" dirty="0" smtClean="0">
                <a:solidFill>
                  <a:schemeClr val="tx1"/>
                </a:solidFill>
                <a:latin typeface="+mn-lt"/>
                <a:ea typeface="+mn-ea"/>
                <a:cs typeface="+mn-cs"/>
              </a:rPr>
              <a:t>Ils</a:t>
            </a:r>
            <a:r>
              <a:rPr lang="fr-FR" sz="1200" b="0" i="0" kern="1200" baseline="0" dirty="0" smtClean="0">
                <a:solidFill>
                  <a:schemeClr val="tx1"/>
                </a:solidFill>
                <a:latin typeface="+mn-lt"/>
                <a:ea typeface="+mn-ea"/>
                <a:cs typeface="+mn-cs"/>
              </a:rPr>
              <a:t> discutent les problèmes moraux (la tolérance, le suicide) ou sociologiques (les bienfaits des arts, leurs dangers, la liberté politique, les privilèges, le rôle modérateur des parlements)</a:t>
            </a:r>
            <a:endParaRPr lang="cs-CZ" dirty="0"/>
          </a:p>
        </p:txBody>
      </p:sp>
      <p:sp>
        <p:nvSpPr>
          <p:cNvPr id="4" name="Zástupný symbol pro číslo snímku 3"/>
          <p:cNvSpPr>
            <a:spLocks noGrp="1"/>
          </p:cNvSpPr>
          <p:nvPr>
            <p:ph type="sldNum" sz="quarter" idx="10"/>
          </p:nvPr>
        </p:nvSpPr>
        <p:spPr/>
        <p:txBody>
          <a:bodyPr/>
          <a:lstStyle/>
          <a:p>
            <a:fld id="{77D6E6E7-DD3A-4EFF-ADE2-D1011CA5F00E}" type="slidenum">
              <a:rPr lang="cs-CZ" smtClean="0"/>
              <a:t>9</a:t>
            </a:fld>
            <a:endParaRPr lang="cs-CZ"/>
          </a:p>
        </p:txBody>
      </p:sp>
    </p:spTree>
    <p:extLst>
      <p:ext uri="{BB962C8B-B14F-4D97-AF65-F5344CB8AC3E}">
        <p14:creationId xmlns:p14="http://schemas.microsoft.com/office/powerpoint/2010/main" val="2854128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1800">
                <a:solidFill>
                  <a:schemeClr val="tx2">
                    <a:shade val="75000"/>
                  </a:schemeClr>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 name="Footer Placeholder 1"/>
          <p:cNvSpPr>
            <a:spLocks noGrp="1"/>
          </p:cNvSpPr>
          <p:nvPr>
            <p:ph type="ftr" sz="quarter" idx="11"/>
          </p:nvPr>
        </p:nvSpPr>
        <p:spPr/>
        <p:txBody>
          <a:bodyPr/>
          <a:lstStyle/>
          <a:p>
            <a:endParaRPr lang="cs-CZ">
              <a:solidFill>
                <a:srgbClr val="D5E8D0">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354760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4257929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8"/>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8"/>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156010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endParaRPr lang="cs-CZ">
              <a:solidFill>
                <a:srgbClr val="D5E8D0">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319649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1500">
                <a:solidFill>
                  <a:schemeClr val="tx2">
                    <a:shade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1" name="Footer Placeholder 10"/>
          <p:cNvSpPr>
            <a:spLocks noGrp="1"/>
          </p:cNvSpPr>
          <p:nvPr>
            <p:ph type="ftr" sz="quarter" idx="11"/>
          </p:nvPr>
        </p:nvSpPr>
        <p:spPr/>
        <p:txBody>
          <a:bodyPr/>
          <a:lstStyle/>
          <a:p>
            <a:endParaRPr lang="cs-CZ">
              <a:solidFill>
                <a:srgbClr val="D5E8D0">
                  <a:shade val="75000"/>
                </a:srgbClr>
              </a:solidFill>
            </a:endParaRPr>
          </a:p>
        </p:txBody>
      </p:sp>
      <p:sp>
        <p:nvSpPr>
          <p:cNvPr id="16" name="Slide Number Placeholder 1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5997865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100"/>
            </a:lvl1pPr>
            <a:lvl2pPr>
              <a:defRPr sz="1800"/>
            </a:lvl2pPr>
            <a:lvl3pPr>
              <a:defRPr sz="150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100"/>
            </a:lvl1pPr>
            <a:lvl2pPr>
              <a:defRPr sz="1800"/>
            </a:lvl2pPr>
            <a:lvl3pPr>
              <a:defRPr sz="150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0" name="Footer Placeholder 9"/>
          <p:cNvSpPr>
            <a:spLocks noGrp="1"/>
          </p:cNvSpPr>
          <p:nvPr>
            <p:ph type="ftr" sz="quarter" idx="11"/>
          </p:nvPr>
        </p:nvSpPr>
        <p:spPr/>
        <p:txBody>
          <a:bodyPr/>
          <a:lstStyle/>
          <a:p>
            <a:endParaRPr lang="cs-CZ">
              <a:solidFill>
                <a:srgbClr val="D5E8D0">
                  <a:shade val="75000"/>
                </a:srgbClr>
              </a:solidFill>
            </a:endParaRPr>
          </a:p>
        </p:txBody>
      </p:sp>
      <p:sp>
        <p:nvSpPr>
          <p:cNvPr id="31" name="Slide Number Placeholder 30"/>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48151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350" b="0" cap="all" baseline="0">
                <a:solidFill>
                  <a:schemeClr val="accent1">
                    <a:shade val="50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350" b="0" cap="all" baseline="0">
                <a:solidFill>
                  <a:schemeClr val="accent1">
                    <a:shade val="50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039"/>
            <a:ext cx="4290556"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6" name="Footer Placeholder 5"/>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1" name="Straight Connector 10"/>
          <p:cNvSpPr>
            <a:spLocks noChangeShapeType="1"/>
          </p:cNvSpPr>
          <p:nvPr/>
        </p:nvSpPr>
        <p:spPr bwMode="auto">
          <a:xfrm>
            <a:off x="514350" y="60198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Tree>
    <p:extLst>
      <p:ext uri="{BB962C8B-B14F-4D97-AF65-F5344CB8AC3E}">
        <p14:creationId xmlns:p14="http://schemas.microsoft.com/office/powerpoint/2010/main" val="364934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1" name="Footer Placeholder 20"/>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84805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4" name="Footer Placeholder 23"/>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2019090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15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1" y="609600"/>
            <a:ext cx="3008313" cy="4800600"/>
          </a:xfrm>
        </p:spPr>
        <p:txBody>
          <a:bodyPr/>
          <a:lstStyle>
            <a:lvl1pPr marL="0"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2400"/>
            </a:lvl1pPr>
            <a:lvl2pPr>
              <a:defRPr sz="2100"/>
            </a:lvl2pPr>
            <a:lvl3pPr>
              <a:defRPr sz="1800"/>
            </a:lvl3pPr>
            <a:lvl4pPr>
              <a:defRPr sz="1500"/>
            </a:lvl4pPr>
            <a:lvl5pPr>
              <a:defRPr sz="15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9" name="Footer Placeholder 28"/>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81237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24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31" name="Slide Number Placeholder 30"/>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15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050"/>
            </a:lvl1pPr>
            <a:lvl2pPr>
              <a:defRPr sz="900"/>
            </a:lvl2pPr>
            <a:lvl3pPr>
              <a:defRPr sz="750"/>
            </a:lvl3pPr>
            <a:lvl4pPr>
              <a:defRPr sz="675"/>
            </a:lvl4pPr>
            <a:lvl5pPr>
              <a:defRPr sz="675"/>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8905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8" name="Text Placeholder 7"/>
          <p:cNvSpPr>
            <a:spLocks noGrp="1"/>
          </p:cNvSpPr>
          <p:nvPr>
            <p:ph type="body" idx="1"/>
          </p:nvPr>
        </p:nvSpPr>
        <p:spPr>
          <a:xfrm>
            <a:off x="304800" y="1554164"/>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900">
                <a:solidFill>
                  <a:schemeClr val="accent1">
                    <a:shade val="75000"/>
                  </a:schemeClr>
                </a:solidFill>
              </a:defRPr>
            </a:lvl1p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900">
                <a:solidFill>
                  <a:schemeClr val="accent1">
                    <a:shade val="75000"/>
                  </a:schemeClr>
                </a:solidFill>
              </a:defRPr>
            </a:lvl1pPr>
          </a:lstStyle>
          <a:p>
            <a:endParaRPr lang="cs-CZ">
              <a:solidFill>
                <a:srgbClr val="D5E8D0">
                  <a:shade val="75000"/>
                </a:srgbClr>
              </a:solidFill>
            </a:endParaRPr>
          </a:p>
        </p:txBody>
      </p:sp>
      <p:sp>
        <p:nvSpPr>
          <p:cNvPr id="5" name="Slide Number Placeholder 4"/>
          <p:cNvSpPr>
            <a:spLocks noGrp="1"/>
          </p:cNvSpPr>
          <p:nvPr>
            <p:ph type="sldNum" sz="quarter" idx="4"/>
          </p:nvPr>
        </p:nvSpPr>
        <p:spPr>
          <a:xfrm>
            <a:off x="8229600" y="6477002"/>
            <a:ext cx="762000" cy="244475"/>
          </a:xfrm>
          <a:prstGeom prst="rect">
            <a:avLst/>
          </a:prstGeom>
        </p:spPr>
        <p:txBody>
          <a:bodyPr vert="horz"/>
          <a:lstStyle>
            <a:lvl1pPr algn="r" eaLnBrk="1" latinLnBrk="0" hangingPunct="1">
              <a:defRPr kumimoji="0" sz="900">
                <a:solidFill>
                  <a:schemeClr val="accent1">
                    <a:shade val="75000"/>
                  </a:schemeClr>
                </a:solidFill>
              </a:defRPr>
            </a:lvl1p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Tree>
    <p:extLst>
      <p:ext uri="{BB962C8B-B14F-4D97-AF65-F5344CB8AC3E}">
        <p14:creationId xmlns:p14="http://schemas.microsoft.com/office/powerpoint/2010/main" val="2902082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27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257175" indent="-257175"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1pPr>
      <a:lvl2pPr marL="557213" indent="-214313" algn="l" rtl="0" eaLnBrk="1" latinLnBrk="0" hangingPunct="1">
        <a:spcBef>
          <a:spcPct val="20000"/>
        </a:spcBef>
        <a:buClr>
          <a:schemeClr val="accent1"/>
        </a:buClr>
        <a:buSzPct val="70000"/>
        <a:buFont typeface="Wingdings 2"/>
        <a:buChar char=""/>
        <a:defRPr kumimoji="0" sz="2100" kern="1200">
          <a:solidFill>
            <a:schemeClr val="tx2"/>
          </a:solidFill>
          <a:latin typeface="+mn-lt"/>
          <a:ea typeface="+mn-ea"/>
          <a:cs typeface="+mn-cs"/>
        </a:defRPr>
      </a:lvl2pPr>
      <a:lvl3pPr marL="857250" indent="-171450" algn="l" rtl="0" eaLnBrk="1" latinLnBrk="0" hangingPunct="1">
        <a:spcBef>
          <a:spcPct val="20000"/>
        </a:spcBef>
        <a:buClr>
          <a:schemeClr val="accent1"/>
        </a:buClr>
        <a:buSzPct val="70000"/>
        <a:buFont typeface="Wingdings 2"/>
        <a:buChar char=""/>
        <a:defRPr kumimoji="0" sz="1800" kern="1200">
          <a:solidFill>
            <a:schemeClr val="tx2"/>
          </a:solidFill>
          <a:latin typeface="+mn-lt"/>
          <a:ea typeface="+mn-ea"/>
          <a:cs typeface="+mn-cs"/>
        </a:defRPr>
      </a:lvl3pPr>
      <a:lvl4pPr marL="1200150" indent="-171450" algn="l" rtl="0" eaLnBrk="1" latinLnBrk="0" hangingPunct="1">
        <a:spcBef>
          <a:spcPct val="20000"/>
        </a:spcBef>
        <a:buClr>
          <a:schemeClr val="accent1"/>
        </a:buClr>
        <a:buSzPct val="70000"/>
        <a:buFont typeface="Wingdings 2"/>
        <a:buChar char=""/>
        <a:defRPr kumimoji="0" sz="1500" kern="1200">
          <a:solidFill>
            <a:schemeClr val="tx2"/>
          </a:solidFill>
          <a:latin typeface="+mn-lt"/>
          <a:ea typeface="+mn-ea"/>
          <a:cs typeface="+mn-cs"/>
        </a:defRPr>
      </a:lvl4pPr>
      <a:lvl5pPr marL="1543050" indent="-171450" algn="l" rtl="0" eaLnBrk="1" latinLnBrk="0" hangingPunct="1">
        <a:spcBef>
          <a:spcPct val="20000"/>
        </a:spcBef>
        <a:buClr>
          <a:schemeClr val="accent1"/>
        </a:buClr>
        <a:buSzPct val="60000"/>
        <a:buFont typeface="Wingdings 2"/>
        <a:buChar char=""/>
        <a:defRPr kumimoji="0" sz="1350" kern="1200">
          <a:solidFill>
            <a:schemeClr val="tx2"/>
          </a:solidFill>
          <a:latin typeface="+mn-lt"/>
          <a:ea typeface="+mn-ea"/>
          <a:cs typeface="+mn-cs"/>
        </a:defRPr>
      </a:lvl5pPr>
      <a:lvl6pPr marL="1885950" indent="-171450" algn="l" rtl="0" eaLnBrk="1" latinLnBrk="0" hangingPunct="1">
        <a:spcBef>
          <a:spcPct val="20000"/>
        </a:spcBef>
        <a:buClr>
          <a:schemeClr val="accent1"/>
        </a:buClr>
        <a:buSzPct val="60000"/>
        <a:buFont typeface="Wingdings 2"/>
        <a:buChar char=""/>
        <a:defRPr kumimoji="0" sz="1350" kern="1200">
          <a:solidFill>
            <a:schemeClr val="tx2"/>
          </a:solidFill>
          <a:latin typeface="+mn-lt"/>
          <a:ea typeface="+mn-ea"/>
          <a:cs typeface="+mn-cs"/>
        </a:defRPr>
      </a:lvl6pPr>
      <a:lvl7pPr marL="2228850" indent="-171450" algn="l" rtl="0" eaLnBrk="1" latinLnBrk="0" hangingPunct="1">
        <a:spcBef>
          <a:spcPct val="20000"/>
        </a:spcBef>
        <a:buClr>
          <a:schemeClr val="accent1"/>
        </a:buClr>
        <a:buSzPct val="60000"/>
        <a:buFont typeface="Wingdings 2"/>
        <a:buChar char=""/>
        <a:defRPr kumimoji="0" sz="1200" kern="1200">
          <a:solidFill>
            <a:schemeClr val="tx2"/>
          </a:solidFill>
          <a:latin typeface="+mn-lt"/>
          <a:ea typeface="+mn-ea"/>
          <a:cs typeface="+mn-cs"/>
        </a:defRPr>
      </a:lvl7pPr>
      <a:lvl8pPr marL="2571750" indent="-171450" algn="l" rtl="0" eaLnBrk="1" latinLnBrk="0" hangingPunct="1">
        <a:spcBef>
          <a:spcPct val="20000"/>
        </a:spcBef>
        <a:buClr>
          <a:schemeClr val="accent1"/>
        </a:buClr>
        <a:buSzPct val="60000"/>
        <a:buFont typeface="Wingdings 2"/>
        <a:buChar char=""/>
        <a:defRPr kumimoji="0" sz="1200" kern="1200" baseline="0">
          <a:solidFill>
            <a:schemeClr val="tx2"/>
          </a:solidFill>
          <a:latin typeface="+mn-lt"/>
          <a:ea typeface="+mn-ea"/>
          <a:cs typeface="+mn-cs"/>
        </a:defRPr>
      </a:lvl8pPr>
      <a:lvl9pPr marL="2914650" indent="-171450" algn="l" rtl="0" eaLnBrk="1" latinLnBrk="0" hangingPunct="1">
        <a:spcBef>
          <a:spcPct val="20000"/>
        </a:spcBef>
        <a:buClr>
          <a:schemeClr val="accent1"/>
        </a:buClr>
        <a:buSzPct val="60000"/>
        <a:buFont typeface="Wingdings 2"/>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853413"/>
            <a:ext cx="8763000" cy="1222375"/>
          </a:xfrm>
        </p:spPr>
        <p:txBody>
          <a:bodyPr/>
          <a:lstStyle/>
          <a:p>
            <a:r>
              <a:rPr lang="fr-FR" noProof="0" dirty="0" smtClean="0"/>
              <a:t>L‘</a:t>
            </a:r>
            <a:r>
              <a:rPr lang="fr-FR" noProof="0" dirty="0" err="1" smtClean="0"/>
              <a:t>age</a:t>
            </a:r>
            <a:r>
              <a:rPr lang="fr-FR" noProof="0" dirty="0" smtClean="0"/>
              <a:t> des </a:t>
            </a:r>
            <a:r>
              <a:rPr lang="fr-FR" noProof="0" dirty="0" err="1" smtClean="0"/>
              <a:t>lumieres</a:t>
            </a:r>
            <a:endParaRPr lang="fr-FR" noProof="0" dirty="0"/>
          </a:p>
        </p:txBody>
      </p:sp>
      <p:sp>
        <p:nvSpPr>
          <p:cNvPr id="3" name="Subtitle 2"/>
          <p:cNvSpPr>
            <a:spLocks noGrp="1"/>
          </p:cNvSpPr>
          <p:nvPr>
            <p:ph type="subTitle" idx="1"/>
          </p:nvPr>
        </p:nvSpPr>
        <p:spPr/>
        <p:txBody>
          <a:bodyPr/>
          <a:lstStyle/>
          <a:p>
            <a:pPr>
              <a:buFont typeface="Arial" pitchFamily="34" charset="0"/>
              <a:buChar char="•"/>
            </a:pPr>
            <a:r>
              <a:rPr lang="fr-FR" noProof="0" smtClean="0"/>
              <a:t>Mgr. Veronika Černíková, Ph.D.</a:t>
            </a:r>
            <a:endParaRPr lang="fr-FR" noProof="0"/>
          </a:p>
        </p:txBody>
      </p:sp>
    </p:spTree>
    <p:extLst>
      <p:ext uri="{BB962C8B-B14F-4D97-AF65-F5344CB8AC3E}">
        <p14:creationId xmlns:p14="http://schemas.microsoft.com/office/powerpoint/2010/main" val="384114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686800" cy="838200"/>
          </a:xfrm>
        </p:spPr>
        <p:txBody>
          <a:bodyPr>
            <a:normAutofit fontScale="90000"/>
          </a:bodyPr>
          <a:lstStyle/>
          <a:p>
            <a:r>
              <a:rPr lang="fr-FR" noProof="0" smtClean="0"/>
              <a:t>Charles-Louis de Secondat, </a:t>
            </a:r>
            <a:br>
              <a:rPr lang="fr-FR" noProof="0" smtClean="0"/>
            </a:br>
            <a:r>
              <a:rPr lang="fr-FR" noProof="0" smtClean="0"/>
              <a:t>baron de La Brède et de Montesquieu (1689-1755)</a:t>
            </a:r>
            <a:endParaRPr lang="fr-FR" noProof="0"/>
          </a:p>
        </p:txBody>
      </p:sp>
      <p:sp>
        <p:nvSpPr>
          <p:cNvPr id="3" name="Zástupný symbol pro obsah 2"/>
          <p:cNvSpPr>
            <a:spLocks noGrp="1"/>
          </p:cNvSpPr>
          <p:nvPr>
            <p:ph idx="1"/>
          </p:nvPr>
        </p:nvSpPr>
        <p:spPr/>
        <p:txBody>
          <a:bodyPr>
            <a:normAutofit/>
          </a:bodyPr>
          <a:lstStyle/>
          <a:p>
            <a:r>
              <a:rPr lang="fr-FR" noProof="0" smtClean="0"/>
              <a:t>les voyages (1728-31)</a:t>
            </a:r>
          </a:p>
          <a:p>
            <a:pPr lvl="1"/>
            <a:r>
              <a:rPr lang="fr-FR" noProof="0" smtClean="0"/>
              <a:t>Allemagne</a:t>
            </a:r>
          </a:p>
          <a:p>
            <a:pPr lvl="1"/>
            <a:r>
              <a:rPr lang="fr-FR" noProof="0" smtClean="0"/>
              <a:t>Autriche-Hongrie</a:t>
            </a:r>
          </a:p>
          <a:p>
            <a:pPr lvl="1"/>
            <a:r>
              <a:rPr lang="fr-FR" noProof="0" smtClean="0"/>
              <a:t>Italie </a:t>
            </a:r>
          </a:p>
          <a:p>
            <a:pPr lvl="1"/>
            <a:r>
              <a:rPr lang="fr-FR" noProof="0" smtClean="0"/>
              <a:t>Angleterre</a:t>
            </a:r>
          </a:p>
          <a:p>
            <a:pPr>
              <a:buNone/>
            </a:pPr>
            <a:r>
              <a:rPr lang="fr-FR" noProof="0" smtClean="0"/>
              <a:t>→ la nature des lois</a:t>
            </a:r>
          </a:p>
          <a:p>
            <a:r>
              <a:rPr lang="fr-FR" i="1" noProof="0" smtClean="0"/>
              <a:t>Considérations sur les causes de la grandeur des Romains et de leur décadence</a:t>
            </a:r>
            <a:r>
              <a:rPr lang="fr-FR" noProof="0" smtClean="0"/>
              <a:t> (1734) </a:t>
            </a:r>
          </a:p>
          <a:p>
            <a:r>
              <a:rPr lang="fr-FR" i="1" noProof="0" smtClean="0"/>
              <a:t>De l’Esprit des Lois</a:t>
            </a:r>
            <a:r>
              <a:rPr lang="fr-FR" noProof="0" smtClean="0"/>
              <a:t> (1748)</a:t>
            </a:r>
            <a:endParaRPr lang="fr-FR" noProof="0"/>
          </a:p>
        </p:txBody>
      </p:sp>
      <p:sp>
        <p:nvSpPr>
          <p:cNvPr id="30724" name="AutoShape 4" descr="data:image/png;base64,iVBORw0KGgoAAAANSUhEUgAABHQAAANmCAYAAACbtdyoAAAgAElEQVR4Xu3YQQ0AAAwCseHf9HRc0ikgZS92jgABAgQIECBAgAABAgQIECBAICWwVFphCRAgQIAAAQIECBAgQIAAAQIEzqDjCQ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H4qfv4AACAASURBV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WfENZwAAC4BJREFU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B4OkgDZ1phPeg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0726" name="AutoShape 6" descr="data:image/png;base64,iVBORw0KGgoAAAANSUhEUgAABHQAAANmCAYAAACbtdyoAAAgAElEQVR4Xu3YQQ0AAAwCseHf9HRc0ikgZS92jgABAgQIECBAgAABAgQIECBAICWwVFphCRAgQIAAAQIECBAgQIAAAQIEzqDjCQ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H4qfv4AACAASURBV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WfENZwAAC4BJREFU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B4OkgDZ1phPeg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3796" name="Picture 4" descr="http://expositions.bnf.fr/montesquieu/images/3/ess_254.jpg"/>
          <p:cNvPicPr>
            <a:picLocks noChangeAspect="1" noChangeArrowheads="1"/>
          </p:cNvPicPr>
          <p:nvPr/>
        </p:nvPicPr>
        <p:blipFill>
          <a:blip r:embed="rId3" cstate="print"/>
          <a:srcRect/>
          <a:stretch>
            <a:fillRect/>
          </a:stretch>
        </p:blipFill>
        <p:spPr bwMode="auto">
          <a:xfrm>
            <a:off x="5940152" y="1196752"/>
            <a:ext cx="3027543" cy="277524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686800" cy="838200"/>
          </a:xfrm>
        </p:spPr>
        <p:txBody>
          <a:bodyPr>
            <a:normAutofit fontScale="90000"/>
          </a:bodyPr>
          <a:lstStyle/>
          <a:p>
            <a:r>
              <a:rPr lang="fr-FR" noProof="0" smtClean="0"/>
              <a:t>Charles-Louis de Secondat, </a:t>
            </a:r>
            <a:br>
              <a:rPr lang="fr-FR" noProof="0" smtClean="0"/>
            </a:br>
            <a:r>
              <a:rPr lang="fr-FR" noProof="0" smtClean="0"/>
              <a:t>baron de La Brède et de Montesquieu (1689-1755)</a:t>
            </a:r>
            <a:endParaRPr lang="fr-FR" noProof="0"/>
          </a:p>
        </p:txBody>
      </p:sp>
      <p:sp>
        <p:nvSpPr>
          <p:cNvPr id="3" name="Zástupný symbol pro obsah 2"/>
          <p:cNvSpPr>
            <a:spLocks noGrp="1"/>
          </p:cNvSpPr>
          <p:nvPr>
            <p:ph idx="1"/>
          </p:nvPr>
        </p:nvSpPr>
        <p:spPr>
          <a:xfrm>
            <a:off x="304800" y="1554164"/>
            <a:ext cx="4915272" cy="5303836"/>
          </a:xfrm>
        </p:spPr>
        <p:txBody>
          <a:bodyPr>
            <a:normAutofit lnSpcReduction="10000"/>
          </a:bodyPr>
          <a:lstStyle/>
          <a:p>
            <a:pPr>
              <a:buNone/>
            </a:pPr>
            <a:r>
              <a:rPr lang="fr-FR" i="1" noProof="0" smtClean="0"/>
              <a:t>De l’Esprit des Lois</a:t>
            </a:r>
            <a:r>
              <a:rPr lang="fr-FR" noProof="0" smtClean="0"/>
              <a:t> (1748)</a:t>
            </a:r>
          </a:p>
          <a:p>
            <a:pPr lvl="1">
              <a:buNone/>
            </a:pPr>
            <a:r>
              <a:rPr lang="fr-FR" noProof="0" smtClean="0"/>
              <a:t>la science politique</a:t>
            </a:r>
          </a:p>
          <a:p>
            <a:pPr lvl="1">
              <a:buNone/>
            </a:pPr>
            <a:r>
              <a:rPr lang="fr-FR" noProof="0" smtClean="0"/>
              <a:t>la politique et la géographie</a:t>
            </a:r>
          </a:p>
          <a:p>
            <a:pPr lvl="1">
              <a:buNone/>
            </a:pPr>
            <a:r>
              <a:rPr lang="fr-FR" noProof="0" smtClean="0"/>
              <a:t>	facteur spatial</a:t>
            </a:r>
          </a:p>
          <a:p>
            <a:pPr lvl="1">
              <a:buNone/>
            </a:pPr>
            <a:r>
              <a:rPr lang="fr-FR" noProof="0" smtClean="0"/>
              <a:t>la politique et l’histoire du droit</a:t>
            </a:r>
          </a:p>
          <a:p>
            <a:pPr lvl="1">
              <a:buNone/>
            </a:pPr>
            <a:r>
              <a:rPr lang="fr-FR" noProof="0" smtClean="0"/>
              <a:t>	facteur temporel</a:t>
            </a:r>
          </a:p>
          <a:p>
            <a:pPr lvl="8">
              <a:buNone/>
            </a:pPr>
            <a:endParaRPr lang="fr-FR" noProof="0" smtClean="0"/>
          </a:p>
          <a:p>
            <a:pPr>
              <a:buNone/>
            </a:pPr>
            <a:r>
              <a:rPr lang="fr-FR" sz="2000" noProof="0" smtClean="0"/>
              <a:t>« les lois sont des rapports nécessaires qui dérivent de la nature des choses »</a:t>
            </a:r>
          </a:p>
          <a:p>
            <a:pPr lvl="8">
              <a:buNone/>
            </a:pPr>
            <a:endParaRPr lang="fr-FR" sz="650" noProof="0" smtClean="0"/>
          </a:p>
          <a:p>
            <a:pPr lvl="1"/>
            <a:r>
              <a:rPr lang="fr-FR" noProof="0" smtClean="0"/>
              <a:t>les types de gouvernements:</a:t>
            </a:r>
          </a:p>
          <a:p>
            <a:pPr lvl="2"/>
            <a:r>
              <a:rPr lang="fr-FR" noProof="0" smtClean="0"/>
              <a:t>le despotique</a:t>
            </a:r>
          </a:p>
          <a:p>
            <a:pPr lvl="3"/>
            <a:r>
              <a:rPr lang="fr-FR" noProof="0" smtClean="0"/>
              <a:t>la crainte</a:t>
            </a:r>
          </a:p>
          <a:p>
            <a:pPr lvl="2"/>
            <a:r>
              <a:rPr lang="fr-FR" b="1" noProof="0" smtClean="0"/>
              <a:t>le monarchique</a:t>
            </a:r>
          </a:p>
          <a:p>
            <a:pPr lvl="3"/>
            <a:r>
              <a:rPr lang="fr-FR" noProof="0" smtClean="0"/>
              <a:t>l’honneur</a:t>
            </a:r>
          </a:p>
          <a:p>
            <a:pPr lvl="2"/>
            <a:r>
              <a:rPr lang="fr-FR" noProof="0" smtClean="0"/>
              <a:t>le républicain </a:t>
            </a:r>
          </a:p>
          <a:p>
            <a:pPr lvl="3"/>
            <a:r>
              <a:rPr lang="fr-FR" noProof="0" smtClean="0"/>
              <a:t>la vertu (le sens civique)</a:t>
            </a:r>
          </a:p>
          <a:p>
            <a:pPr lvl="2"/>
            <a:endParaRPr lang="fr-FR" noProof="0"/>
          </a:p>
        </p:txBody>
      </p:sp>
      <p:sp>
        <p:nvSpPr>
          <p:cNvPr id="30724" name="AutoShape 4" descr="data:image/png;base64,iVBORw0KGgoAAAANSUhEUgAABHQAAANmCAYAAACbtdyoAAAgAElEQVR4Xu3YQQ0AAAwCseHf9HRc0ikgZS92jgABAgQIECBAgAABAgQIECBAICWwVFphCRAgQIAAAQIECBAgQIAAAQIEzqDjCQ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H4qfv4AACAASURBV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WfENZwAAC4BJREFU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B4OkgDZ1phPeg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0726" name="AutoShape 6" descr="data:image/png;base64,iVBORw0KGgoAAAANSUhEUgAABHQAAANmCAYAAACbtdyoAAAgAElEQVR4Xu3YQQ0AAAwCseHf9HRc0ikgZS92jgABAgQIECBAgAABAgQIECBAICWwVFphCRAgQIAAAQIECBAgQIAAAQIEzqDjCQ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H4qfv4AACAASURBV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WfENZwAAC4BJREFU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B4OkgDZ1phPeg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3794" name="Picture 2" descr="http://www.altersexualite.com/local/cache-vignettes/L500xH719/espritdeslois-f9b7b.jpg"/>
          <p:cNvPicPr>
            <a:picLocks noChangeAspect="1" noChangeArrowheads="1"/>
          </p:cNvPicPr>
          <p:nvPr/>
        </p:nvPicPr>
        <p:blipFill>
          <a:blip r:embed="rId3" cstate="print"/>
          <a:srcRect/>
          <a:stretch>
            <a:fillRect/>
          </a:stretch>
        </p:blipFill>
        <p:spPr bwMode="auto">
          <a:xfrm>
            <a:off x="5220072" y="1205866"/>
            <a:ext cx="3923928" cy="564260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smtClean="0"/>
              <a:t>voltaire (1694-1778)</a:t>
            </a:r>
            <a:endParaRPr lang="fr-FR" noProof="0"/>
          </a:p>
        </p:txBody>
      </p:sp>
      <p:sp>
        <p:nvSpPr>
          <p:cNvPr id="3" name="Zástupný symbol pro obsah 2"/>
          <p:cNvSpPr>
            <a:spLocks noGrp="1"/>
          </p:cNvSpPr>
          <p:nvPr>
            <p:ph idx="1"/>
          </p:nvPr>
        </p:nvSpPr>
        <p:spPr>
          <a:xfrm>
            <a:off x="304800" y="1554164"/>
            <a:ext cx="8686800" cy="5043188"/>
          </a:xfrm>
        </p:spPr>
        <p:txBody>
          <a:bodyPr>
            <a:normAutofit lnSpcReduction="10000"/>
          </a:bodyPr>
          <a:lstStyle/>
          <a:p>
            <a:r>
              <a:rPr lang="fr-FR" b="1" noProof="0" dirty="0" err="1" smtClean="0"/>
              <a:t>Arouet</a:t>
            </a:r>
            <a:r>
              <a:rPr lang="fr-FR" b="1" noProof="0" dirty="0" smtClean="0"/>
              <a:t> l</a:t>
            </a:r>
            <a:r>
              <a:rPr lang="fr-FR" noProof="0" dirty="0" smtClean="0"/>
              <a:t>e </a:t>
            </a:r>
            <a:r>
              <a:rPr lang="fr-FR" b="1" noProof="0" dirty="0" smtClean="0"/>
              <a:t>J</a:t>
            </a:r>
            <a:r>
              <a:rPr lang="fr-FR" noProof="0" dirty="0" smtClean="0"/>
              <a:t>eune</a:t>
            </a:r>
          </a:p>
          <a:p>
            <a:r>
              <a:rPr lang="fr-FR" noProof="0" dirty="0" smtClean="0"/>
              <a:t>poète &amp; dramaturge &amp; penseur</a:t>
            </a:r>
          </a:p>
          <a:p>
            <a:r>
              <a:rPr lang="fr-FR" noProof="0" dirty="0" smtClean="0"/>
              <a:t>la riche bourgeoisie</a:t>
            </a:r>
          </a:p>
          <a:p>
            <a:pPr lvl="1"/>
            <a:r>
              <a:rPr lang="fr-FR" noProof="0" dirty="0" smtClean="0"/>
              <a:t>le collège des jésuites</a:t>
            </a:r>
          </a:p>
          <a:p>
            <a:pPr lvl="1"/>
            <a:r>
              <a:rPr lang="fr-FR" noProof="0" dirty="0" smtClean="0"/>
              <a:t>le droit</a:t>
            </a:r>
          </a:p>
          <a:p>
            <a:r>
              <a:rPr lang="fr-FR" noProof="0" dirty="0" smtClean="0"/>
              <a:t>le salon libertin</a:t>
            </a:r>
          </a:p>
          <a:p>
            <a:pPr lvl="1"/>
            <a:r>
              <a:rPr lang="fr-FR" noProof="0" dirty="0" smtClean="0"/>
              <a:t>Ninon de </a:t>
            </a:r>
            <a:r>
              <a:rPr lang="fr-FR" noProof="0" dirty="0" err="1" smtClean="0"/>
              <a:t>Lanclos</a:t>
            </a:r>
            <a:endParaRPr lang="fr-FR" noProof="0" dirty="0" smtClean="0"/>
          </a:p>
          <a:p>
            <a:r>
              <a:rPr lang="fr-FR" noProof="0" dirty="0" smtClean="0"/>
              <a:t>le poète satirique</a:t>
            </a:r>
          </a:p>
          <a:p>
            <a:pPr lvl="1"/>
            <a:r>
              <a:rPr lang="fr-FR" noProof="0" dirty="0" smtClean="0"/>
              <a:t>contre le Régent</a:t>
            </a:r>
          </a:p>
          <a:p>
            <a:pPr lvl="1">
              <a:buNone/>
            </a:pPr>
            <a:r>
              <a:rPr lang="fr-FR" noProof="0" dirty="0" smtClean="0"/>
              <a:t>→ la prison</a:t>
            </a:r>
          </a:p>
          <a:p>
            <a:pPr lvl="1"/>
            <a:r>
              <a:rPr lang="fr-FR" i="1" noProof="0" dirty="0" smtClean="0"/>
              <a:t>Œdipe</a:t>
            </a:r>
            <a:r>
              <a:rPr lang="fr-FR" noProof="0" dirty="0" smtClean="0"/>
              <a:t> (1718)</a:t>
            </a:r>
          </a:p>
          <a:p>
            <a:pPr lvl="1"/>
            <a:r>
              <a:rPr lang="fr-FR" i="1" noProof="0" dirty="0" smtClean="0"/>
              <a:t>Henriade</a:t>
            </a:r>
            <a:r>
              <a:rPr lang="fr-FR" noProof="0" dirty="0" smtClean="0"/>
              <a:t> (1728)</a:t>
            </a:r>
          </a:p>
          <a:p>
            <a:pPr lvl="1">
              <a:buNone/>
            </a:pPr>
            <a:r>
              <a:rPr lang="fr-FR" noProof="0" dirty="0" smtClean="0"/>
              <a:t>→ l’exil en Angleterre</a:t>
            </a:r>
          </a:p>
        </p:txBody>
      </p:sp>
      <p:pic>
        <p:nvPicPr>
          <p:cNvPr id="37890" name="Picture 2" descr="https://upload.wikimedia.org/wikipedia/commons/thumb/4/45/D'apr%C3%A8s_Maurice_Quentin_de_La_Tour,_Portrait_de_Voltaire_(c._1737,_mus%C3%A9e_Antoine_L%C3%A9cuyer).jpg/250px-D'apr%C3%A8s_Maurice_Quentin_de_La_Tour,_Portrait_de_Voltaire_(c._1737,_mus%C3%A9e_Antoine_L%C3%A9cuyer).jpg"/>
          <p:cNvPicPr>
            <a:picLocks noChangeAspect="1" noChangeArrowheads="1"/>
          </p:cNvPicPr>
          <p:nvPr/>
        </p:nvPicPr>
        <p:blipFill>
          <a:blip r:embed="rId3" cstate="print"/>
          <a:srcRect/>
          <a:stretch>
            <a:fillRect/>
          </a:stretch>
        </p:blipFill>
        <p:spPr bwMode="auto">
          <a:xfrm>
            <a:off x="5652120" y="1196752"/>
            <a:ext cx="3262498" cy="403244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smtClean="0"/>
              <a:t>voltaire (1694-1778)</a:t>
            </a:r>
            <a:endParaRPr lang="fr-FR" noProof="0"/>
          </a:p>
        </p:txBody>
      </p:sp>
      <p:sp>
        <p:nvSpPr>
          <p:cNvPr id="3" name="Zástupný symbol pro obsah 2"/>
          <p:cNvSpPr>
            <a:spLocks noGrp="1"/>
          </p:cNvSpPr>
          <p:nvPr>
            <p:ph idx="1"/>
          </p:nvPr>
        </p:nvSpPr>
        <p:spPr/>
        <p:txBody>
          <a:bodyPr/>
          <a:lstStyle/>
          <a:p>
            <a:r>
              <a:rPr lang="fr-FR" noProof="0" smtClean="0"/>
              <a:t>l’Angleterre (1726-1729) </a:t>
            </a:r>
          </a:p>
          <a:p>
            <a:pPr lvl="1"/>
            <a:r>
              <a:rPr lang="fr-FR" noProof="0" smtClean="0"/>
              <a:t>le système politique</a:t>
            </a:r>
          </a:p>
          <a:p>
            <a:pPr lvl="1"/>
            <a:r>
              <a:rPr lang="fr-FR" noProof="0" smtClean="0"/>
              <a:t>l’importance du commerce et de l’industrie</a:t>
            </a:r>
          </a:p>
          <a:p>
            <a:pPr lvl="1"/>
            <a:r>
              <a:rPr lang="fr-FR" noProof="0" smtClean="0"/>
              <a:t>la coexistence des Églises protestantes</a:t>
            </a:r>
          </a:p>
          <a:p>
            <a:pPr lvl="1"/>
            <a:r>
              <a:rPr lang="fr-FR" noProof="0" smtClean="0"/>
              <a:t>la culture</a:t>
            </a:r>
          </a:p>
          <a:p>
            <a:pPr lvl="2"/>
            <a:r>
              <a:rPr lang="fr-FR" noProof="0" smtClean="0"/>
              <a:t>Shakespeare</a:t>
            </a:r>
          </a:p>
          <a:p>
            <a:pPr lvl="2"/>
            <a:r>
              <a:rPr lang="fr-FR" noProof="0" smtClean="0"/>
              <a:t>Swift</a:t>
            </a:r>
          </a:p>
          <a:p>
            <a:pPr lvl="2"/>
            <a:r>
              <a:rPr lang="fr-FR" noProof="0" smtClean="0"/>
              <a:t>Locke</a:t>
            </a:r>
          </a:p>
          <a:p>
            <a:pPr lvl="2"/>
            <a:r>
              <a:rPr lang="fr-FR" noProof="0" smtClean="0"/>
              <a:t>Newton</a:t>
            </a:r>
            <a:endParaRPr lang="fr-FR" noProof="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smtClean="0"/>
              <a:t>voltaire (1694-1778)</a:t>
            </a:r>
            <a:endParaRPr lang="fr-FR" noProof="0"/>
          </a:p>
        </p:txBody>
      </p:sp>
      <p:sp>
        <p:nvSpPr>
          <p:cNvPr id="3" name="Zástupný symbol pro obsah 2"/>
          <p:cNvSpPr>
            <a:spLocks noGrp="1"/>
          </p:cNvSpPr>
          <p:nvPr>
            <p:ph idx="1"/>
          </p:nvPr>
        </p:nvSpPr>
        <p:spPr>
          <a:xfrm>
            <a:off x="304800" y="1554164"/>
            <a:ext cx="8686800" cy="5303836"/>
          </a:xfrm>
        </p:spPr>
        <p:txBody>
          <a:bodyPr>
            <a:normAutofit lnSpcReduction="10000"/>
          </a:bodyPr>
          <a:lstStyle/>
          <a:p>
            <a:r>
              <a:rPr lang="fr-FR" noProof="0" dirty="0" smtClean="0"/>
              <a:t>Paris (1729-1734)</a:t>
            </a:r>
          </a:p>
          <a:p>
            <a:pPr lvl="1"/>
            <a:r>
              <a:rPr lang="fr-FR" i="1" noProof="0" dirty="0" smtClean="0"/>
              <a:t>Zaïre</a:t>
            </a:r>
            <a:r>
              <a:rPr lang="fr-FR" noProof="0" dirty="0" smtClean="0"/>
              <a:t> (1732)</a:t>
            </a:r>
          </a:p>
          <a:p>
            <a:pPr lvl="2"/>
            <a:r>
              <a:rPr lang="fr-FR" noProof="0" dirty="0" smtClean="0"/>
              <a:t>la tragédie « shakespearienne »</a:t>
            </a:r>
          </a:p>
          <a:p>
            <a:pPr lvl="1"/>
            <a:r>
              <a:rPr lang="fr-FR" i="1" noProof="0" dirty="0" smtClean="0"/>
              <a:t>Lettres philosophiques</a:t>
            </a:r>
            <a:r>
              <a:rPr lang="fr-FR" noProof="0" dirty="0" smtClean="0"/>
              <a:t> ou </a:t>
            </a:r>
            <a:r>
              <a:rPr lang="fr-FR" i="1" noProof="0" dirty="0" smtClean="0"/>
              <a:t>Lettres anglaises</a:t>
            </a:r>
            <a:r>
              <a:rPr lang="fr-FR" noProof="0" dirty="0" smtClean="0"/>
              <a:t> (1734)</a:t>
            </a:r>
          </a:p>
          <a:p>
            <a:pPr lvl="2"/>
            <a:r>
              <a:rPr lang="fr-FR" noProof="0" dirty="0" smtClean="0"/>
              <a:t>25 lettres ouvertes</a:t>
            </a:r>
          </a:p>
          <a:p>
            <a:pPr lvl="3"/>
            <a:r>
              <a:rPr lang="fr-FR" noProof="0" dirty="0" smtClean="0"/>
              <a:t>la religion (I-VII)</a:t>
            </a:r>
          </a:p>
          <a:p>
            <a:pPr lvl="4"/>
            <a:r>
              <a:rPr lang="fr-FR" noProof="0" dirty="0" smtClean="0"/>
              <a:t>les quakers</a:t>
            </a:r>
          </a:p>
          <a:p>
            <a:pPr lvl="3"/>
            <a:r>
              <a:rPr lang="fr-FR" noProof="0" dirty="0" smtClean="0"/>
              <a:t>les sciences (XIV-XVII)</a:t>
            </a:r>
          </a:p>
          <a:p>
            <a:pPr lvl="4"/>
            <a:r>
              <a:rPr lang="fr-FR" noProof="0" dirty="0" smtClean="0"/>
              <a:t>Newton</a:t>
            </a:r>
          </a:p>
          <a:p>
            <a:pPr lvl="4"/>
            <a:r>
              <a:rPr lang="fr-FR" noProof="0" dirty="0" smtClean="0"/>
              <a:t>Descartes</a:t>
            </a:r>
          </a:p>
          <a:p>
            <a:pPr lvl="3"/>
            <a:r>
              <a:rPr lang="fr-FR" noProof="0" dirty="0" smtClean="0"/>
              <a:t>les arts</a:t>
            </a:r>
          </a:p>
          <a:p>
            <a:pPr lvl="3"/>
            <a:r>
              <a:rPr lang="fr-FR" noProof="0" dirty="0" smtClean="0"/>
              <a:t>la politique (VIII-IX)</a:t>
            </a:r>
          </a:p>
          <a:p>
            <a:pPr lvl="4"/>
            <a:r>
              <a:rPr lang="fr-FR" noProof="0" dirty="0" smtClean="0"/>
              <a:t>Sur le parlement</a:t>
            </a:r>
          </a:p>
          <a:p>
            <a:pPr lvl="4"/>
            <a:r>
              <a:rPr lang="fr-FR" noProof="0" dirty="0" smtClean="0"/>
              <a:t>Sur le gouvernement</a:t>
            </a:r>
          </a:p>
          <a:p>
            <a:pPr lvl="3"/>
            <a:r>
              <a:rPr lang="fr-FR" noProof="0" dirty="0" smtClean="0"/>
              <a:t>le commerce (X)</a:t>
            </a:r>
          </a:p>
          <a:p>
            <a:pPr lvl="3"/>
            <a:r>
              <a:rPr lang="fr-FR" noProof="0" dirty="0" smtClean="0"/>
              <a:t>la philosophie de Pascal (XXV)</a:t>
            </a:r>
          </a:p>
          <a:p>
            <a:pPr lvl="2"/>
            <a:r>
              <a:rPr lang="fr-FR" noProof="0" dirty="0" smtClean="0"/>
              <a:t>sans autorisation royale</a:t>
            </a:r>
          </a:p>
          <a:p>
            <a:pPr>
              <a:buNone/>
            </a:pPr>
            <a:r>
              <a:rPr lang="fr-FR" noProof="0" dirty="0" smtClean="0"/>
              <a:t>→ l’exil</a:t>
            </a:r>
            <a:endParaRPr lang="fr-FR" noProof="0" dirty="0"/>
          </a:p>
        </p:txBody>
      </p:sp>
      <p:pic>
        <p:nvPicPr>
          <p:cNvPr id="39938" name="Picture 2" descr="http://www.chateaudecirey.com/s/cc_images/teaserbox_37070973.jpg?t=1426527729"/>
          <p:cNvPicPr>
            <a:picLocks noChangeAspect="1" noChangeArrowheads="1"/>
          </p:cNvPicPr>
          <p:nvPr/>
        </p:nvPicPr>
        <p:blipFill>
          <a:blip r:embed="rId3" cstate="print"/>
          <a:srcRect/>
          <a:stretch>
            <a:fillRect/>
          </a:stretch>
        </p:blipFill>
        <p:spPr bwMode="auto">
          <a:xfrm>
            <a:off x="4691806" y="3212976"/>
            <a:ext cx="4452194" cy="337455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7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dirty="0" smtClean="0"/>
              <a:t>voltaire (1694-1778)</a:t>
            </a:r>
            <a:endParaRPr lang="fr-FR" noProof="0" dirty="0"/>
          </a:p>
        </p:txBody>
      </p:sp>
      <p:sp>
        <p:nvSpPr>
          <p:cNvPr id="3" name="Zástupný symbol pro obsah 2"/>
          <p:cNvSpPr>
            <a:spLocks noGrp="1"/>
          </p:cNvSpPr>
          <p:nvPr>
            <p:ph idx="1"/>
          </p:nvPr>
        </p:nvSpPr>
        <p:spPr>
          <a:xfrm>
            <a:off x="304800" y="1554164"/>
            <a:ext cx="8686800" cy="5303836"/>
          </a:xfrm>
        </p:spPr>
        <p:txBody>
          <a:bodyPr>
            <a:normAutofit/>
          </a:bodyPr>
          <a:lstStyle/>
          <a:p>
            <a:r>
              <a:rPr lang="fr-FR" noProof="0" dirty="0" smtClean="0"/>
              <a:t>la Lorraine (1734-44; 47-50)</a:t>
            </a:r>
          </a:p>
          <a:p>
            <a:pPr lvl="1"/>
            <a:r>
              <a:rPr lang="fr-FR" noProof="0" dirty="0" smtClean="0"/>
              <a:t>les voyages</a:t>
            </a:r>
          </a:p>
          <a:p>
            <a:pPr lvl="1"/>
            <a:r>
              <a:rPr lang="fr-FR" noProof="0" dirty="0" smtClean="0"/>
              <a:t>le théâtre</a:t>
            </a:r>
          </a:p>
          <a:p>
            <a:pPr lvl="2"/>
            <a:r>
              <a:rPr lang="fr-FR" i="1" noProof="0" dirty="0" smtClean="0"/>
              <a:t>L’Enfant prodigue (</a:t>
            </a:r>
            <a:r>
              <a:rPr lang="fr-FR" noProof="0" dirty="0" smtClean="0"/>
              <a:t>1736)</a:t>
            </a:r>
          </a:p>
          <a:p>
            <a:pPr lvl="1"/>
            <a:r>
              <a:rPr lang="fr-FR" noProof="0" dirty="0" smtClean="0"/>
              <a:t>la poésie</a:t>
            </a:r>
          </a:p>
          <a:p>
            <a:pPr lvl="2"/>
            <a:r>
              <a:rPr lang="fr-FR" i="1" noProof="0" dirty="0" smtClean="0"/>
              <a:t>Mondain</a:t>
            </a:r>
            <a:r>
              <a:rPr lang="fr-FR" noProof="0" dirty="0" smtClean="0"/>
              <a:t> (1736)</a:t>
            </a:r>
          </a:p>
          <a:p>
            <a:pPr lvl="1"/>
            <a:r>
              <a:rPr lang="fr-FR" noProof="0" dirty="0" smtClean="0"/>
              <a:t>la popularisation de la science</a:t>
            </a:r>
          </a:p>
          <a:p>
            <a:pPr lvl="2"/>
            <a:r>
              <a:rPr lang="fr-FR" i="1" noProof="0" dirty="0" smtClean="0"/>
              <a:t>Éléments de la philosophie de Newton</a:t>
            </a:r>
            <a:r>
              <a:rPr lang="fr-FR" noProof="0" dirty="0" smtClean="0"/>
              <a:t> (1738)</a:t>
            </a:r>
          </a:p>
          <a:p>
            <a:pPr lvl="2"/>
            <a:endParaRPr lang="fr-FR" noProof="0" dirty="0" smtClean="0"/>
          </a:p>
          <a:p>
            <a:pPr lvl="1"/>
            <a:r>
              <a:rPr lang="fr-FR" noProof="0" dirty="0" smtClean="0"/>
              <a:t>les contes philosophiques</a:t>
            </a:r>
          </a:p>
          <a:p>
            <a:pPr lvl="2"/>
            <a:r>
              <a:rPr lang="fr-FR" noProof="0" dirty="0" smtClean="0"/>
              <a:t>Zadig (1747)</a:t>
            </a:r>
            <a:endParaRPr lang="fr-FR" noProof="0" dirty="0"/>
          </a:p>
        </p:txBody>
      </p:sp>
      <p:pic>
        <p:nvPicPr>
          <p:cNvPr id="46082" name="Picture 2" descr="http://vergile.e.v.f.unblog.fr/files/2014/04/imgp1160.jpg"/>
          <p:cNvPicPr>
            <a:picLocks noChangeAspect="1" noChangeArrowheads="1"/>
          </p:cNvPicPr>
          <p:nvPr/>
        </p:nvPicPr>
        <p:blipFill>
          <a:blip r:embed="rId4" cstate="print"/>
          <a:srcRect/>
          <a:stretch>
            <a:fillRect/>
          </a:stretch>
        </p:blipFill>
        <p:spPr bwMode="auto">
          <a:xfrm>
            <a:off x="5998108" y="1412776"/>
            <a:ext cx="3145892" cy="419452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dirty="0" smtClean="0"/>
              <a:t>voltaire (1694-1778)</a:t>
            </a:r>
            <a:endParaRPr lang="fr-FR" noProof="0" dirty="0"/>
          </a:p>
        </p:txBody>
      </p:sp>
      <p:sp>
        <p:nvSpPr>
          <p:cNvPr id="3" name="Zástupný symbol pro obsah 2"/>
          <p:cNvSpPr>
            <a:spLocks noGrp="1"/>
          </p:cNvSpPr>
          <p:nvPr>
            <p:ph idx="1"/>
          </p:nvPr>
        </p:nvSpPr>
        <p:spPr>
          <a:xfrm>
            <a:off x="304800" y="1554164"/>
            <a:ext cx="8686800" cy="5303836"/>
          </a:xfrm>
        </p:spPr>
        <p:txBody>
          <a:bodyPr>
            <a:normAutofit/>
          </a:bodyPr>
          <a:lstStyle/>
          <a:p>
            <a:r>
              <a:rPr lang="fr-FR" noProof="0" dirty="0" smtClean="0"/>
              <a:t>Berlin (1750-3) </a:t>
            </a:r>
          </a:p>
          <a:p>
            <a:pPr lvl="1"/>
            <a:r>
              <a:rPr lang="fr-FR" noProof="0" dirty="0" smtClean="0"/>
              <a:t>le roi de Prusse Frédéric II</a:t>
            </a:r>
          </a:p>
          <a:p>
            <a:pPr lvl="1"/>
            <a:r>
              <a:rPr lang="fr-FR" i="1" noProof="0" dirty="0" smtClean="0"/>
              <a:t>Le Siècle de Louis XIV</a:t>
            </a:r>
            <a:r>
              <a:rPr lang="fr-FR" noProof="0" dirty="0" smtClean="0"/>
              <a:t> (1751)</a:t>
            </a:r>
          </a:p>
          <a:p>
            <a:pPr lvl="1"/>
            <a:r>
              <a:rPr lang="fr-FR" i="1" noProof="0" dirty="0" err="1" smtClean="0"/>
              <a:t>Micromégas</a:t>
            </a:r>
            <a:r>
              <a:rPr lang="fr-FR" noProof="0" dirty="0" smtClean="0"/>
              <a:t> (1752)</a:t>
            </a:r>
          </a:p>
          <a:p>
            <a:pPr lvl="1"/>
            <a:r>
              <a:rPr lang="fr-FR" noProof="0" dirty="0" smtClean="0"/>
              <a:t>x le despotisme</a:t>
            </a:r>
          </a:p>
          <a:p>
            <a:pPr lvl="1"/>
            <a:endParaRPr lang="fr-FR" noProof="0" dirty="0" smtClean="0"/>
          </a:p>
          <a:p>
            <a:r>
              <a:rPr lang="fr-FR" noProof="0" dirty="0" smtClean="0"/>
              <a:t>Suisse (1755-78)</a:t>
            </a:r>
          </a:p>
          <a:p>
            <a:pPr lvl="1"/>
            <a:r>
              <a:rPr lang="fr-FR" noProof="0" dirty="0" smtClean="0"/>
              <a:t>indépendant</a:t>
            </a:r>
          </a:p>
          <a:p>
            <a:pPr lvl="1"/>
            <a:r>
              <a:rPr lang="fr-FR" noProof="0" dirty="0" smtClean="0"/>
              <a:t>son propre théâtre</a:t>
            </a:r>
          </a:p>
          <a:p>
            <a:pPr lvl="1"/>
            <a:r>
              <a:rPr lang="fr-FR" i="1" noProof="0" dirty="0" smtClean="0"/>
              <a:t>Le Dictionnaire philosophique portatif</a:t>
            </a:r>
            <a:r>
              <a:rPr lang="fr-FR" noProof="0" dirty="0" smtClean="0"/>
              <a:t> (1764) </a:t>
            </a:r>
          </a:p>
          <a:p>
            <a:pPr lvl="1"/>
            <a:r>
              <a:rPr lang="fr-FR" i="1" noProof="0" dirty="0" smtClean="0"/>
              <a:t>Candide</a:t>
            </a:r>
            <a:r>
              <a:rPr lang="fr-FR" noProof="0" dirty="0" smtClean="0"/>
              <a:t> (1759)</a:t>
            </a:r>
            <a:endParaRPr lang="fr-FR" i="1" noProof="0" dirty="0" smtClean="0"/>
          </a:p>
          <a:p>
            <a:pPr lvl="1"/>
            <a:r>
              <a:rPr lang="fr-FR" i="1" noProof="0" dirty="0" smtClean="0"/>
              <a:t>L’Ingénu</a:t>
            </a:r>
            <a:r>
              <a:rPr lang="fr-FR" noProof="0" dirty="0" smtClean="0"/>
              <a:t> (1767)</a:t>
            </a:r>
          </a:p>
          <a:p>
            <a:pPr lvl="1"/>
            <a:endParaRPr lang="fr-FR" noProof="0" dirty="0" smtClean="0"/>
          </a:p>
        </p:txBody>
      </p:sp>
      <p:pic>
        <p:nvPicPr>
          <p:cNvPr id="44036" name="Picture 4" descr="http://gallica.bnf.fr/ark:/12148/btv1b520001724/f9.highres"/>
          <p:cNvPicPr>
            <a:picLocks noChangeAspect="1" noChangeArrowheads="1"/>
          </p:cNvPicPr>
          <p:nvPr/>
        </p:nvPicPr>
        <p:blipFill>
          <a:blip r:embed="rId3" cstate="print"/>
          <a:srcRect/>
          <a:stretch>
            <a:fillRect/>
          </a:stretch>
        </p:blipFill>
        <p:spPr bwMode="auto">
          <a:xfrm>
            <a:off x="5977414" y="1124744"/>
            <a:ext cx="3166585" cy="403244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a:t>voltaire (1694-1778)</a:t>
            </a:r>
            <a:endParaRPr lang="cs-CZ" dirty="0"/>
          </a:p>
        </p:txBody>
      </p:sp>
      <p:sp>
        <p:nvSpPr>
          <p:cNvPr id="3" name="Zástupný symbol pro obsah 2"/>
          <p:cNvSpPr>
            <a:spLocks noGrp="1"/>
          </p:cNvSpPr>
          <p:nvPr>
            <p:ph idx="1"/>
          </p:nvPr>
        </p:nvSpPr>
        <p:spPr/>
        <p:txBody>
          <a:bodyPr>
            <a:normAutofit/>
          </a:bodyPr>
          <a:lstStyle/>
          <a:p>
            <a:pPr marL="0" indent="0" algn="just">
              <a:buNone/>
            </a:pPr>
            <a:r>
              <a:rPr lang="fr-FR" dirty="0"/>
              <a:t>« Pangloss disait quelquefois à Candide : Tous les événements sont enchaînés dans le meilleur des mondes possibles ; car enfin si vous n’aviez pas été chassé d’un beau château à grands coups de pied dans le derrière pour l’amour de mademoiselle Cunégonde, si vous n’aviez pas été mis à l’Inquisition, si vous n’aviez pas couru l’Amérique à pied, si vous n’aviez pas donné un bon coup d’épée au baron, si vous n’aviez pas perdu tous vos moutons du bon pays d’Eldorado, vous ne mangeriez pas ici des cédrats confits et des pistaches</a:t>
            </a:r>
            <a:r>
              <a:rPr lang="fr-FR" dirty="0" smtClean="0"/>
              <a:t>.</a:t>
            </a:r>
            <a:endParaRPr lang="cs-CZ" dirty="0" smtClean="0"/>
          </a:p>
          <a:p>
            <a:pPr marL="0" indent="0" algn="just">
              <a:buNone/>
            </a:pPr>
            <a:r>
              <a:rPr lang="fr-FR" dirty="0" smtClean="0"/>
              <a:t>– </a:t>
            </a:r>
            <a:r>
              <a:rPr lang="fr-FR" dirty="0"/>
              <a:t>Cela est bien dit, répondit Candide, mais il faut cultiver notre jardin. »</a:t>
            </a:r>
            <a:endParaRPr lang="cs-CZ" dirty="0"/>
          </a:p>
        </p:txBody>
      </p:sp>
    </p:spTree>
    <p:extLst>
      <p:ext uri="{BB962C8B-B14F-4D97-AF65-F5344CB8AC3E}">
        <p14:creationId xmlns:p14="http://schemas.microsoft.com/office/powerpoint/2010/main" val="4157373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smtClean="0"/>
              <a:t>la pensée critique</a:t>
            </a:r>
          </a:p>
        </p:txBody>
      </p:sp>
      <p:sp>
        <p:nvSpPr>
          <p:cNvPr id="3" name="Zástupný symbol pro obsah 2"/>
          <p:cNvSpPr>
            <a:spLocks noGrp="1"/>
          </p:cNvSpPr>
          <p:nvPr>
            <p:ph idx="1"/>
          </p:nvPr>
        </p:nvSpPr>
        <p:spPr/>
        <p:txBody>
          <a:bodyPr/>
          <a:lstStyle/>
          <a:p>
            <a:r>
              <a:rPr lang="fr-FR" noProof="0" smtClean="0"/>
              <a:t>la philosophie</a:t>
            </a:r>
          </a:p>
          <a:p>
            <a:pPr lvl="1"/>
            <a:r>
              <a:rPr lang="fr-FR" noProof="0" smtClean="0"/>
              <a:t>rationaliste</a:t>
            </a:r>
          </a:p>
          <a:p>
            <a:pPr lvl="1"/>
            <a:r>
              <a:rPr lang="fr-FR" noProof="0" smtClean="0"/>
              <a:t>naturaliste</a:t>
            </a:r>
          </a:p>
          <a:p>
            <a:pPr lvl="1"/>
            <a:r>
              <a:rPr lang="fr-FR" noProof="0" smtClean="0"/>
              <a:t>sensualiste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smtClean="0"/>
              <a:t>la pensée critique</a:t>
            </a:r>
          </a:p>
        </p:txBody>
      </p:sp>
      <p:sp>
        <p:nvSpPr>
          <p:cNvPr id="3" name="Zástupný symbol pro obsah 2"/>
          <p:cNvSpPr>
            <a:spLocks noGrp="1"/>
          </p:cNvSpPr>
          <p:nvPr>
            <p:ph idx="1"/>
          </p:nvPr>
        </p:nvSpPr>
        <p:spPr/>
        <p:txBody>
          <a:bodyPr/>
          <a:lstStyle/>
          <a:p>
            <a:r>
              <a:rPr lang="fr-FR" noProof="0" smtClean="0"/>
              <a:t>les prédécesseurs</a:t>
            </a:r>
          </a:p>
          <a:p>
            <a:pPr lvl="1"/>
            <a:r>
              <a:rPr lang="fr-FR" noProof="0" smtClean="0"/>
              <a:t>la Renaissance</a:t>
            </a:r>
          </a:p>
          <a:p>
            <a:pPr lvl="1"/>
            <a:r>
              <a:rPr lang="fr-FR" noProof="0" smtClean="0"/>
              <a:t>le Baroque</a:t>
            </a:r>
          </a:p>
          <a:p>
            <a:pPr lvl="2"/>
            <a:r>
              <a:rPr lang="fr-FR" noProof="0" smtClean="0"/>
              <a:t>Descartes</a:t>
            </a:r>
          </a:p>
          <a:p>
            <a:pPr lvl="2"/>
            <a:r>
              <a:rPr lang="fr-FR" noProof="0" smtClean="0"/>
              <a:t>les libertins</a:t>
            </a:r>
          </a:p>
          <a:p>
            <a:pPr lvl="1"/>
            <a:r>
              <a:rPr lang="fr-FR" noProof="0" smtClean="0"/>
              <a:t>le Classicisme</a:t>
            </a:r>
          </a:p>
          <a:p>
            <a:pPr lvl="2"/>
            <a:r>
              <a:rPr lang="fr-FR" noProof="0" smtClean="0"/>
              <a:t>La Bruyère</a:t>
            </a:r>
          </a:p>
          <a:p>
            <a:pPr lvl="2"/>
            <a:r>
              <a:rPr lang="fr-FR" noProof="0" smtClean="0"/>
              <a:t>Fénelon	</a:t>
            </a:r>
          </a:p>
          <a:p>
            <a:pPr lvl="2"/>
            <a:r>
              <a:rPr lang="fr-FR" noProof="0" smtClean="0"/>
              <a:t>Fontenelle</a:t>
            </a:r>
          </a:p>
          <a:p>
            <a:pPr lvl="1">
              <a:buNone/>
            </a:pPr>
            <a:r>
              <a:rPr lang="fr-FR" noProof="0" smtClean="0"/>
              <a:t>« Nous avons eu des contemporains sous le règne de Louis XIV. »</a:t>
            </a:r>
          </a:p>
          <a:p>
            <a:pPr lvl="1" algn="r">
              <a:buNone/>
            </a:pPr>
            <a:r>
              <a:rPr lang="fr-FR" noProof="0" smtClean="0"/>
              <a:t>Denis Diderot</a:t>
            </a:r>
            <a:endParaRPr lang="fr-FR" noProof="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smtClean="0"/>
              <a:t>la pensée critique</a:t>
            </a:r>
            <a:endParaRPr lang="fr-FR" noProof="0"/>
          </a:p>
        </p:txBody>
      </p:sp>
      <p:sp>
        <p:nvSpPr>
          <p:cNvPr id="3" name="Zástupný symbol pro obsah 2"/>
          <p:cNvSpPr>
            <a:spLocks noGrp="1"/>
          </p:cNvSpPr>
          <p:nvPr>
            <p:ph idx="1"/>
          </p:nvPr>
        </p:nvSpPr>
        <p:spPr/>
        <p:txBody>
          <a:bodyPr/>
          <a:lstStyle/>
          <a:p>
            <a:r>
              <a:rPr lang="fr-FR" noProof="0" dirty="0" smtClean="0"/>
              <a:t>les penseurs étrangers</a:t>
            </a:r>
          </a:p>
          <a:p>
            <a:pPr lvl="1"/>
            <a:r>
              <a:rPr lang="fr-FR" noProof="0" dirty="0" smtClean="0"/>
              <a:t>Thomas Hobbes (1588-1679)</a:t>
            </a:r>
          </a:p>
          <a:p>
            <a:pPr lvl="1"/>
            <a:r>
              <a:rPr lang="fr-FR" noProof="0" dirty="0" smtClean="0"/>
              <a:t>John Locke (1632-1704)</a:t>
            </a:r>
          </a:p>
          <a:p>
            <a:pPr lvl="1"/>
            <a:r>
              <a:rPr lang="fr-FR" noProof="0" dirty="0" smtClean="0"/>
              <a:t>Isaac Newton (1643-1727)</a:t>
            </a:r>
          </a:p>
          <a:p>
            <a:pPr lvl="1"/>
            <a:r>
              <a:rPr lang="fr-FR" noProof="0" dirty="0" smtClean="0"/>
              <a:t>Giambattista Vico (1688-1744)</a:t>
            </a:r>
          </a:p>
          <a:p>
            <a:pPr lvl="1"/>
            <a:r>
              <a:rPr lang="fr-FR" noProof="0" dirty="0" smtClean="0"/>
              <a:t>Gottfried Wilhelm Leibniz (1646-1716) </a:t>
            </a:r>
          </a:p>
          <a:p>
            <a:pPr lvl="1"/>
            <a:r>
              <a:rPr lang="fr-FR" noProof="0" dirty="0" smtClean="0"/>
              <a:t>Baruch de Spinoza (1631-1677)</a:t>
            </a:r>
          </a:p>
          <a:p>
            <a:pPr lvl="2"/>
            <a:r>
              <a:rPr lang="fr-FR" noProof="0" dirty="0" smtClean="0"/>
              <a:t>la critique du christianisme</a:t>
            </a:r>
          </a:p>
          <a:p>
            <a:pPr lvl="2"/>
            <a:r>
              <a:rPr lang="fr-FR" noProof="0" dirty="0" smtClean="0"/>
              <a:t>la démocratie</a:t>
            </a:r>
          </a:p>
          <a:p>
            <a:pPr lvl="1"/>
            <a:endParaRPr lang="fr-FR" noProof="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smtClean="0"/>
              <a:t>la pensée critique</a:t>
            </a:r>
          </a:p>
        </p:txBody>
      </p:sp>
      <p:sp>
        <p:nvSpPr>
          <p:cNvPr id="3" name="Zástupný symbol pro obsah 2"/>
          <p:cNvSpPr>
            <a:spLocks noGrp="1"/>
          </p:cNvSpPr>
          <p:nvPr>
            <p:ph idx="1"/>
          </p:nvPr>
        </p:nvSpPr>
        <p:spPr>
          <a:xfrm>
            <a:off x="304800" y="1554164"/>
            <a:ext cx="5419328" cy="4525963"/>
          </a:xfrm>
        </p:spPr>
        <p:txBody>
          <a:bodyPr/>
          <a:lstStyle/>
          <a:p>
            <a:r>
              <a:rPr lang="fr-FR" noProof="0" dirty="0" smtClean="0"/>
              <a:t>l’élargissement des horizons </a:t>
            </a:r>
          </a:p>
          <a:p>
            <a:pPr lvl="1"/>
            <a:r>
              <a:rPr lang="fr-FR" noProof="0" dirty="0" smtClean="0"/>
              <a:t>les voyages</a:t>
            </a:r>
          </a:p>
          <a:p>
            <a:pPr lvl="1"/>
            <a:r>
              <a:rPr lang="fr-FR" noProof="0" dirty="0" smtClean="0"/>
              <a:t>les récits de voyage</a:t>
            </a:r>
          </a:p>
          <a:p>
            <a:pPr lvl="1"/>
            <a:endParaRPr lang="fr-FR" noProof="0" dirty="0" smtClean="0"/>
          </a:p>
          <a:p>
            <a:pPr>
              <a:buNone/>
            </a:pPr>
            <a:r>
              <a:rPr lang="fr-FR" noProof="0" dirty="0" smtClean="0"/>
              <a:t>Baron de </a:t>
            </a:r>
            <a:r>
              <a:rPr lang="fr-FR" noProof="0" dirty="0" err="1" smtClean="0"/>
              <a:t>Lahontan</a:t>
            </a:r>
            <a:r>
              <a:rPr lang="fr-FR" noProof="0" dirty="0" smtClean="0"/>
              <a:t> </a:t>
            </a:r>
          </a:p>
          <a:p>
            <a:pPr lvl="1"/>
            <a:r>
              <a:rPr lang="fr-FR" noProof="0" dirty="0" smtClean="0"/>
              <a:t>Amérique septentrionale</a:t>
            </a:r>
          </a:p>
          <a:p>
            <a:pPr lvl="1"/>
            <a:r>
              <a:rPr lang="fr-FR" i="1" noProof="0" dirty="0" smtClean="0"/>
              <a:t>Les Dialogues curieux entre l’auteur et un sauvage qui a voyagé</a:t>
            </a:r>
            <a:r>
              <a:rPr lang="fr-FR" noProof="0" dirty="0" smtClean="0"/>
              <a:t> (1703) </a:t>
            </a:r>
          </a:p>
          <a:p>
            <a:pPr lvl="2"/>
            <a:r>
              <a:rPr lang="fr-FR" noProof="0" dirty="0" smtClean="0"/>
              <a:t>le bon sauvage</a:t>
            </a:r>
            <a:endParaRPr lang="fr-FR" noProof="0" dirty="0"/>
          </a:p>
        </p:txBody>
      </p:sp>
      <p:pic>
        <p:nvPicPr>
          <p:cNvPr id="2050" name="Picture 2" descr="Titre de l'image :  French School - Peace pipe dance of the Iroquois, from ''Dialogues Curieux entre l''Auteur et un Sauvage de Bons Sen"/>
          <p:cNvPicPr>
            <a:picLocks noChangeAspect="1" noChangeArrowheads="1"/>
          </p:cNvPicPr>
          <p:nvPr/>
        </p:nvPicPr>
        <p:blipFill>
          <a:blip r:embed="rId3" cstate="print"/>
          <a:srcRect/>
          <a:stretch>
            <a:fillRect/>
          </a:stretch>
        </p:blipFill>
        <p:spPr bwMode="auto">
          <a:xfrm>
            <a:off x="5652120" y="1073259"/>
            <a:ext cx="3491880" cy="5784741"/>
          </a:xfrm>
          <a:prstGeom prst="rect">
            <a:avLst/>
          </a:prstGeom>
          <a:noFill/>
        </p:spPr>
      </p:pic>
      <p:pic>
        <p:nvPicPr>
          <p:cNvPr id="2052" name="Picture 4" descr="https://benjaminpbreen.files.wordpress.com/2011/01/559a6-lahontantitle.jpg"/>
          <p:cNvPicPr>
            <a:picLocks noChangeAspect="1" noChangeArrowheads="1"/>
          </p:cNvPicPr>
          <p:nvPr/>
        </p:nvPicPr>
        <p:blipFill>
          <a:blip r:embed="rId4" cstate="print"/>
          <a:srcRect l="5592" t="3435" r="4934" b="8000"/>
          <a:stretch>
            <a:fillRect/>
          </a:stretch>
        </p:blipFill>
        <p:spPr bwMode="auto">
          <a:xfrm>
            <a:off x="3218746" y="4725144"/>
            <a:ext cx="2353496" cy="213285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smtClean="0"/>
              <a:t>la pensée critique</a:t>
            </a:r>
            <a:endParaRPr lang="fr-FR" noProof="0"/>
          </a:p>
        </p:txBody>
      </p:sp>
      <p:sp>
        <p:nvSpPr>
          <p:cNvPr id="3" name="Zástupný symbol pro obsah 2"/>
          <p:cNvSpPr>
            <a:spLocks noGrp="1"/>
          </p:cNvSpPr>
          <p:nvPr>
            <p:ph idx="1"/>
          </p:nvPr>
        </p:nvSpPr>
        <p:spPr>
          <a:xfrm>
            <a:off x="304800" y="1554164"/>
            <a:ext cx="5491336" cy="4525963"/>
          </a:xfrm>
        </p:spPr>
        <p:txBody>
          <a:bodyPr/>
          <a:lstStyle/>
          <a:p>
            <a:r>
              <a:rPr lang="fr-FR" noProof="0" smtClean="0"/>
              <a:t>le regard critique</a:t>
            </a:r>
          </a:p>
          <a:p>
            <a:pPr lvl="1"/>
            <a:r>
              <a:rPr lang="fr-FR" noProof="0" smtClean="0"/>
              <a:t>l’histoire</a:t>
            </a:r>
          </a:p>
          <a:p>
            <a:pPr lvl="1"/>
            <a:r>
              <a:rPr lang="fr-FR" noProof="0" smtClean="0"/>
              <a:t>les modernes</a:t>
            </a:r>
          </a:p>
          <a:p>
            <a:pPr lvl="2"/>
            <a:r>
              <a:rPr lang="fr-FR" noProof="0" smtClean="0"/>
              <a:t>l’autorité des historiens</a:t>
            </a:r>
          </a:p>
          <a:p>
            <a:pPr lvl="1"/>
            <a:endParaRPr lang="fr-FR" b="1" noProof="0" smtClean="0"/>
          </a:p>
          <a:p>
            <a:pPr>
              <a:buNone/>
            </a:pPr>
            <a:r>
              <a:rPr lang="fr-FR" noProof="0" smtClean="0"/>
              <a:t>Saint-Évremond </a:t>
            </a:r>
          </a:p>
          <a:p>
            <a:pPr lvl="1" algn="just"/>
            <a:r>
              <a:rPr lang="fr-FR" i="1" noProof="0" smtClean="0"/>
              <a:t>Réflexions sur les divers génies du peuple romain dans les différents temps de la République</a:t>
            </a:r>
            <a:r>
              <a:rPr lang="fr-FR" noProof="0" smtClean="0"/>
              <a:t> (1663)</a:t>
            </a:r>
          </a:p>
        </p:txBody>
      </p:sp>
      <p:pic>
        <p:nvPicPr>
          <p:cNvPr id="25602" name="Picture 2" descr="http://www.remydegourmont.org/de_rg/autres_ecrits/prefaces/saintevremond/02.jpg"/>
          <p:cNvPicPr>
            <a:picLocks noChangeAspect="1" noChangeArrowheads="1"/>
          </p:cNvPicPr>
          <p:nvPr/>
        </p:nvPicPr>
        <p:blipFill>
          <a:blip r:embed="rId3" cstate="print"/>
          <a:srcRect/>
          <a:stretch>
            <a:fillRect/>
          </a:stretch>
        </p:blipFill>
        <p:spPr bwMode="auto">
          <a:xfrm>
            <a:off x="6012161" y="1375494"/>
            <a:ext cx="3131840" cy="526573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smtClean="0"/>
              <a:t>la pensée critique</a:t>
            </a:r>
            <a:endParaRPr lang="fr-FR" noProof="0"/>
          </a:p>
        </p:txBody>
      </p:sp>
      <p:sp>
        <p:nvSpPr>
          <p:cNvPr id="3" name="Zástupný symbol pro obsah 2"/>
          <p:cNvSpPr>
            <a:spLocks noGrp="1"/>
          </p:cNvSpPr>
          <p:nvPr>
            <p:ph idx="1"/>
          </p:nvPr>
        </p:nvSpPr>
        <p:spPr/>
        <p:txBody>
          <a:bodyPr/>
          <a:lstStyle/>
          <a:p>
            <a:r>
              <a:rPr lang="fr-FR" noProof="0" smtClean="0"/>
              <a:t>le regard critique</a:t>
            </a:r>
          </a:p>
          <a:p>
            <a:pPr lvl="1"/>
            <a:r>
              <a:rPr lang="fr-FR" noProof="0" smtClean="0"/>
              <a:t>la Bible</a:t>
            </a:r>
          </a:p>
          <a:p>
            <a:pPr lvl="1"/>
            <a:r>
              <a:rPr lang="fr-FR" noProof="0" smtClean="0"/>
              <a:t>Richard Simon</a:t>
            </a:r>
          </a:p>
          <a:p>
            <a:pPr lvl="2"/>
            <a:r>
              <a:rPr lang="fr-FR" noProof="0" smtClean="0"/>
              <a:t>l’</a:t>
            </a:r>
            <a:r>
              <a:rPr lang="fr-FR" i="1" noProof="0" smtClean="0"/>
              <a:t>Histoire critique du Vieux Testament</a:t>
            </a:r>
            <a:r>
              <a:rPr lang="fr-FR" noProof="0" smtClean="0"/>
              <a:t> (1678)</a:t>
            </a:r>
          </a:p>
          <a:p>
            <a:pPr lvl="2"/>
            <a:r>
              <a:rPr lang="fr-FR" noProof="0" smtClean="0"/>
              <a:t>la méthodologie</a:t>
            </a:r>
          </a:p>
          <a:p>
            <a:pPr lvl="1"/>
            <a:r>
              <a:rPr lang="fr-FR" noProof="0" smtClean="0"/>
              <a:t>les bollandistes</a:t>
            </a:r>
          </a:p>
          <a:p>
            <a:pPr lvl="2"/>
            <a:r>
              <a:rPr lang="fr-FR" noProof="0" smtClean="0"/>
              <a:t>Johannes Bollandus</a:t>
            </a:r>
          </a:p>
          <a:p>
            <a:pPr lvl="2"/>
            <a:r>
              <a:rPr lang="fr-FR" noProof="0" smtClean="0"/>
              <a:t>les exégètes jésuites</a:t>
            </a:r>
          </a:p>
          <a:p>
            <a:pPr lvl="1"/>
            <a:r>
              <a:rPr lang="fr-FR" noProof="0" smtClean="0"/>
              <a:t>les sociniens</a:t>
            </a:r>
          </a:p>
          <a:p>
            <a:pPr lvl="2"/>
            <a:r>
              <a:rPr lang="fr-FR" noProof="0" smtClean="0"/>
              <a:t>Sozzini</a:t>
            </a:r>
          </a:p>
          <a:p>
            <a:pPr lvl="2"/>
            <a:r>
              <a:rPr lang="fr-FR" noProof="0" smtClean="0"/>
              <a:t>les exégètes protestants</a:t>
            </a:r>
          </a:p>
          <a:p>
            <a:pPr lvl="2"/>
            <a:r>
              <a:rPr lang="fr-FR" noProof="0" smtClean="0"/>
              <a:t>la Raison x le mystère</a:t>
            </a:r>
            <a:endParaRPr lang="fr-FR" noProof="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686800" cy="838200"/>
          </a:xfrm>
        </p:spPr>
        <p:txBody>
          <a:bodyPr>
            <a:normAutofit fontScale="90000"/>
          </a:bodyPr>
          <a:lstStyle/>
          <a:p>
            <a:r>
              <a:rPr lang="fr-FR" noProof="0" smtClean="0"/>
              <a:t>Charles-Louis de Secondat, </a:t>
            </a:r>
            <a:br>
              <a:rPr lang="fr-FR" noProof="0" smtClean="0"/>
            </a:br>
            <a:r>
              <a:rPr lang="fr-FR" noProof="0" smtClean="0"/>
              <a:t>baron de La Brède et de Montesquieu (1689-1755)</a:t>
            </a:r>
            <a:endParaRPr lang="fr-FR" noProof="0"/>
          </a:p>
        </p:txBody>
      </p:sp>
      <p:sp>
        <p:nvSpPr>
          <p:cNvPr id="3" name="Zástupný symbol pro obsah 2"/>
          <p:cNvSpPr>
            <a:spLocks noGrp="1"/>
          </p:cNvSpPr>
          <p:nvPr>
            <p:ph idx="1"/>
          </p:nvPr>
        </p:nvSpPr>
        <p:spPr/>
        <p:txBody>
          <a:bodyPr>
            <a:normAutofit lnSpcReduction="10000"/>
          </a:bodyPr>
          <a:lstStyle/>
          <a:p>
            <a:r>
              <a:rPr lang="fr-FR" noProof="0" smtClean="0"/>
              <a:t>la noblesse</a:t>
            </a:r>
          </a:p>
          <a:p>
            <a:r>
              <a:rPr lang="fr-FR" noProof="0" smtClean="0"/>
              <a:t>les études de droit</a:t>
            </a:r>
          </a:p>
          <a:p>
            <a:pPr lvl="1"/>
            <a:r>
              <a:rPr lang="fr-FR" noProof="0" smtClean="0"/>
              <a:t>le Parlement de Guyenne</a:t>
            </a:r>
          </a:p>
          <a:p>
            <a:r>
              <a:rPr lang="fr-FR" noProof="0" smtClean="0"/>
              <a:t>la science</a:t>
            </a:r>
          </a:p>
          <a:p>
            <a:pPr lvl="1"/>
            <a:r>
              <a:rPr lang="fr-FR" noProof="0" smtClean="0"/>
              <a:t>l’Académie de Bordeaux</a:t>
            </a:r>
          </a:p>
          <a:p>
            <a:pPr lvl="1"/>
            <a:r>
              <a:rPr lang="fr-FR" i="1" noProof="0" smtClean="0"/>
              <a:t>Sur les causes de l’écho</a:t>
            </a:r>
          </a:p>
          <a:p>
            <a:pPr lvl="1"/>
            <a:r>
              <a:rPr lang="fr-FR" i="1" noProof="0" smtClean="0"/>
              <a:t>Sur les maladies des glandes rénales</a:t>
            </a:r>
          </a:p>
          <a:p>
            <a:pPr lvl="1"/>
            <a:r>
              <a:rPr lang="fr-FR" i="1" noProof="0" smtClean="0"/>
              <a:t>Sur le flux et le reflux de la mer</a:t>
            </a:r>
          </a:p>
          <a:p>
            <a:pPr lvl="1"/>
            <a:r>
              <a:rPr lang="fr-FR" i="1" noProof="0" smtClean="0"/>
              <a:t>Observations sur l’histoire naturelle</a:t>
            </a:r>
          </a:p>
          <a:p>
            <a:pPr lvl="2"/>
            <a:r>
              <a:rPr lang="fr-FR" noProof="0" smtClean="0"/>
              <a:t>la génétique</a:t>
            </a:r>
          </a:p>
          <a:p>
            <a:r>
              <a:rPr lang="fr-FR" noProof="0" smtClean="0"/>
              <a:t>le salon de Mme de Tencin</a:t>
            </a:r>
          </a:p>
          <a:p>
            <a:r>
              <a:rPr lang="fr-FR" noProof="0" smtClean="0"/>
              <a:t>le Club de l’Entresol</a:t>
            </a:r>
            <a:endParaRPr lang="fr-FR" noProof="0"/>
          </a:p>
        </p:txBody>
      </p:sp>
      <p:pic>
        <p:nvPicPr>
          <p:cNvPr id="26626" name="Picture 2" descr="http://www.larousse.fr/encyclopedie/data/images/1310414-Montesquieu.jpg"/>
          <p:cNvPicPr>
            <a:picLocks noChangeAspect="1" noChangeArrowheads="1"/>
          </p:cNvPicPr>
          <p:nvPr/>
        </p:nvPicPr>
        <p:blipFill>
          <a:blip r:embed="rId3" cstate="print"/>
          <a:srcRect/>
          <a:stretch>
            <a:fillRect/>
          </a:stretch>
        </p:blipFill>
        <p:spPr bwMode="auto">
          <a:xfrm>
            <a:off x="5940152" y="1268760"/>
            <a:ext cx="3203848" cy="391581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686800" cy="838200"/>
          </a:xfrm>
        </p:spPr>
        <p:txBody>
          <a:bodyPr>
            <a:normAutofit fontScale="90000"/>
          </a:bodyPr>
          <a:lstStyle/>
          <a:p>
            <a:r>
              <a:rPr lang="fr-FR" noProof="0" smtClean="0"/>
              <a:t>Charles-Louis de Secondat, </a:t>
            </a:r>
            <a:br>
              <a:rPr lang="fr-FR" noProof="0" smtClean="0"/>
            </a:br>
            <a:r>
              <a:rPr lang="fr-FR" noProof="0" smtClean="0"/>
              <a:t>baron de La Brède et de Montesquieu (1689-1755)</a:t>
            </a:r>
            <a:endParaRPr lang="fr-FR" noProof="0"/>
          </a:p>
        </p:txBody>
      </p:sp>
      <p:sp>
        <p:nvSpPr>
          <p:cNvPr id="3" name="Zástupný symbol pro obsah 2"/>
          <p:cNvSpPr>
            <a:spLocks noGrp="1"/>
          </p:cNvSpPr>
          <p:nvPr>
            <p:ph idx="1"/>
          </p:nvPr>
        </p:nvSpPr>
        <p:spPr/>
        <p:txBody>
          <a:bodyPr>
            <a:normAutofit/>
          </a:bodyPr>
          <a:lstStyle/>
          <a:p>
            <a:r>
              <a:rPr lang="fr-FR" i="1" noProof="0" smtClean="0"/>
              <a:t>Les Lettres Persanes </a:t>
            </a:r>
            <a:r>
              <a:rPr lang="fr-FR" noProof="0" smtClean="0"/>
              <a:t>(1721)</a:t>
            </a:r>
          </a:p>
          <a:p>
            <a:pPr lvl="1"/>
            <a:r>
              <a:rPr lang="fr-FR" noProof="0" smtClean="0"/>
              <a:t>le roman épistolaire</a:t>
            </a:r>
          </a:p>
          <a:p>
            <a:pPr lvl="1"/>
            <a:r>
              <a:rPr lang="fr-FR" noProof="0" smtClean="0"/>
              <a:t>la thématique galante</a:t>
            </a:r>
          </a:p>
          <a:p>
            <a:pPr lvl="1"/>
            <a:r>
              <a:rPr lang="fr-FR" noProof="0" smtClean="0"/>
              <a:t>le récit de voyage</a:t>
            </a:r>
          </a:p>
          <a:p>
            <a:pPr lvl="1"/>
            <a:r>
              <a:rPr lang="fr-FR" noProof="0" smtClean="0"/>
              <a:t>la réflexion politique</a:t>
            </a:r>
          </a:p>
          <a:p>
            <a:pPr lvl="1"/>
            <a:r>
              <a:rPr lang="fr-FR" noProof="0" smtClean="0"/>
              <a:t>la critique sociale</a:t>
            </a:r>
            <a:endParaRPr lang="fr-FR" noProof="0"/>
          </a:p>
        </p:txBody>
      </p:sp>
      <p:sp>
        <p:nvSpPr>
          <p:cNvPr id="30724" name="AutoShape 4" descr="data:image/png;base64,iVBORw0KGgoAAAANSUhEUgAABHQAAANmCAYAAACbtdyoAAAgAElEQVR4Xu3YQQ0AAAwCseHf9HRc0ikgZS92jgABAgQIECBAgAABAgQIECBAICWwVFphCRAgQIAAAQIECBAgQIAAAQIEzqDjCQ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H4qfv4AACAASURBV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WfENZwAAC4BJREFU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B4OkgDZ1phPeg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0726" name="AutoShape 6" descr="data:image/png;base64,iVBORw0KGgoAAAANSUhEUgAABHQAAANmCAYAAACbtdyoAAAgAElEQVR4Xu3YQQ0AAAwCseHf9HRc0ikgZS92jgABAgQIECBAgAABAgQIECBAICWwVFphCRAgQIAAAQIECBAgQIAAAQIEzqDjCQ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H4qfv4AACAASURBV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WfENZwAAC4BJREFU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B4OkgDZ1phPeg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0727" name="Picture 7"/>
          <p:cNvPicPr>
            <a:picLocks noChangeAspect="1" noChangeArrowheads="1"/>
          </p:cNvPicPr>
          <p:nvPr/>
        </p:nvPicPr>
        <p:blipFill>
          <a:blip r:embed="rId3" cstate="print"/>
          <a:srcRect l="39241" t="9240" r="17709" b="6761"/>
          <a:stretch>
            <a:fillRect/>
          </a:stretch>
        </p:blipFill>
        <p:spPr bwMode="auto">
          <a:xfrm>
            <a:off x="4499992" y="1268760"/>
            <a:ext cx="4392488" cy="5356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1">
      <a:dk1>
        <a:sysClr val="windowText" lastClr="000000"/>
      </a:dk1>
      <a:lt1>
        <a:sysClr val="window" lastClr="FFFFFF"/>
      </a:lt1>
      <a:dk2>
        <a:srgbClr val="323232"/>
      </a:dk2>
      <a:lt2>
        <a:srgbClr val="E3DED1"/>
      </a:lt2>
      <a:accent1>
        <a:srgbClr val="D5E8D0"/>
      </a:accent1>
      <a:accent2>
        <a:srgbClr val="274220"/>
      </a:accent2>
      <a:accent3>
        <a:srgbClr val="66A675"/>
      </a:accent3>
      <a:accent4>
        <a:srgbClr val="121F0F"/>
      </a:accent4>
      <a:accent5>
        <a:srgbClr val="33573C"/>
      </a:accent5>
      <a:accent6>
        <a:srgbClr val="C19859"/>
      </a:accent6>
      <a:hlink>
        <a:srgbClr val="6B9F25"/>
      </a:hlink>
      <a:folHlink>
        <a:srgbClr val="B26B0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2082</Words>
  <Application>Microsoft Office PowerPoint</Application>
  <PresentationFormat>Předvádění na obrazovce (4:3)</PresentationFormat>
  <Paragraphs>311</Paragraphs>
  <Slides>17</Slides>
  <Notes>17</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17</vt:i4>
      </vt:variant>
    </vt:vector>
  </HeadingPairs>
  <TitlesOfParts>
    <vt:vector size="23" baseType="lpstr">
      <vt:lpstr>Arial</vt:lpstr>
      <vt:lpstr>Calibri</vt:lpstr>
      <vt:lpstr>Franklin Gothic Book</vt:lpstr>
      <vt:lpstr>Franklin Gothic Medium</vt:lpstr>
      <vt:lpstr>Wingdings 2</vt:lpstr>
      <vt:lpstr>Trek</vt:lpstr>
      <vt:lpstr>L‘age des lumieres</vt:lpstr>
      <vt:lpstr>la pensée critique</vt:lpstr>
      <vt:lpstr>la pensée critique</vt:lpstr>
      <vt:lpstr>la pensée critique</vt:lpstr>
      <vt:lpstr>la pensée critique</vt:lpstr>
      <vt:lpstr>la pensée critique</vt:lpstr>
      <vt:lpstr>la pensée critique</vt:lpstr>
      <vt:lpstr>Charles-Louis de Secondat,  baron de La Brède et de Montesquieu (1689-1755)</vt:lpstr>
      <vt:lpstr>Charles-Louis de Secondat,  baron de La Brède et de Montesquieu (1689-1755)</vt:lpstr>
      <vt:lpstr>Charles-Louis de Secondat,  baron de La Brède et de Montesquieu (1689-1755)</vt:lpstr>
      <vt:lpstr>Charles-Louis de Secondat,  baron de La Brède et de Montesquieu (1689-1755)</vt:lpstr>
      <vt:lpstr>voltaire (1694-1778)</vt:lpstr>
      <vt:lpstr>voltaire (1694-1778)</vt:lpstr>
      <vt:lpstr>voltaire (1694-1778)</vt:lpstr>
      <vt:lpstr>voltaire (1694-1778)</vt:lpstr>
      <vt:lpstr>voltaire (1694-1778)</vt:lpstr>
      <vt:lpstr>voltaire (1694-1778)</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L‘age des lumieres</dc:title>
  <dc:creator>Cernikovi</dc:creator>
  <cp:lastModifiedBy>Radimská Jitka prof. PhDr. Dr.</cp:lastModifiedBy>
  <cp:revision>30</cp:revision>
  <dcterms:created xsi:type="dcterms:W3CDTF">2016-04-25T06:09:34Z</dcterms:created>
  <dcterms:modified xsi:type="dcterms:W3CDTF">2021-11-23T13:08:15Z</dcterms:modified>
</cp:coreProperties>
</file>