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7" r:id="rId5"/>
    <p:sldId id="269" r:id="rId6"/>
    <p:sldId id="270" r:id="rId7"/>
    <p:sldId id="275" r:id="rId8"/>
    <p:sldId id="276" r:id="rId9"/>
    <p:sldId id="271" r:id="rId10"/>
    <p:sldId id="272" r:id="rId11"/>
    <p:sldId id="273" r:id="rId12"/>
    <p:sldId id="274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F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02" autoAdjust="0"/>
  </p:normalViewPr>
  <p:slideViewPr>
    <p:cSldViewPr>
      <p:cViewPr>
        <p:scale>
          <a:sx n="70" d="100"/>
          <a:sy n="70" d="100"/>
        </p:scale>
        <p:origin x="-1084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10.03.2021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ývojový diagram: dokument 4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 smtClean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Starý zákon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Vyprávění</a:t>
            </a:r>
          </a:p>
        </p:txBody>
      </p:sp>
      <p:sp>
        <p:nvSpPr>
          <p:cNvPr id="8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8887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Júdit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dirty="0" smtClean="0"/>
              <a:t>Kompletní </a:t>
            </a:r>
            <a:r>
              <a:rPr lang="cs-CZ" sz="2200" b="1" dirty="0" smtClean="0"/>
              <a:t>historická fikce </a:t>
            </a:r>
            <a:r>
              <a:rPr lang="cs-CZ" sz="2200" dirty="0" smtClean="0"/>
              <a:t>kombinující motivy z různých dějinných období</a:t>
            </a:r>
            <a:endParaRPr lang="en-GB" sz="2200" b="1" dirty="0" smtClean="0"/>
          </a:p>
          <a:p>
            <a:pPr>
              <a:buFontTx/>
              <a:buChar char="-"/>
            </a:pPr>
            <a:r>
              <a:rPr lang="cs-CZ" sz="2200" dirty="0" smtClean="0"/>
              <a:t>Význam </a:t>
            </a:r>
            <a:r>
              <a:rPr lang="cs-CZ" sz="2200" b="1" dirty="0" smtClean="0"/>
              <a:t>zbožnosti </a:t>
            </a:r>
            <a:r>
              <a:rPr lang="cs-CZ" sz="2200" dirty="0" smtClean="0"/>
              <a:t>a </a:t>
            </a:r>
            <a:r>
              <a:rPr lang="cs-CZ" sz="2200" b="1" dirty="0" smtClean="0"/>
              <a:t>důvěry v Boha</a:t>
            </a:r>
            <a:r>
              <a:rPr lang="cs-CZ" sz="2200" dirty="0" smtClean="0"/>
              <a:t>, který jedná a zachraňuje svůj lid dokonce i skrze zdánlivě bezmocnou vdovu (ačkoli velice zbožnou), zatímco silní muži ztrácejí odvahu a nemají opravdovou důvěru v Boha.</a:t>
            </a:r>
            <a:r>
              <a:rPr lang="en-GB" sz="2200" dirty="0" smtClean="0"/>
              <a:t> </a:t>
            </a:r>
          </a:p>
          <a:p>
            <a:pPr>
              <a:buFontTx/>
              <a:buChar char="-"/>
            </a:pPr>
            <a:r>
              <a:rPr lang="cs-CZ" sz="2200" b="1" dirty="0" smtClean="0"/>
              <a:t>Absolutní Boží vláda </a:t>
            </a:r>
            <a:r>
              <a:rPr lang="cs-CZ" sz="2200" dirty="0" smtClean="0"/>
              <a:t>nad dějinami a dějinnými událostmi, vyznána ústy </a:t>
            </a:r>
            <a:r>
              <a:rPr lang="cs-CZ" sz="2200" dirty="0" err="1" smtClean="0"/>
              <a:t>Achióra</a:t>
            </a:r>
            <a:r>
              <a:rPr lang="cs-CZ" sz="2200" dirty="0" smtClean="0"/>
              <a:t>. </a:t>
            </a:r>
            <a:endParaRPr lang="en-GB" sz="2200" dirty="0" smtClean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8591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Tóbijáš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r>
              <a:rPr lang="cs-CZ" sz="2200" b="1" dirty="0" smtClean="0"/>
              <a:t>Název</a:t>
            </a:r>
            <a:r>
              <a:rPr lang="en-GB" sz="2200" b="1" dirty="0" smtClean="0"/>
              <a:t>: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 smtClean="0"/>
              <a:t>Latin</a:t>
            </a:r>
            <a:r>
              <a:rPr lang="cs-CZ" sz="2200" dirty="0" err="1" smtClean="0"/>
              <a:t>sky</a:t>
            </a:r>
            <a:r>
              <a:rPr lang="en-GB" sz="2200" dirty="0" smtClean="0"/>
              <a:t>: Tobias (= </a:t>
            </a:r>
            <a:r>
              <a:rPr lang="cs-CZ" sz="2200" dirty="0" err="1" smtClean="0"/>
              <a:t>Tóbijáš</a:t>
            </a:r>
            <a:r>
              <a:rPr lang="en-GB" sz="2200" dirty="0" smtClean="0"/>
              <a:t>, </a:t>
            </a:r>
            <a:r>
              <a:rPr lang="cs-CZ" sz="2200" dirty="0" smtClean="0"/>
              <a:t>jméno syna</a:t>
            </a:r>
            <a:r>
              <a:rPr lang="en-GB" sz="2200" dirty="0" smtClean="0"/>
              <a:t>)  </a:t>
            </a:r>
          </a:p>
          <a:p>
            <a:pPr marL="0" indent="0">
              <a:buNone/>
            </a:pPr>
            <a:r>
              <a:rPr lang="cs-CZ" sz="2200" dirty="0" smtClean="0"/>
              <a:t>Řecky</a:t>
            </a:r>
            <a:r>
              <a:rPr lang="en-GB" sz="2200" dirty="0" smtClean="0"/>
              <a:t>: </a:t>
            </a:r>
            <a:r>
              <a:rPr lang="el-GR" sz="2200" dirty="0"/>
              <a:t>Τωβίθ</a:t>
            </a:r>
            <a:r>
              <a:rPr lang="en-GB" sz="2200" dirty="0" smtClean="0"/>
              <a:t> </a:t>
            </a:r>
            <a:r>
              <a:rPr lang="en-GB" sz="2200" i="1" dirty="0" err="1" smtClean="0"/>
              <a:t>Tobith</a:t>
            </a:r>
            <a:r>
              <a:rPr lang="en-GB" sz="2200" dirty="0" smtClean="0"/>
              <a:t> (</a:t>
            </a:r>
            <a:r>
              <a:rPr lang="cs-CZ" sz="2200" dirty="0" smtClean="0"/>
              <a:t>jméno otce</a:t>
            </a:r>
            <a:r>
              <a:rPr lang="en-GB" sz="2200" dirty="0" smtClean="0"/>
              <a:t>) 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cs-CZ" sz="2200" dirty="0" smtClean="0"/>
              <a:t>okolo </a:t>
            </a:r>
            <a:r>
              <a:rPr lang="en-GB" sz="2200" dirty="0" smtClean="0"/>
              <a:t>200 </a:t>
            </a:r>
            <a:r>
              <a:rPr lang="cs-CZ" sz="2200" dirty="0" smtClean="0"/>
              <a:t>př. Kr.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Autor</a:t>
            </a:r>
            <a:r>
              <a:rPr lang="en-GB" sz="2200" b="1" dirty="0" smtClean="0"/>
              <a:t>: </a:t>
            </a:r>
            <a:r>
              <a:rPr lang="cs-CZ" sz="2200" dirty="0" smtClean="0"/>
              <a:t>neznámý</a:t>
            </a:r>
            <a:r>
              <a:rPr lang="en-GB" sz="2200" dirty="0" smtClean="0"/>
              <a:t> </a:t>
            </a:r>
            <a:endParaRPr lang="cs-CZ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 nebo aramejština, úplný text dochovaný jen v řečtině a latině </a:t>
            </a:r>
            <a:endParaRPr lang="en-GB" sz="2200" dirty="0" smtClean="0"/>
          </a:p>
          <a:p>
            <a:pPr marL="0" indent="0">
              <a:buNone/>
            </a:pPr>
            <a:r>
              <a:rPr lang="cs-CZ" sz="2200" dirty="0" smtClean="0"/>
              <a:t>Existují dvě hlavní textové verze, obě dodnes používané. Pozor na to, jakou verzi čtete! </a:t>
            </a:r>
            <a:endParaRPr lang="en-GB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80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Tóbijáš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b="1" dirty="0" smtClean="0"/>
              <a:t>Historická fikce </a:t>
            </a:r>
            <a:r>
              <a:rPr lang="cs-CZ" sz="2200" dirty="0" smtClean="0"/>
              <a:t>zasazená do asyrské diaspory do doby před pádem Ninive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b="1" dirty="0" smtClean="0"/>
              <a:t>Boží prozřetelnost </a:t>
            </a:r>
            <a:r>
              <a:rPr lang="en-GB" sz="2200" dirty="0" smtClean="0"/>
              <a:t>(</a:t>
            </a:r>
            <a:r>
              <a:rPr lang="cs-CZ" sz="2200" dirty="0" smtClean="0"/>
              <a:t>prostřednictvím anděla Rafaela</a:t>
            </a:r>
            <a:r>
              <a:rPr lang="en-GB" sz="2200" dirty="0" smtClean="0"/>
              <a:t>) </a:t>
            </a:r>
          </a:p>
          <a:p>
            <a:pPr>
              <a:buFontTx/>
              <a:buChar char="-"/>
            </a:pPr>
            <a:r>
              <a:rPr lang="cs-CZ" sz="2200" dirty="0" smtClean="0"/>
              <a:t>Význam </a:t>
            </a:r>
            <a:r>
              <a:rPr lang="cs-CZ" sz="2200" b="1" dirty="0" smtClean="0"/>
              <a:t>zbožnosti</a:t>
            </a:r>
            <a:r>
              <a:rPr lang="cs-CZ" sz="2200" dirty="0" smtClean="0"/>
              <a:t> a </a:t>
            </a:r>
            <a:r>
              <a:rPr lang="cs-CZ" sz="2200" b="1" dirty="0" smtClean="0"/>
              <a:t>důvěry v Boha</a:t>
            </a:r>
            <a:endParaRPr lang="en-GB" sz="2200" b="1" dirty="0" smtClean="0"/>
          </a:p>
          <a:p>
            <a:pPr>
              <a:buFontTx/>
              <a:buChar char="-"/>
            </a:pPr>
            <a:r>
              <a:rPr lang="cs-CZ" sz="2200" dirty="0" smtClean="0"/>
              <a:t>Příběh, postavy a morální výzvy se splétají v </a:t>
            </a:r>
            <a:r>
              <a:rPr lang="cs-CZ" sz="2200" b="1" dirty="0" smtClean="0"/>
              <a:t>uzavřený, jednotný text</a:t>
            </a:r>
            <a:r>
              <a:rPr lang="en-GB" sz="2200" dirty="0" smtClean="0"/>
              <a:t>. </a:t>
            </a:r>
            <a:r>
              <a:rPr lang="cs-CZ" sz="2200" dirty="0" smtClean="0"/>
              <a:t>Morální výzvy vyjadřují v teorii, co postavy žijí v praxi.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Jeden z nejkrásnějších starozákonních příběhů, </a:t>
            </a:r>
            <a:r>
              <a:rPr lang="cs-CZ" sz="2200" b="1" dirty="0" smtClean="0"/>
              <a:t>mistrovské literární dílo</a:t>
            </a:r>
            <a:r>
              <a:rPr lang="cs-CZ" sz="2200" dirty="0" smtClean="0"/>
              <a:t>. </a:t>
            </a:r>
            <a:endParaRPr lang="en-GB" sz="2200" dirty="0" smtClean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1573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dirty="0" smtClean="0"/>
              <a:t>Jedná se o „</a:t>
            </a:r>
            <a:r>
              <a:rPr lang="cs-CZ" sz="2200" b="1" dirty="0" smtClean="0"/>
              <a:t>romány</a:t>
            </a:r>
            <a:r>
              <a:rPr lang="cs-CZ" sz="2200" dirty="0" smtClean="0"/>
              <a:t>“ či „</a:t>
            </a:r>
            <a:r>
              <a:rPr lang="cs-CZ" sz="2200" b="1" dirty="0" smtClean="0"/>
              <a:t>novely</a:t>
            </a:r>
            <a:r>
              <a:rPr lang="cs-CZ" sz="2200" dirty="0" smtClean="0"/>
              <a:t>“, nikoli o </a:t>
            </a:r>
            <a:r>
              <a:rPr lang="cs-CZ" sz="2200" b="1" dirty="0" smtClean="0"/>
              <a:t>historiografii</a:t>
            </a:r>
            <a:r>
              <a:rPr lang="cs-CZ" sz="2200" dirty="0" smtClean="0"/>
              <a:t>. Tato vyprávění se odehrávají na pozadí </a:t>
            </a:r>
            <a:r>
              <a:rPr lang="cs-CZ" sz="2200" dirty="0" err="1" smtClean="0"/>
              <a:t>histgorických</a:t>
            </a:r>
            <a:r>
              <a:rPr lang="cs-CZ" sz="2200" dirty="0" smtClean="0"/>
              <a:t> událostí, ale ty nejsou jejich </a:t>
            </a:r>
            <a:r>
              <a:rPr lang="cs-CZ" sz="2200" dirty="0" err="1" smtClean="0"/>
              <a:t>hlavím</a:t>
            </a:r>
            <a:r>
              <a:rPr lang="cs-CZ" sz="2200" dirty="0" smtClean="0"/>
              <a:t> smyslem. </a:t>
            </a:r>
          </a:p>
          <a:p>
            <a:pPr>
              <a:buFontTx/>
              <a:buChar char="-"/>
            </a:pPr>
            <a:endParaRPr lang="cs-CZ" sz="2200" dirty="0"/>
          </a:p>
          <a:p>
            <a:pPr marL="0" indent="0">
              <a:buNone/>
            </a:pPr>
            <a:r>
              <a:rPr lang="cs-CZ" sz="2200" dirty="0" smtClean="0"/>
              <a:t>Seznam starozákonních novel:  </a:t>
            </a:r>
          </a:p>
          <a:p>
            <a:pPr>
              <a:buFontTx/>
              <a:buChar char="-"/>
            </a:pPr>
            <a:r>
              <a:rPr lang="cs-CZ" sz="2200" b="1" dirty="0" smtClean="0"/>
              <a:t>Rút</a:t>
            </a:r>
            <a:endParaRPr lang="cs-CZ" sz="2200" dirty="0" smtClean="0"/>
          </a:p>
          <a:p>
            <a:pPr>
              <a:buFontTx/>
              <a:buChar char="-"/>
            </a:pPr>
            <a:r>
              <a:rPr lang="cs-CZ" sz="2200" b="1" dirty="0" smtClean="0"/>
              <a:t>Ester</a:t>
            </a:r>
            <a:endParaRPr lang="en-GB" sz="2200" b="1" dirty="0" smtClean="0"/>
          </a:p>
          <a:p>
            <a:pPr>
              <a:buFontTx/>
              <a:buChar char="-"/>
            </a:pPr>
            <a:r>
              <a:rPr lang="cs-CZ" sz="2200" b="1" dirty="0" smtClean="0"/>
              <a:t>Jonáš</a:t>
            </a:r>
            <a:endParaRPr lang="cs-CZ" sz="2200" dirty="0" smtClean="0"/>
          </a:p>
          <a:p>
            <a:pPr>
              <a:buFontTx/>
              <a:buChar char="-"/>
            </a:pPr>
            <a:r>
              <a:rPr lang="cs-CZ" sz="2200" b="1" dirty="0" err="1" smtClean="0"/>
              <a:t>Júdit</a:t>
            </a:r>
            <a:endParaRPr lang="cs-CZ" sz="2200" b="1" dirty="0" smtClean="0"/>
          </a:p>
          <a:p>
            <a:pPr>
              <a:buFontTx/>
              <a:buChar char="-"/>
            </a:pPr>
            <a:r>
              <a:rPr lang="cs-CZ" sz="2200" b="1" dirty="0" err="1" smtClean="0"/>
              <a:t>Tóbijáš</a:t>
            </a:r>
            <a:r>
              <a:rPr lang="cs-CZ" sz="2200" b="1" dirty="0" smtClean="0"/>
              <a:t> </a:t>
            </a:r>
            <a:endParaRPr lang="cs-CZ" sz="2200" dirty="0" smtClean="0"/>
          </a:p>
          <a:p>
            <a:pPr>
              <a:buFontTx/>
              <a:buChar char="-"/>
            </a:pPr>
            <a:endParaRPr lang="cs-CZ" sz="2200" dirty="0" smtClean="0"/>
          </a:p>
        </p:txBody>
      </p:sp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TextovéPole 6"/>
          <p:cNvSpPr txBox="1"/>
          <p:nvPr/>
        </p:nvSpPr>
        <p:spPr>
          <a:xfrm>
            <a:off x="80477" y="332656"/>
            <a:ext cx="280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</a:p>
          <a:p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500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Rút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cs-CZ" sz="2200" dirty="0" smtClean="0"/>
              <a:t>po exilu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b="1" dirty="0" err="1" smtClean="0"/>
              <a:t>Autor</a:t>
            </a:r>
            <a:r>
              <a:rPr lang="en-GB" sz="2200" b="1" dirty="0" smtClean="0"/>
              <a:t>: </a:t>
            </a:r>
            <a:r>
              <a:rPr lang="cs-CZ" sz="2200" dirty="0" smtClean="0"/>
              <a:t>neznámý</a:t>
            </a:r>
            <a:endParaRPr lang="cs-CZ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dirty="0" smtClean="0"/>
              <a:t>Mezi Soudci a 1. Samuelovou (v křesťanském kánonu), mezi Spisy (v židovském kánonu) </a:t>
            </a:r>
            <a:r>
              <a:rPr lang="en-GB" sz="2200" dirty="0" smtClean="0"/>
              <a:t> </a:t>
            </a:r>
          </a:p>
          <a:p>
            <a:pPr>
              <a:buFontTx/>
              <a:buChar char="-"/>
            </a:pPr>
            <a:r>
              <a:rPr lang="cs-CZ" sz="2200" dirty="0" smtClean="0"/>
              <a:t>Židé ji čtou během svátku týdnů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2834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Rút </a:t>
            </a:r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b="1" dirty="0" smtClean="0"/>
              <a:t>Boží láska k cizincům </a:t>
            </a:r>
            <a:r>
              <a:rPr lang="cs-CZ" sz="2200" dirty="0" smtClean="0"/>
              <a:t>a jejich zahrnutí mezi členy Izraele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b="1" dirty="0" smtClean="0"/>
              <a:t>Davidův rodokmen </a:t>
            </a:r>
            <a:r>
              <a:rPr lang="cs-CZ" sz="2200" dirty="0" smtClean="0"/>
              <a:t>zahrnující </a:t>
            </a:r>
            <a:r>
              <a:rPr lang="cs-CZ" sz="2200" dirty="0" err="1" smtClean="0"/>
              <a:t>Moábku</a:t>
            </a:r>
            <a:r>
              <a:rPr lang="en-GB" sz="2200" dirty="0" smtClean="0"/>
              <a:t>! (</a:t>
            </a:r>
            <a:r>
              <a:rPr lang="cs-CZ" sz="2200" dirty="0" smtClean="0"/>
              <a:t>proti </a:t>
            </a:r>
            <a:r>
              <a:rPr lang="cs-CZ" sz="2200" dirty="0" err="1" smtClean="0"/>
              <a:t>Ezdrášovým</a:t>
            </a:r>
            <a:r>
              <a:rPr lang="cs-CZ" sz="2200" dirty="0" smtClean="0"/>
              <a:t> a </a:t>
            </a:r>
            <a:r>
              <a:rPr lang="cs-CZ" sz="2200" dirty="0" err="1" smtClean="0"/>
              <a:t>Nehemjášovým</a:t>
            </a:r>
            <a:r>
              <a:rPr lang="cs-CZ" sz="2200" dirty="0" smtClean="0"/>
              <a:t> reformám</a:t>
            </a:r>
            <a:r>
              <a:rPr lang="en-GB" sz="2200" dirty="0" smtClean="0"/>
              <a:t>?) </a:t>
            </a:r>
          </a:p>
          <a:p>
            <a:pPr>
              <a:buFontTx/>
              <a:buChar char="-"/>
            </a:pPr>
            <a:r>
              <a:rPr lang="cs-CZ" sz="2200" dirty="0" smtClean="0"/>
              <a:t>Význam</a:t>
            </a:r>
            <a:r>
              <a:rPr lang="en-GB" sz="2200" b="1" dirty="0" smtClean="0"/>
              <a:t> ‘</a:t>
            </a:r>
            <a:r>
              <a:rPr lang="cs-CZ" sz="2200" b="1" dirty="0"/>
              <a:t>c</a:t>
            </a:r>
            <a:r>
              <a:rPr lang="en-GB" sz="2200" b="1" dirty="0" err="1" smtClean="0"/>
              <a:t>hesed</a:t>
            </a:r>
            <a:r>
              <a:rPr lang="cs-CZ" sz="2200" b="1" dirty="0" smtClean="0"/>
              <a:t>u</a:t>
            </a:r>
            <a:r>
              <a:rPr lang="en-GB" sz="2200" b="1" dirty="0" smtClean="0"/>
              <a:t>’ </a:t>
            </a:r>
            <a:r>
              <a:rPr lang="cs-CZ" sz="2200" dirty="0" smtClean="0"/>
              <a:t>v mezilidských vztazích </a:t>
            </a:r>
            <a:endParaRPr lang="en-GB" sz="2200" dirty="0" smtClean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smtClean="0">
                <a:solidFill>
                  <a:schemeClr val="accent6">
                    <a:lumMod val="50000"/>
                  </a:schemeClr>
                </a:solidFill>
              </a:rPr>
              <a:t>Ester 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cs-CZ" sz="2200" dirty="0" smtClean="0"/>
              <a:t>okolo </a:t>
            </a:r>
            <a:r>
              <a:rPr lang="en-GB" sz="2200" dirty="0" smtClean="0"/>
              <a:t>300</a:t>
            </a:r>
            <a:r>
              <a:rPr lang="cs-CZ" sz="2200" dirty="0" smtClean="0"/>
              <a:t> př. Kr.</a:t>
            </a:r>
            <a:r>
              <a:rPr lang="en-GB" sz="2200" dirty="0" smtClean="0"/>
              <a:t> 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b="1" dirty="0" err="1" smtClean="0"/>
              <a:t>Autor</a:t>
            </a:r>
            <a:r>
              <a:rPr lang="en-GB" sz="2200" b="1" dirty="0" smtClean="0"/>
              <a:t>: </a:t>
            </a:r>
            <a:r>
              <a:rPr lang="cs-CZ" sz="2200" dirty="0" smtClean="0"/>
              <a:t>Žid z východní diaspory</a:t>
            </a:r>
            <a:endParaRPr lang="cs-CZ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 a/nebo řečtina </a:t>
            </a:r>
            <a:endParaRPr lang="en-GB" sz="2200" dirty="0" smtClean="0"/>
          </a:p>
          <a:p>
            <a:pPr marL="0" indent="0">
              <a:buNone/>
            </a:pPr>
            <a:r>
              <a:rPr lang="cs-CZ" sz="2200" dirty="0" smtClean="0"/>
              <a:t>Původním jazykem je hebrejština </a:t>
            </a:r>
            <a:endParaRPr lang="en-GB" sz="2200" dirty="0" smtClean="0"/>
          </a:p>
          <a:p>
            <a:pPr marL="0" indent="0">
              <a:buNone/>
            </a:pPr>
            <a:r>
              <a:rPr lang="cs-CZ" sz="2200" dirty="0" smtClean="0"/>
              <a:t>Řecká verze A je delší a obsahuje 7 „dodatků“ (a další menší změny v průběhu textu) rozesetých různě v knize. Tento delší text je přijímán v katolických církvích; standardně se základní text překládá z hebrejštiny a „dodatky“ z řečtiny. </a:t>
            </a:r>
            <a:endParaRPr lang="en-GB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0777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smtClean="0">
                <a:solidFill>
                  <a:schemeClr val="accent6">
                    <a:lumMod val="50000"/>
                  </a:schemeClr>
                </a:solidFill>
              </a:rPr>
              <a:t>Ester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dirty="0" smtClean="0"/>
              <a:t>Etiologické vyprávění o </a:t>
            </a:r>
            <a:r>
              <a:rPr lang="cs-CZ" sz="2200" b="1" dirty="0" smtClean="0"/>
              <a:t>svátku </a:t>
            </a:r>
            <a:r>
              <a:rPr lang="cs-CZ" sz="2200" b="1" dirty="0" err="1" smtClean="0"/>
              <a:t>purím</a:t>
            </a:r>
            <a:endParaRPr lang="en-GB" sz="2200" b="1" dirty="0" smtClean="0"/>
          </a:p>
          <a:p>
            <a:pPr>
              <a:buFontTx/>
              <a:buChar char="-"/>
            </a:pPr>
            <a:r>
              <a:rPr lang="cs-CZ" sz="2200" b="1" dirty="0" smtClean="0"/>
              <a:t>Život v diaspoře </a:t>
            </a:r>
            <a:r>
              <a:rPr lang="cs-CZ" sz="2200" dirty="0" smtClean="0"/>
              <a:t>pod cizí nadvládou v neustálém nebezpečí pogromu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Význam </a:t>
            </a:r>
            <a:r>
              <a:rPr lang="cs-CZ" sz="2200" b="1" dirty="0" smtClean="0"/>
              <a:t>zbožnosti</a:t>
            </a:r>
            <a:r>
              <a:rPr lang="cs-CZ" sz="2200" dirty="0" smtClean="0"/>
              <a:t> (řecká verze) a/nebo </a:t>
            </a:r>
            <a:r>
              <a:rPr lang="cs-CZ" sz="2200" b="1" dirty="0" smtClean="0"/>
              <a:t>osobního nasazení </a:t>
            </a:r>
            <a:r>
              <a:rPr lang="cs-CZ" sz="2200" dirty="0" smtClean="0"/>
              <a:t>(hebrejská verze)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b="1" dirty="0" smtClean="0"/>
              <a:t>Apokalyptické </a:t>
            </a:r>
            <a:r>
              <a:rPr lang="cs-CZ" sz="2200" dirty="0" smtClean="0"/>
              <a:t>přepracování</a:t>
            </a:r>
            <a:r>
              <a:rPr lang="cs-CZ" sz="2200" b="1" dirty="0" smtClean="0"/>
              <a:t> </a:t>
            </a:r>
            <a:r>
              <a:rPr lang="en-GB" sz="2200" dirty="0" smtClean="0"/>
              <a:t>(</a:t>
            </a:r>
            <a:r>
              <a:rPr lang="cs-CZ" sz="2200" dirty="0" smtClean="0"/>
              <a:t>řecká verze)</a:t>
            </a:r>
            <a:r>
              <a:rPr lang="en-GB" sz="2200" dirty="0" smtClean="0"/>
              <a:t> </a:t>
            </a:r>
          </a:p>
          <a:p>
            <a:pPr>
              <a:buFontTx/>
              <a:buChar char="-"/>
            </a:pPr>
            <a:r>
              <a:rPr lang="cs-CZ" sz="2200" dirty="0" smtClean="0"/>
              <a:t>Příklad </a:t>
            </a:r>
            <a:r>
              <a:rPr lang="cs-CZ" sz="2200" b="1" dirty="0" smtClean="0"/>
              <a:t>živého textu </a:t>
            </a:r>
            <a:r>
              <a:rPr lang="cs-CZ" sz="2200" dirty="0" smtClean="0"/>
              <a:t>(který je neustále přepracováván)</a:t>
            </a:r>
            <a:r>
              <a:rPr lang="en-GB" sz="2200" dirty="0" smtClean="0"/>
              <a:t> </a:t>
            </a:r>
          </a:p>
          <a:p>
            <a:pPr>
              <a:buFontTx/>
              <a:buChar char="-"/>
            </a:pPr>
            <a:endParaRPr lang="en-GB" sz="2200" dirty="0" smtClean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8882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Jonáš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	</a:t>
            </a:r>
            <a:r>
              <a:rPr lang="cs-CZ" sz="2200" dirty="0" smtClean="0"/>
              <a:t>prorok</a:t>
            </a:r>
            <a:r>
              <a:rPr lang="en-GB" sz="2200" dirty="0" smtClean="0"/>
              <a:t>: </a:t>
            </a:r>
            <a:r>
              <a:rPr lang="cs-CZ" sz="2200" dirty="0" smtClean="0"/>
              <a:t>8. stol. př. Kr. </a:t>
            </a:r>
            <a:r>
              <a:rPr lang="en-GB" sz="2200" dirty="0" smtClean="0"/>
              <a:t>(</a:t>
            </a:r>
            <a:r>
              <a:rPr lang="cs-CZ" sz="2200" dirty="0" smtClean="0"/>
              <a:t>srov.</a:t>
            </a:r>
            <a:r>
              <a:rPr lang="en-GB" sz="2200" dirty="0" smtClean="0"/>
              <a:t> 2</a:t>
            </a:r>
            <a:r>
              <a:rPr lang="cs-CZ" sz="2200" dirty="0" smtClean="0"/>
              <a:t>Král</a:t>
            </a:r>
            <a:r>
              <a:rPr lang="en-GB" sz="2200" dirty="0" smtClean="0"/>
              <a:t> 14:25)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 smtClean="0"/>
              <a:t>kniha</a:t>
            </a:r>
            <a:r>
              <a:rPr lang="en-GB" sz="2200" dirty="0" smtClean="0"/>
              <a:t>: </a:t>
            </a:r>
            <a:r>
              <a:rPr lang="cs-CZ" sz="2200" dirty="0" smtClean="0"/>
              <a:t>po exilu</a:t>
            </a:r>
            <a:r>
              <a:rPr lang="en-GB" sz="2200" dirty="0" smtClean="0"/>
              <a:t> 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b="1" dirty="0" err="1" smtClean="0"/>
              <a:t>Autor</a:t>
            </a:r>
            <a:r>
              <a:rPr lang="en-GB" sz="2200" b="1" dirty="0" smtClean="0"/>
              <a:t>: </a:t>
            </a:r>
            <a:r>
              <a:rPr lang="cs-CZ" sz="2200" dirty="0" err="1" smtClean="0"/>
              <a:t>neznáný</a:t>
            </a: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endParaRPr lang="en-GB" sz="2200" dirty="0" smtClean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r>
              <a:rPr lang="en-GB" sz="2200" b="1" dirty="0" smtClean="0"/>
              <a:t>: </a:t>
            </a:r>
          </a:p>
          <a:p>
            <a:pPr marL="457200" indent="-457200">
              <a:buAutoNum type="arabicPlain"/>
            </a:pPr>
            <a:r>
              <a:rPr lang="cs-CZ" sz="2200" dirty="0" smtClean="0"/>
              <a:t>Jonáš a námořníci</a:t>
            </a:r>
            <a:endParaRPr lang="en-GB" sz="2200" dirty="0" smtClean="0"/>
          </a:p>
          <a:p>
            <a:pPr marL="457200" indent="-457200">
              <a:buAutoNum type="arabicPlain"/>
            </a:pPr>
            <a:r>
              <a:rPr lang="cs-CZ" sz="2200" dirty="0" smtClean="0"/>
              <a:t>Jonášova modlitba </a:t>
            </a:r>
            <a:r>
              <a:rPr lang="en-GB" sz="2200" dirty="0" smtClean="0"/>
              <a:t>(</a:t>
            </a:r>
            <a:r>
              <a:rPr lang="cs-CZ" sz="2200" dirty="0" smtClean="0"/>
              <a:t>žalm</a:t>
            </a:r>
            <a:r>
              <a:rPr lang="en-GB" sz="2200" dirty="0" smtClean="0"/>
              <a:t>) </a:t>
            </a:r>
          </a:p>
          <a:p>
            <a:pPr marL="457200" indent="-457200">
              <a:buAutoNum type="arabicPlain"/>
            </a:pPr>
            <a:r>
              <a:rPr lang="cs-CZ" sz="2200" dirty="0" smtClean="0"/>
              <a:t>Jonáš v Ninive </a:t>
            </a:r>
            <a:endParaRPr lang="en-GB" sz="2200" dirty="0" smtClean="0"/>
          </a:p>
          <a:p>
            <a:pPr marL="457200" indent="-457200">
              <a:buAutoNum type="arabicPlain"/>
            </a:pPr>
            <a:r>
              <a:rPr lang="cs-CZ" sz="2200" dirty="0" smtClean="0"/>
              <a:t>Bůh mluví s Jonášem </a:t>
            </a:r>
            <a:endParaRPr lang="en-GB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2886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smtClean="0">
                <a:solidFill>
                  <a:schemeClr val="accent6">
                    <a:lumMod val="50000"/>
                  </a:schemeClr>
                </a:solidFill>
              </a:rPr>
              <a:t>Jon</a:t>
            </a: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áš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cs-CZ" sz="2200" dirty="0" smtClean="0"/>
              <a:t>Jonáš </a:t>
            </a:r>
            <a:r>
              <a:rPr lang="cs-CZ" sz="2200" dirty="0"/>
              <a:t>je prototypem </a:t>
            </a:r>
            <a:r>
              <a:rPr lang="cs-CZ" sz="2200" b="1" dirty="0" smtClean="0"/>
              <a:t>neposlušného </a:t>
            </a:r>
            <a:r>
              <a:rPr lang="cs-CZ" sz="2200" b="1" dirty="0"/>
              <a:t>izraelského </a:t>
            </a:r>
            <a:r>
              <a:rPr lang="cs-CZ" sz="2200" b="1" dirty="0" smtClean="0"/>
              <a:t>proroka</a:t>
            </a:r>
            <a:r>
              <a:rPr lang="cs-CZ" sz="2200" dirty="0" smtClean="0"/>
              <a:t>: nesouhlasí s Božím milosrdenstvím a trpělivostí (dokonce cituje slavnostní formuli o Božím milosrdenství jako výtku Bohu!). V protikladu k němu stojí </a:t>
            </a:r>
            <a:r>
              <a:rPr lang="cs-CZ" sz="2200" b="1" dirty="0" smtClean="0"/>
              <a:t>pohanští</a:t>
            </a:r>
            <a:r>
              <a:rPr lang="cs-CZ" sz="2200" dirty="0" smtClean="0"/>
              <a:t> </a:t>
            </a:r>
            <a:r>
              <a:rPr lang="cs-CZ" sz="2200" b="1" dirty="0" smtClean="0"/>
              <a:t>námořníci</a:t>
            </a:r>
            <a:r>
              <a:rPr lang="cs-CZ" sz="2200" dirty="0" smtClean="0"/>
              <a:t>, kteří se okamžitě obrátí k Bohu Izraele, a zvláště </a:t>
            </a:r>
            <a:r>
              <a:rPr lang="cs-CZ" sz="2200" b="1" dirty="0" err="1" smtClean="0"/>
              <a:t>Ninivané</a:t>
            </a:r>
            <a:r>
              <a:rPr lang="cs-CZ" sz="2200" dirty="0" smtClean="0"/>
              <a:t>, kteří se okamžitě kají, takže se nad nimi Bůh smiluje. </a:t>
            </a:r>
            <a:endParaRPr lang="cs-CZ" sz="2200" dirty="0"/>
          </a:p>
          <a:p>
            <a:pPr>
              <a:buFontTx/>
              <a:buChar char="-"/>
            </a:pPr>
            <a:r>
              <a:rPr lang="cs-CZ" sz="2200" dirty="0" smtClean="0"/>
              <a:t>Vrchol knihy se nachází v </a:t>
            </a:r>
            <a:r>
              <a:rPr lang="cs-CZ" sz="2200" b="1" dirty="0" smtClean="0"/>
              <a:t>rozhovoru mezi Bohem a Jonášem </a:t>
            </a:r>
            <a:r>
              <a:rPr lang="cs-CZ" sz="2200" dirty="0" smtClean="0"/>
              <a:t>(4. kap.), který vysvětluje Boží postoj vůči pohanům. Hlavním tématem knihy je </a:t>
            </a:r>
            <a:r>
              <a:rPr lang="cs-CZ" sz="2200" b="1" dirty="0" smtClean="0"/>
              <a:t>Boží láska a péče o cizí národy </a:t>
            </a:r>
            <a:r>
              <a:rPr lang="cs-CZ" sz="2200" dirty="0" smtClean="0"/>
              <a:t>, ačkoli jsou velkými hříšníky (jako </a:t>
            </a:r>
            <a:r>
              <a:rPr lang="cs-CZ" sz="2200" dirty="0" err="1" smtClean="0"/>
              <a:t>Ninivané</a:t>
            </a:r>
            <a:r>
              <a:rPr lang="cs-CZ" sz="2200" dirty="0" smtClean="0"/>
              <a:t>). Je možné, že kniha byla napsána jako </a:t>
            </a:r>
            <a:r>
              <a:rPr lang="cs-CZ" sz="2200" b="1" dirty="0" smtClean="0"/>
              <a:t>reakce na </a:t>
            </a:r>
            <a:r>
              <a:rPr lang="cs-CZ" sz="2200" b="1" dirty="0" err="1" smtClean="0"/>
              <a:t>Ezdrášovy</a:t>
            </a:r>
            <a:r>
              <a:rPr lang="cs-CZ" sz="2200" b="1" dirty="0" smtClean="0"/>
              <a:t> a </a:t>
            </a:r>
            <a:r>
              <a:rPr lang="cs-CZ" sz="2200" b="1" dirty="0" err="1" smtClean="0"/>
              <a:t>Nehemjášovy</a:t>
            </a:r>
            <a:r>
              <a:rPr lang="cs-CZ" sz="2200" b="1" dirty="0" smtClean="0"/>
              <a:t> reformy</a:t>
            </a:r>
            <a:r>
              <a:rPr lang="cs-CZ" sz="2200" dirty="0" smtClean="0"/>
              <a:t>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Jonáš je zmíněn v NZ jako znamení vzkříšení i (více s ohledem na původní význam knihy) </a:t>
            </a:r>
            <a:r>
              <a:rPr lang="cs-CZ" sz="2200" b="1" dirty="0" smtClean="0"/>
              <a:t>příklad pokání</a:t>
            </a:r>
            <a:r>
              <a:rPr lang="cs-CZ" sz="2200" dirty="0" smtClean="0"/>
              <a:t>. </a:t>
            </a:r>
            <a:endParaRPr lang="en-GB" sz="2200" dirty="0" smtClean="0"/>
          </a:p>
          <a:p>
            <a:pPr>
              <a:buFontTx/>
              <a:buChar char="-"/>
            </a:pPr>
            <a:endParaRPr lang="en-GB" sz="2200" dirty="0" smtClean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6341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Júdit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cs-CZ" sz="2200" dirty="0" smtClean="0"/>
              <a:t>konec </a:t>
            </a:r>
            <a:r>
              <a:rPr lang="en-GB" sz="2200" dirty="0" smtClean="0"/>
              <a:t>2</a:t>
            </a:r>
            <a:r>
              <a:rPr lang="cs-CZ" sz="2200" dirty="0" smtClean="0"/>
              <a:t>. stol. př. Kr. </a:t>
            </a:r>
            <a:r>
              <a:rPr lang="en-GB" sz="2200" dirty="0" smtClean="0"/>
              <a:t> 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Autor</a:t>
            </a:r>
            <a:r>
              <a:rPr lang="en-GB" sz="2200" b="1" dirty="0" smtClean="0"/>
              <a:t>: </a:t>
            </a:r>
            <a:r>
              <a:rPr lang="cs-CZ" sz="2200" dirty="0" smtClean="0"/>
              <a:t>neznámý</a:t>
            </a:r>
            <a:endParaRPr lang="cs-CZ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řečtina </a:t>
            </a:r>
            <a:r>
              <a:rPr lang="en-GB" sz="2200" dirty="0" smtClean="0"/>
              <a:t>(</a:t>
            </a:r>
            <a:r>
              <a:rPr lang="cs-CZ" sz="2200" dirty="0" smtClean="0"/>
              <a:t>hebrejský originál</a:t>
            </a:r>
            <a:r>
              <a:rPr lang="en-GB" sz="2200" dirty="0" smtClean="0"/>
              <a:t>?)  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Novels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4078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644</Words>
  <Application>Microsoft Office PowerPoint</Application>
  <PresentationFormat>Předvádění na obrazovce (4:3)</PresentationFormat>
  <Paragraphs>133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Starý zákon 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Biblická etika</dc:title>
  <dc:creator>mackerle</dc:creator>
  <cp:lastModifiedBy>mackerle</cp:lastModifiedBy>
  <cp:revision>60</cp:revision>
  <dcterms:created xsi:type="dcterms:W3CDTF">2020-02-12T09:48:51Z</dcterms:created>
  <dcterms:modified xsi:type="dcterms:W3CDTF">2021-03-10T16:41:41Z</dcterms:modified>
</cp:coreProperties>
</file>