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1" r:id="rId15"/>
    <p:sldId id="292" r:id="rId16"/>
    <p:sldId id="294" r:id="rId17"/>
    <p:sldId id="295" r:id="rId18"/>
    <p:sldId id="293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6" r:id="rId40"/>
    <p:sldId id="290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6A902-D160-4721-A7B5-02E26A2434A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39432-609B-4303-BC03-F27CCC14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0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7DF1F1-291E-4C4C-B61A-91AC5EA2A0A4}" type="slidenum">
              <a:rPr lang="cs-CZ" altLang="en-US" smtClean="0"/>
              <a:pPr>
                <a:spcBef>
                  <a:spcPct val="0"/>
                </a:spcBef>
              </a:pPr>
              <a:t>1</a:t>
            </a:fld>
            <a:endParaRPr lang="cs-CZ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353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BA3830-16D6-4D2C-BAD3-F02FA675D8A2}" type="slidenum">
              <a:rPr lang="cs-CZ" altLang="en-US" smtClean="0"/>
              <a:pPr>
                <a:spcBef>
                  <a:spcPct val="0"/>
                </a:spcBef>
              </a:pPr>
              <a:t>10</a:t>
            </a:fld>
            <a:endParaRPr lang="cs-CZ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070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4F6517-553E-4BF1-837F-61EED3C951DB}" type="slidenum">
              <a:rPr lang="cs-CZ" altLang="en-US" smtClean="0"/>
              <a:pPr>
                <a:spcBef>
                  <a:spcPct val="0"/>
                </a:spcBef>
              </a:pPr>
              <a:t>11</a:t>
            </a:fld>
            <a:endParaRPr lang="cs-CZ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773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2F9689-062D-45BF-AEC0-3B20B5B4AFD7}" type="slidenum">
              <a:rPr lang="cs-CZ" altLang="en-US" smtClean="0"/>
              <a:pPr>
                <a:spcBef>
                  <a:spcPct val="0"/>
                </a:spcBef>
              </a:pPr>
              <a:t>12</a:t>
            </a:fld>
            <a:endParaRPr lang="cs-CZ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2978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3198C02-2F76-44A7-8A74-F42258C74AD3}" type="slidenum">
              <a:rPr lang="cs-CZ" altLang="en-US" smtClean="0"/>
              <a:pPr>
                <a:spcBef>
                  <a:spcPct val="0"/>
                </a:spcBef>
              </a:pPr>
              <a:t>13</a:t>
            </a:fld>
            <a:endParaRPr lang="cs-CZ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37816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BD3F27-1FB4-43F7-8196-E7C0301F382C}" type="slidenum">
              <a:rPr lang="cs-CZ" altLang="en-US" smtClean="0"/>
              <a:pPr>
                <a:spcBef>
                  <a:spcPct val="0"/>
                </a:spcBef>
              </a:pPr>
              <a:t>30</a:t>
            </a:fld>
            <a:endParaRPr lang="cs-CZ" alt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0234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7DE876-B546-4483-AB14-8004A37CC8A4}" type="slidenum">
              <a:rPr lang="cs-CZ" altLang="en-US" smtClean="0"/>
              <a:pPr>
                <a:spcBef>
                  <a:spcPct val="0"/>
                </a:spcBef>
              </a:pPr>
              <a:t>31</a:t>
            </a:fld>
            <a:endParaRPr lang="cs-CZ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7679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3B845E-A23C-4C98-914F-3FD158647396}" type="slidenum">
              <a:rPr lang="cs-CZ" altLang="en-US" smtClean="0"/>
              <a:pPr>
                <a:spcBef>
                  <a:spcPct val="0"/>
                </a:spcBef>
              </a:pPr>
              <a:t>32</a:t>
            </a:fld>
            <a:endParaRPr lang="cs-CZ" alt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3122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F9DA58-1402-424F-A1B1-AF2462C5B837}" type="slidenum">
              <a:rPr lang="cs-CZ" altLang="en-US" smtClean="0"/>
              <a:pPr>
                <a:spcBef>
                  <a:spcPct val="0"/>
                </a:spcBef>
              </a:pPr>
              <a:t>33</a:t>
            </a:fld>
            <a:endParaRPr lang="cs-CZ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4378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3FD866-69A4-448D-9E3A-2FF5A1832CB6}" type="slidenum">
              <a:rPr lang="cs-CZ" altLang="en-US" smtClean="0"/>
              <a:pPr>
                <a:spcBef>
                  <a:spcPct val="0"/>
                </a:spcBef>
              </a:pPr>
              <a:t>34</a:t>
            </a:fld>
            <a:endParaRPr lang="cs-CZ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8521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198C2F-56CF-49CE-9101-E75701E12347}" type="slidenum">
              <a:rPr lang="cs-CZ" altLang="en-US" smtClean="0"/>
              <a:pPr>
                <a:spcBef>
                  <a:spcPct val="0"/>
                </a:spcBef>
              </a:pPr>
              <a:t>35</a:t>
            </a:fld>
            <a:endParaRPr lang="cs-CZ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934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8D9483-5E0C-40A8-918B-3DB1C36FE229}" type="slidenum">
              <a:rPr lang="cs-CZ" altLang="en-US" smtClean="0"/>
              <a:pPr>
                <a:spcBef>
                  <a:spcPct val="0"/>
                </a:spcBef>
              </a:pPr>
              <a:t>2</a:t>
            </a:fld>
            <a:endParaRPr lang="cs-CZ" alt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2522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27AD58-1DF0-4F47-8E76-8C0E0F9E1FCF}" type="slidenum">
              <a:rPr lang="cs-CZ" altLang="en-US" smtClean="0"/>
              <a:pPr>
                <a:spcBef>
                  <a:spcPct val="0"/>
                </a:spcBef>
              </a:pPr>
              <a:t>36</a:t>
            </a:fld>
            <a:endParaRPr lang="cs-CZ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7576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68EA7AA-0995-46A1-8A28-516C1D096C03}" type="slidenum">
              <a:rPr lang="cs-CZ" altLang="en-US" smtClean="0"/>
              <a:pPr>
                <a:spcBef>
                  <a:spcPct val="0"/>
                </a:spcBef>
              </a:pPr>
              <a:t>37</a:t>
            </a:fld>
            <a:endParaRPr lang="cs-CZ" alt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4559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4E6560-16E0-41FC-88FC-62FC4DD6C111}" type="slidenum">
              <a:rPr lang="cs-CZ" altLang="en-US" smtClean="0"/>
              <a:pPr>
                <a:spcBef>
                  <a:spcPct val="0"/>
                </a:spcBef>
              </a:pPr>
              <a:t>38</a:t>
            </a:fld>
            <a:endParaRPr lang="cs-CZ" alt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9246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E31675-05AD-448B-8100-9F761908C9E1}" type="slidenum">
              <a:rPr lang="cs-CZ" altLang="en-US" smtClean="0"/>
              <a:pPr>
                <a:spcBef>
                  <a:spcPct val="0"/>
                </a:spcBef>
              </a:pPr>
              <a:t>3</a:t>
            </a:fld>
            <a:endParaRPr lang="cs-CZ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678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E4E39D-C232-4A56-B4A5-E4C0EB32BF43}" type="slidenum">
              <a:rPr lang="cs-CZ" altLang="en-US" smtClean="0"/>
              <a:pPr>
                <a:spcBef>
                  <a:spcPct val="0"/>
                </a:spcBef>
              </a:pPr>
              <a:t>4</a:t>
            </a:fld>
            <a:endParaRPr lang="cs-CZ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6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219977-D602-40C1-A26A-E74C2C5B50ED}" type="slidenum">
              <a:rPr lang="cs-CZ" altLang="en-US" smtClean="0"/>
              <a:pPr>
                <a:spcBef>
                  <a:spcPct val="0"/>
                </a:spcBef>
              </a:pPr>
              <a:t>5</a:t>
            </a:fld>
            <a:endParaRPr lang="cs-CZ" alt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42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B993CE-3AA1-4547-83A0-FB9C4AFF7780}" type="slidenum">
              <a:rPr lang="cs-CZ" altLang="en-US" smtClean="0"/>
              <a:pPr>
                <a:spcBef>
                  <a:spcPct val="0"/>
                </a:spcBef>
              </a:pPr>
              <a:t>6</a:t>
            </a:fld>
            <a:endParaRPr lang="cs-CZ" alt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52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688056-FF7F-44D7-9DBC-E5CC9EBCF1BB}" type="slidenum">
              <a:rPr lang="cs-CZ" altLang="en-US" smtClean="0"/>
              <a:pPr>
                <a:spcBef>
                  <a:spcPct val="0"/>
                </a:spcBef>
              </a:pPr>
              <a:t>7</a:t>
            </a:fld>
            <a:endParaRPr lang="cs-CZ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238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E5EC2F-B2DD-4195-9492-BDA59391C27C}" type="slidenum">
              <a:rPr lang="cs-CZ" altLang="en-US" smtClean="0"/>
              <a:pPr>
                <a:spcBef>
                  <a:spcPct val="0"/>
                </a:spcBef>
              </a:pPr>
              <a:t>8</a:t>
            </a:fld>
            <a:endParaRPr lang="cs-CZ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8964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467EEE-C0A3-458B-9258-BC44C5A080EB}" type="slidenum">
              <a:rPr lang="cs-CZ" altLang="en-US" smtClean="0"/>
              <a:pPr>
                <a:spcBef>
                  <a:spcPct val="0"/>
                </a:spcBef>
              </a:pPr>
              <a:t>9</a:t>
            </a:fld>
            <a:endParaRPr lang="cs-CZ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7733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6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9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9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5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1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9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6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51711-4CBE-4C84-A9A8-0F1DBC87FCF6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68AA-6314-4D54-BDB3-CAF33219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4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emf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9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7.w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16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7735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Ust</a:t>
            </a:r>
            <a:r>
              <a:rPr lang="cs-CZ" altLang="en-US" sz="2400" b="1"/>
              <a:t>álený stav ve vysokofrekvenčních lineárních obvodech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buzených harmonickým signálem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6850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-obvody jsou buzeny pouze harmonick</a:t>
            </a:r>
            <a:r>
              <a:rPr lang="cs-CZ" altLang="en-US" sz="2400"/>
              <a:t>ým signálem o jedné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frekvenci  </a:t>
            </a:r>
            <a:r>
              <a:rPr lang="cs-CZ" altLang="en-US" sz="2400" b="1" i="1">
                <a:latin typeface="Symbol" panose="05050102010706020507" pitchFamily="18" charset="2"/>
              </a:rPr>
              <a:t>w</a:t>
            </a:r>
            <a:endParaRPr lang="cs-CZ" altLang="en-US" sz="2400" b="1" i="1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zajímá nás pouze v době velmi dlouhé po zapnutí zdroje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400"/>
              <a:t>všechny průběhy </a:t>
            </a:r>
            <a:r>
              <a:rPr lang="cs-CZ" altLang="en-US" sz="2400" i="1"/>
              <a:t>u</a:t>
            </a:r>
            <a:r>
              <a:rPr lang="cs-CZ" altLang="en-US" sz="2400"/>
              <a:t> a </a:t>
            </a:r>
            <a:r>
              <a:rPr lang="cs-CZ" altLang="en-US" sz="2400" i="1"/>
              <a:t>i</a:t>
            </a:r>
            <a:r>
              <a:rPr lang="cs-CZ" altLang="en-US" sz="2400"/>
              <a:t>  jsou pak také harmonické o frekvenci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i="1">
                <a:latin typeface="Symbol" panose="05050102010706020507" pitchFamily="18" charset="2"/>
              </a:rPr>
              <a:t>w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09600" y="3124200"/>
            <a:ext cx="465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Zavedeme komplexní vyjádření </a:t>
            </a:r>
            <a:r>
              <a:rPr lang="cs-CZ" altLang="en-US" sz="2400" i="1"/>
              <a:t>u</a:t>
            </a:r>
            <a:r>
              <a:rPr lang="cs-CZ" altLang="en-US" sz="2400"/>
              <a:t> a </a:t>
            </a:r>
            <a:r>
              <a:rPr lang="cs-CZ" altLang="en-US" sz="2400" i="1"/>
              <a:t>i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344805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3494" name="Object 5"/>
          <p:cNvGraphicFramePr>
            <a:graphicFrameLocks noChangeAspect="1"/>
          </p:cNvGraphicFramePr>
          <p:nvPr/>
        </p:nvGraphicFramePr>
        <p:xfrm>
          <a:off x="1066800" y="3657600"/>
          <a:ext cx="41370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Rovnice" r:id="rId4" imgW="2197100" imgH="241300" progId="Equation.3">
                  <p:embed/>
                </p:oleObj>
              </mc:Choice>
              <mc:Fallback>
                <p:oleObj name="Rovnice" r:id="rId4" imgW="2197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57600"/>
                        <a:ext cx="413702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350520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3496" name="Object 7"/>
          <p:cNvGraphicFramePr>
            <a:graphicFrameLocks noChangeAspect="1"/>
          </p:cNvGraphicFramePr>
          <p:nvPr/>
        </p:nvGraphicFramePr>
        <p:xfrm>
          <a:off x="1143000" y="4114800"/>
          <a:ext cx="38147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Rovnice" r:id="rId6" imgW="2070100" imgH="241300" progId="Equation.3">
                  <p:embed/>
                </p:oleObj>
              </mc:Choice>
              <mc:Fallback>
                <p:oleObj name="Rovnice" r:id="rId6" imgW="2070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14800"/>
                        <a:ext cx="38147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952500" y="4630738"/>
          <a:ext cx="1223963" cy="139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Rovnice" r:id="rId8" imgW="825500" imgH="965200" progId="Equation.3">
                  <p:embed/>
                </p:oleObj>
              </mc:Choice>
              <mc:Fallback>
                <p:oleObj name="Rovnice" r:id="rId8" imgW="8255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4630738"/>
                        <a:ext cx="1223963" cy="139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8" name="Object 11"/>
          <p:cNvGraphicFramePr>
            <a:graphicFrameLocks noChangeAspect="1"/>
          </p:cNvGraphicFramePr>
          <p:nvPr/>
        </p:nvGraphicFramePr>
        <p:xfrm>
          <a:off x="939800" y="5551488"/>
          <a:ext cx="11033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Rovnice" r:id="rId10" imgW="622030" imgH="317362" progId="Equation.3">
                  <p:embed/>
                </p:oleObj>
              </mc:Choice>
              <mc:Fallback>
                <p:oleObj name="Rovnice" r:id="rId10" imgW="622030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5551488"/>
                        <a:ext cx="110331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2438400" y="4953000"/>
            <a:ext cx="369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-komplexn</a:t>
            </a:r>
            <a:r>
              <a:rPr lang="cs-CZ" altLang="en-US" sz="2400"/>
              <a:t>í amplituda napětí</a:t>
            </a:r>
          </a:p>
        </p:txBody>
      </p:sp>
      <p:sp>
        <p:nvSpPr>
          <p:cNvPr id="63500" name="Text Box 13"/>
          <p:cNvSpPr txBox="1">
            <a:spLocks noChangeArrowheads="1"/>
          </p:cNvSpPr>
          <p:nvPr/>
        </p:nvSpPr>
        <p:spPr bwMode="auto">
          <a:xfrm>
            <a:off x="2498725" y="5603875"/>
            <a:ext cx="3794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komplexní amplituda proudu </a:t>
            </a:r>
          </a:p>
        </p:txBody>
      </p:sp>
    </p:spTree>
    <p:extLst>
      <p:ext uri="{BB962C8B-B14F-4D97-AF65-F5344CB8AC3E}">
        <p14:creationId xmlns:p14="http://schemas.microsoft.com/office/powerpoint/2010/main" val="15922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hubicka\lock-in\2008-10-02\fazor3.JPG"/>
          <p:cNvPicPr>
            <a:picLocks noChangeAspect="1" noChangeArrowheads="1"/>
          </p:cNvPicPr>
          <p:nvPr/>
        </p:nvPicPr>
        <p:blipFill>
          <a:blip r:embed="rId3">
            <a:lum bright="-1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751763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4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D:\hubicka\lock-in\2008-10-02\fazor4.JPG"/>
          <p:cNvPicPr>
            <a:picLocks noChangeAspect="1" noChangeArrowheads="1"/>
          </p:cNvPicPr>
          <p:nvPr/>
        </p:nvPicPr>
        <p:blipFill>
          <a:blip r:embed="rId3">
            <a:lum bright="-14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29525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:\hubicka\lock-in\2007-09-27\priklad.JPG"/>
          <p:cNvPicPr>
            <a:picLocks noChangeAspect="1" noChangeArrowheads="1"/>
          </p:cNvPicPr>
          <p:nvPr/>
        </p:nvPicPr>
        <p:blipFill>
          <a:blip r:embed="rId3">
            <a:lum bright="-2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038"/>
            <a:ext cx="7572375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hubicka\lock-in\2007-09-27\priklad2.JPG"/>
          <p:cNvPicPr>
            <a:picLocks noChangeAspect="1" noChangeArrowheads="1"/>
          </p:cNvPicPr>
          <p:nvPr/>
        </p:nvPicPr>
        <p:blipFill>
          <a:blip r:embed="rId3">
            <a:lum bright="-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7762875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1" y="338667"/>
            <a:ext cx="8480901" cy="312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157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45" y="211667"/>
            <a:ext cx="6743043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58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43993"/>
            <a:ext cx="7557558" cy="353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09" y="3644738"/>
            <a:ext cx="7661540" cy="283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885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5" y="139251"/>
            <a:ext cx="7812617" cy="381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65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4114"/>
            <a:ext cx="7696728" cy="78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1" y="1009227"/>
            <a:ext cx="7519986" cy="247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32" y="3777191"/>
            <a:ext cx="41068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681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ovéPole 1"/>
          <p:cNvSpPr txBox="1">
            <a:spLocks noChangeArrowheads="1"/>
          </p:cNvSpPr>
          <p:nvPr/>
        </p:nvSpPr>
        <p:spPr bwMode="auto">
          <a:xfrm>
            <a:off x="609600" y="381000"/>
            <a:ext cx="369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/>
              <a:t>Výkon a výkonové přizpůsobení</a:t>
            </a:r>
          </a:p>
        </p:txBody>
      </p:sp>
      <p:sp>
        <p:nvSpPr>
          <p:cNvPr id="3" name="TextovéPole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2604" y="990600"/>
            <a:ext cx="7673196" cy="2031325"/>
          </a:xfrm>
          <a:prstGeom prst="rect">
            <a:avLst/>
          </a:prstGeom>
          <a:blipFill rotWithShape="0">
            <a:blip r:embed="rId2"/>
            <a:stretch>
              <a:fillRect l="-715" t="-1802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pic>
        <p:nvPicPr>
          <p:cNvPr id="9216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2435225"/>
            <a:ext cx="27352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15289" y="2798441"/>
            <a:ext cx="1676400" cy="369332"/>
          </a:xfrm>
          <a:prstGeom prst="rect">
            <a:avLst/>
          </a:prstGeom>
          <a:blipFill rotWithShape="0">
            <a:blip r:embed="rId4"/>
            <a:stretch>
              <a:fillRect b="-1639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7" name="TextovéPole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08608" y="3373811"/>
            <a:ext cx="1860573" cy="369332"/>
          </a:xfrm>
          <a:prstGeom prst="rect">
            <a:avLst/>
          </a:prstGeom>
          <a:blipFill rotWithShape="0">
            <a:blip r:embed="rId5"/>
            <a:stretch>
              <a:fillRect b="-1639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8" name="TextovéPole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9181" y="2811380"/>
            <a:ext cx="1188719" cy="369332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9" name="TextovéPole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3373811"/>
            <a:ext cx="1181100" cy="369332"/>
          </a:xfrm>
          <a:prstGeom prst="rect">
            <a:avLst/>
          </a:prstGeom>
          <a:blipFill rotWithShape="0">
            <a:blip r:embed="rId7"/>
            <a:stretch>
              <a:fillRect b="-1639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92169" name="TextovéPole 9"/>
          <p:cNvSpPr txBox="1">
            <a:spLocks noChangeArrowheads="1"/>
          </p:cNvSpPr>
          <p:nvPr/>
        </p:nvSpPr>
        <p:spPr bwMode="auto">
          <a:xfrm>
            <a:off x="6107113" y="2798763"/>
            <a:ext cx="2640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výkon dodávaný do zátěže</a:t>
            </a:r>
          </a:p>
        </p:txBody>
      </p:sp>
      <p:sp>
        <p:nvSpPr>
          <p:cNvPr id="92170" name="TextovéPole 10"/>
          <p:cNvSpPr txBox="1">
            <a:spLocks noChangeArrowheads="1"/>
          </p:cNvSpPr>
          <p:nvPr/>
        </p:nvSpPr>
        <p:spPr bwMode="auto">
          <a:xfrm>
            <a:off x="6107113" y="3338513"/>
            <a:ext cx="1397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výkon zdroje</a:t>
            </a:r>
          </a:p>
        </p:txBody>
      </p:sp>
      <p:sp>
        <p:nvSpPr>
          <p:cNvPr id="12" name="TextovéPole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52670" y="3949181"/>
            <a:ext cx="1181100" cy="369332"/>
          </a:xfrm>
          <a:prstGeom prst="rect">
            <a:avLst/>
          </a:prstGeom>
          <a:blipFill rotWithShape="0">
            <a:blip r:embed="rId8"/>
            <a:stretch>
              <a:fillRect b="-3333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92172" name="TextovéPole 12"/>
          <p:cNvSpPr txBox="1">
            <a:spLocks noChangeArrowheads="1"/>
          </p:cNvSpPr>
          <p:nvPr/>
        </p:nvSpPr>
        <p:spPr bwMode="auto">
          <a:xfrm>
            <a:off x="4381500" y="3949700"/>
            <a:ext cx="3903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výkon spotřebovaný na vnitřním odporu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zdroje</a:t>
            </a:r>
          </a:p>
        </p:txBody>
      </p:sp>
      <p:sp>
        <p:nvSpPr>
          <p:cNvPr id="92173" name="TextovéPole 13"/>
          <p:cNvSpPr txBox="1">
            <a:spLocks noChangeArrowheads="1"/>
          </p:cNvSpPr>
          <p:nvPr/>
        </p:nvSpPr>
        <p:spPr bwMode="auto">
          <a:xfrm>
            <a:off x="700088" y="5638800"/>
            <a:ext cx="7537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/>
              <a:t>R</a:t>
            </a:r>
            <a:r>
              <a:rPr lang="cs-CZ" altLang="cs-CZ" sz="1800" i="1" baseline="-25000"/>
              <a:t>S</a:t>
            </a:r>
            <a:r>
              <a:rPr lang="cs-CZ" altLang="cs-CZ" sz="1800"/>
              <a:t> = 0     →     teče  zkratový proud   </a:t>
            </a:r>
            <a:r>
              <a:rPr lang="cs-CZ" altLang="cs-CZ" sz="1800" i="1"/>
              <a:t>I</a:t>
            </a:r>
            <a:r>
              <a:rPr lang="cs-CZ" altLang="cs-CZ" sz="1800" i="1" baseline="-25000"/>
              <a:t>k</a:t>
            </a:r>
            <a:r>
              <a:rPr lang="cs-CZ" altLang="cs-CZ" sz="1800"/>
              <a:t>   všechen výkon zdroje se spotřebovává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 vnitřním odporu zdroje.</a:t>
            </a:r>
          </a:p>
        </p:txBody>
      </p:sp>
      <p:sp>
        <p:nvSpPr>
          <p:cNvPr id="92174" name="TextovéPole 1"/>
          <p:cNvSpPr txBox="1">
            <a:spLocks noChangeArrowheads="1"/>
          </p:cNvSpPr>
          <p:nvPr/>
        </p:nvSpPr>
        <p:spPr bwMode="auto">
          <a:xfrm>
            <a:off x="700088" y="5038725"/>
            <a:ext cx="247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i="1"/>
              <a:t>R</a:t>
            </a:r>
            <a:r>
              <a:rPr lang="cs-CZ" altLang="cs-CZ" sz="1800" i="1" baseline="-25000"/>
              <a:t>i</a:t>
            </a:r>
            <a:r>
              <a:rPr lang="cs-CZ" altLang="cs-CZ" sz="1800"/>
              <a:t> -  vnitřní odpor zdroje</a:t>
            </a:r>
          </a:p>
        </p:txBody>
      </p:sp>
    </p:spTree>
    <p:extLst>
      <p:ext uri="{BB962C8B-B14F-4D97-AF65-F5344CB8AC3E}">
        <p14:creationId xmlns:p14="http://schemas.microsoft.com/office/powerpoint/2010/main" val="39819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719388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5539" name="Object 5"/>
          <p:cNvGraphicFramePr>
            <a:graphicFrameLocks noChangeAspect="1"/>
          </p:cNvGraphicFramePr>
          <p:nvPr/>
        </p:nvGraphicFramePr>
        <p:xfrm>
          <a:off x="609600" y="381000"/>
          <a:ext cx="26543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Rovnice" r:id="rId4" imgW="1409088" imgH="431613" progId="Equation.3">
                  <p:embed/>
                </p:oleObj>
              </mc:Choice>
              <mc:Fallback>
                <p:oleObj name="Rovnice" r:id="rId4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26543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7"/>
          <p:cNvGraphicFramePr>
            <a:graphicFrameLocks noChangeAspect="1"/>
          </p:cNvGraphicFramePr>
          <p:nvPr/>
        </p:nvGraphicFramePr>
        <p:xfrm>
          <a:off x="609600" y="914400"/>
          <a:ext cx="236378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Rovnice" r:id="rId6" imgW="1282700" imgH="457200" progId="Equation.3">
                  <p:embed/>
                </p:oleObj>
              </mc:Choice>
              <mc:Fallback>
                <p:oleObj name="Rovnice" r:id="rId6" imgW="128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14400"/>
                        <a:ext cx="2363788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11"/>
          <p:cNvGraphicFramePr>
            <a:graphicFrameLocks noChangeAspect="1"/>
          </p:cNvGraphicFramePr>
          <p:nvPr/>
        </p:nvGraphicFramePr>
        <p:xfrm>
          <a:off x="3581400" y="304800"/>
          <a:ext cx="12906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Rovnice" r:id="rId8" imgW="837836" imgH="431613" progId="Equation.3">
                  <p:embed/>
                </p:oleObj>
              </mc:Choice>
              <mc:Fallback>
                <p:oleObj name="Rovnice" r:id="rId8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04800"/>
                        <a:ext cx="129063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12"/>
          <p:cNvGraphicFramePr>
            <a:graphicFrameLocks noChangeAspect="1"/>
          </p:cNvGraphicFramePr>
          <p:nvPr/>
        </p:nvGraphicFramePr>
        <p:xfrm>
          <a:off x="5181600" y="152400"/>
          <a:ext cx="12319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Rovnice" r:id="rId10" imgW="799753" imgH="850531" progId="Equation.3">
                  <p:embed/>
                </p:oleObj>
              </mc:Choice>
              <mc:Fallback>
                <p:oleObj name="Rovnice" r:id="rId10" imgW="799753" imgH="850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2400"/>
                        <a:ext cx="12319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13"/>
          <p:cNvGraphicFramePr>
            <a:graphicFrameLocks noChangeAspect="1"/>
          </p:cNvGraphicFramePr>
          <p:nvPr/>
        </p:nvGraphicFramePr>
        <p:xfrm>
          <a:off x="4267200" y="762000"/>
          <a:ext cx="15938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Rovnice" r:id="rId12" imgW="1002865" imgH="634725" progId="Equation.3">
                  <p:embed/>
                </p:oleObj>
              </mc:Choice>
              <mc:Fallback>
                <p:oleObj name="Rovnice" r:id="rId12" imgW="1002865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62000"/>
                        <a:ext cx="15938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08010" y="1641475"/>
            <a:ext cx="5318379" cy="512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1055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ovéPole 2"/>
          <p:cNvSpPr txBox="1">
            <a:spLocks noChangeArrowheads="1"/>
          </p:cNvSpPr>
          <p:nvPr/>
        </p:nvSpPr>
        <p:spPr bwMode="auto">
          <a:xfrm>
            <a:off x="609600" y="4572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I</a:t>
            </a:r>
            <a:r>
              <a:rPr lang="cs-CZ" altLang="cs-CZ" sz="2400" baseline="-25000"/>
              <a:t>K       </a:t>
            </a:r>
            <a:r>
              <a:rPr lang="cs-CZ" altLang="cs-CZ" sz="2400"/>
              <a:t>zkratový proud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při chodu nakrátko R</a:t>
            </a:r>
            <a:r>
              <a:rPr lang="cs-CZ" altLang="cs-CZ" sz="2400" baseline="-25000"/>
              <a:t>s</a:t>
            </a:r>
            <a:r>
              <a:rPr lang="cs-CZ" altLang="cs-CZ" sz="2400"/>
              <a:t> = 0  →  P = 0,    výkon zdroje P</a:t>
            </a:r>
            <a:r>
              <a:rPr lang="cs-CZ" altLang="cs-CZ" sz="2400" baseline="-25000"/>
              <a:t>zk</a:t>
            </a:r>
            <a:r>
              <a:rPr lang="cs-CZ" altLang="cs-CZ" sz="2400"/>
              <a:t> = P</a:t>
            </a:r>
            <a:r>
              <a:rPr lang="cs-CZ" altLang="cs-CZ" sz="2400" baseline="-25000"/>
              <a:t>k</a:t>
            </a:r>
            <a:r>
              <a:rPr lang="cs-CZ" altLang="cs-CZ" sz="2400"/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/>
              <a:t>P</a:t>
            </a:r>
            <a:r>
              <a:rPr lang="cs-CZ" altLang="cs-CZ" sz="2400" baseline="-25000"/>
              <a:t>k</a:t>
            </a:r>
            <a:r>
              <a:rPr lang="cs-CZ" altLang="cs-CZ" sz="2400"/>
              <a:t> = I</a:t>
            </a:r>
            <a:r>
              <a:rPr lang="cs-CZ" altLang="cs-CZ" sz="2400" baseline="-25000"/>
              <a:t>K</a:t>
            </a:r>
            <a:r>
              <a:rPr lang="cs-CZ" altLang="cs-CZ" sz="2400"/>
              <a:t>R</a:t>
            </a:r>
            <a:r>
              <a:rPr lang="cs-CZ" altLang="cs-CZ" sz="2400" baseline="-25000"/>
              <a:t>i     </a:t>
            </a:r>
            <a:r>
              <a:rPr lang="cs-CZ" altLang="cs-CZ" sz="2400"/>
              <a:t>výkon nakrátko</a:t>
            </a:r>
          </a:p>
        </p:txBody>
      </p:sp>
      <p:pic>
        <p:nvPicPr>
          <p:cNvPr id="93188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998788"/>
            <a:ext cx="6000750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ovéPole 1"/>
          <p:cNvSpPr txBox="1">
            <a:spLocks noChangeArrowheads="1"/>
          </p:cNvSpPr>
          <p:nvPr/>
        </p:nvSpPr>
        <p:spPr bwMode="auto">
          <a:xfrm>
            <a:off x="533400" y="533400"/>
            <a:ext cx="3076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Je dán   R</a:t>
            </a:r>
            <a:r>
              <a:rPr lang="cs-CZ" altLang="cs-CZ" sz="1800" baseline="-25000"/>
              <a:t>i</a:t>
            </a:r>
            <a:r>
              <a:rPr lang="cs-CZ" altLang="cs-CZ" sz="1800"/>
              <a:t>  a  měníme   R</a:t>
            </a:r>
            <a:r>
              <a:rPr lang="cs-CZ" altLang="cs-CZ" sz="1800" baseline="-25000"/>
              <a:t>S</a:t>
            </a:r>
            <a:r>
              <a:rPr lang="cs-CZ" altLang="cs-CZ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Pak platí pro výkon v zátěži  P:</a:t>
            </a:r>
          </a:p>
        </p:txBody>
      </p:sp>
      <p:pic>
        <p:nvPicPr>
          <p:cNvPr id="942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953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7775"/>
            <a:ext cx="12382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ovéPole 4"/>
          <p:cNvSpPr txBox="1">
            <a:spLocks noChangeArrowheads="1"/>
          </p:cNvSpPr>
          <p:nvPr/>
        </p:nvSpPr>
        <p:spPr bwMode="auto">
          <a:xfrm>
            <a:off x="533400" y="2459038"/>
            <a:ext cx="290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hledáme extrém funkce </a:t>
            </a:r>
            <a:r>
              <a:rPr lang="cs-CZ" altLang="cs-CZ" sz="1800" b="1" i="1"/>
              <a:t>P(R</a:t>
            </a:r>
            <a:r>
              <a:rPr lang="cs-CZ" altLang="cs-CZ" sz="1800" b="1" i="1" baseline="-25000"/>
              <a:t>s</a:t>
            </a:r>
            <a:r>
              <a:rPr lang="cs-CZ" altLang="cs-CZ" sz="1800" b="1" i="1"/>
              <a:t>)</a:t>
            </a:r>
          </a:p>
        </p:txBody>
      </p:sp>
      <p:sp>
        <p:nvSpPr>
          <p:cNvPr id="6" name="TextovéPole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09954" y="3124200"/>
            <a:ext cx="6818020" cy="672364"/>
          </a:xfrm>
          <a:prstGeom prst="rect">
            <a:avLst/>
          </a:prstGeom>
          <a:blipFill rotWithShape="0">
            <a:blip r:embed="rId4"/>
            <a:stretch>
              <a:fillRect t="-5455" b="-6364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94215" name="TextovéPole 6"/>
          <p:cNvSpPr txBox="1">
            <a:spLocks noChangeArrowheads="1"/>
          </p:cNvSpPr>
          <p:nvPr/>
        </p:nvSpPr>
        <p:spPr bwMode="auto">
          <a:xfrm>
            <a:off x="5419725" y="2459038"/>
            <a:ext cx="2613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→</a:t>
            </a:r>
            <a:r>
              <a:rPr lang="en-US" altLang="cs-CZ" sz="1800"/>
              <a:t>  </a:t>
            </a:r>
            <a:r>
              <a:rPr lang="cs-CZ" altLang="cs-CZ" sz="1800"/>
              <a:t>  </a:t>
            </a:r>
            <a:r>
              <a:rPr lang="en-US" altLang="cs-CZ" sz="1800"/>
              <a:t>pak bude </a:t>
            </a:r>
            <a:r>
              <a:rPr lang="cs-CZ" altLang="cs-CZ" sz="1800"/>
              <a:t> </a:t>
            </a:r>
            <a:r>
              <a:rPr lang="en-US" altLang="cs-CZ" sz="1800" b="1" i="1"/>
              <a:t>P</a:t>
            </a:r>
            <a:r>
              <a:rPr lang="en-US" altLang="cs-CZ" sz="1800"/>
              <a:t> </a:t>
            </a:r>
            <a:r>
              <a:rPr lang="cs-CZ" altLang="cs-CZ" sz="1800"/>
              <a:t>  </a:t>
            </a:r>
            <a:r>
              <a:rPr lang="en-US" altLang="cs-CZ" sz="1800"/>
              <a:t>nejv</a:t>
            </a:r>
            <a:r>
              <a:rPr lang="cs-CZ" altLang="cs-CZ" sz="1800"/>
              <a:t>ětší</a:t>
            </a:r>
          </a:p>
        </p:txBody>
      </p:sp>
      <p:sp>
        <p:nvSpPr>
          <p:cNvPr id="94216" name="TextovéPole 7"/>
          <p:cNvSpPr txBox="1">
            <a:spLocks noChangeArrowheads="1"/>
          </p:cNvSpPr>
          <p:nvPr/>
        </p:nvSpPr>
        <p:spPr bwMode="auto">
          <a:xfrm>
            <a:off x="544513" y="4267200"/>
            <a:ext cx="3865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 účinnost  přenosu výkonu platí:       </a:t>
            </a:r>
          </a:p>
        </p:txBody>
      </p:sp>
      <p:pic>
        <p:nvPicPr>
          <p:cNvPr id="94217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953000"/>
            <a:ext cx="33797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8" name="TextovéPole 9"/>
          <p:cNvSpPr txBox="1">
            <a:spLocks noChangeArrowheads="1"/>
          </p:cNvSpPr>
          <p:nvPr/>
        </p:nvSpPr>
        <p:spPr bwMode="auto">
          <a:xfrm>
            <a:off x="4038600" y="5106988"/>
            <a:ext cx="4749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→  pro největší účinnost je nejlepší zdroj téměř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na prázdno → proto se používá co největší napětí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 přenos energie</a:t>
            </a:r>
          </a:p>
        </p:txBody>
      </p:sp>
    </p:spTree>
    <p:extLst>
      <p:ext uri="{BB962C8B-B14F-4D97-AF65-F5344CB8AC3E}">
        <p14:creationId xmlns:p14="http://schemas.microsoft.com/office/powerpoint/2010/main" val="7671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ovéPole 1"/>
          <p:cNvSpPr txBox="1">
            <a:spLocks noChangeArrowheads="1"/>
          </p:cNvSpPr>
          <p:nvPr/>
        </p:nvSpPr>
        <p:spPr bwMode="auto">
          <a:xfrm>
            <a:off x="381000" y="304800"/>
            <a:ext cx="5162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Výkonové přizpůsobení pro střídavé  (VF) obvody.</a:t>
            </a:r>
          </a:p>
        </p:txBody>
      </p:sp>
      <p:sp>
        <p:nvSpPr>
          <p:cNvPr id="95235" name="TextovéPole 2"/>
          <p:cNvSpPr txBox="1">
            <a:spLocks noChangeArrowheads="1"/>
          </p:cNvSpPr>
          <p:nvPr/>
        </p:nvSpPr>
        <p:spPr bwMode="auto">
          <a:xfrm>
            <a:off x="381000" y="1423988"/>
            <a:ext cx="813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Kdy dojde k největšímu přenosu výkonu z jednoho stupně zesilovače do dalšího stupně ?</a:t>
            </a:r>
          </a:p>
        </p:txBody>
      </p:sp>
      <p:sp>
        <p:nvSpPr>
          <p:cNvPr id="4" name="TextovéPo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2819400"/>
            <a:ext cx="8534400" cy="1768626"/>
          </a:xfrm>
          <a:prstGeom prst="rect">
            <a:avLst/>
          </a:prstGeom>
          <a:blipFill rotWithShape="0">
            <a:blip r:embed="rId2"/>
            <a:stretch>
              <a:fillRect l="-643" t="-2069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21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22471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Obdélník 4"/>
          <p:cNvSpPr>
            <a:spLocks noChangeArrowheads="1"/>
          </p:cNvSpPr>
          <p:nvPr/>
        </p:nvSpPr>
        <p:spPr bwMode="auto">
          <a:xfrm>
            <a:off x="381000" y="3048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Výkonové přizpůsobení pro střídavé  (VF) obvody.</a:t>
            </a:r>
          </a:p>
        </p:txBody>
      </p:sp>
      <p:pic>
        <p:nvPicPr>
          <p:cNvPr id="96260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3581400"/>
            <a:ext cx="64309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ovéPole 7"/>
          <p:cNvSpPr txBox="1">
            <a:spLocks noChangeArrowheads="1"/>
          </p:cNvSpPr>
          <p:nvPr/>
        </p:nvSpPr>
        <p:spPr bwMode="auto">
          <a:xfrm>
            <a:off x="533400" y="5943600"/>
            <a:ext cx="731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Největší přenos výkonu do zátěže nastává pro   </a:t>
            </a:r>
            <a:r>
              <a:rPr lang="cs-CZ" altLang="cs-CZ" sz="1800" b="1"/>
              <a:t>X</a:t>
            </a:r>
            <a:r>
              <a:rPr lang="cs-CZ" altLang="cs-CZ" sz="1800" b="1" baseline="-25000"/>
              <a:t>g</a:t>
            </a:r>
            <a:r>
              <a:rPr lang="cs-CZ" altLang="cs-CZ" sz="1800" b="1"/>
              <a:t>= -X</a:t>
            </a:r>
            <a:r>
              <a:rPr lang="cs-CZ" altLang="cs-CZ" sz="1800" b="1" baseline="-25000"/>
              <a:t>z</a:t>
            </a:r>
            <a:r>
              <a:rPr lang="cs-CZ" altLang="cs-CZ" sz="1800" b="1"/>
              <a:t>  </a:t>
            </a:r>
            <a:r>
              <a:rPr lang="cs-CZ" altLang="cs-CZ" sz="1800"/>
              <a:t>a  dále pro   </a:t>
            </a:r>
            <a:r>
              <a:rPr lang="cs-CZ" altLang="cs-CZ" sz="1800" b="1"/>
              <a:t>R</a:t>
            </a:r>
            <a:r>
              <a:rPr lang="cs-CZ" altLang="cs-CZ" sz="1800" b="1" baseline="-25000"/>
              <a:t>g</a:t>
            </a:r>
            <a:r>
              <a:rPr lang="cs-CZ" altLang="cs-CZ" sz="1800" b="1"/>
              <a:t> = R</a:t>
            </a:r>
            <a:r>
              <a:rPr lang="cs-CZ" altLang="cs-CZ" sz="1800" b="1" baseline="-25000"/>
              <a:t>z</a:t>
            </a: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21452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ovéPole 1"/>
          <p:cNvSpPr txBox="1">
            <a:spLocks noChangeArrowheads="1"/>
          </p:cNvSpPr>
          <p:nvPr/>
        </p:nvSpPr>
        <p:spPr bwMode="auto">
          <a:xfrm>
            <a:off x="914400" y="3810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Zesílení</a:t>
            </a:r>
            <a:r>
              <a:rPr lang="en-US" altLang="cs-CZ" sz="2400" b="1"/>
              <a:t> a </a:t>
            </a:r>
            <a:r>
              <a:rPr lang="cs-CZ" altLang="cs-CZ" sz="2400" b="1"/>
              <a:t>úroveň signálu     </a:t>
            </a:r>
            <a:r>
              <a:rPr lang="en-US" altLang="cs-CZ" sz="2400" b="1"/>
              <a:t>[dB]</a:t>
            </a:r>
            <a:endParaRPr lang="cs-CZ" altLang="cs-CZ" sz="2400" b="1"/>
          </a:p>
        </p:txBody>
      </p:sp>
      <p:sp>
        <p:nvSpPr>
          <p:cNvPr id="2" name="TextovéPole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371600"/>
            <a:ext cx="7612020" cy="4544064"/>
          </a:xfrm>
          <a:prstGeom prst="rect">
            <a:avLst/>
          </a:prstGeom>
          <a:blipFill rotWithShape="0">
            <a:blip r:embed="rId2"/>
            <a:stretch>
              <a:fillRect l="-721" t="-671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220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ovéPole 1"/>
          <p:cNvSpPr txBox="1">
            <a:spLocks noChangeArrowheads="1"/>
          </p:cNvSpPr>
          <p:nvPr/>
        </p:nvSpPr>
        <p:spPr bwMode="auto">
          <a:xfrm>
            <a:off x="1295400" y="304800"/>
            <a:ext cx="6059488" cy="775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Poměr amplitud </a:t>
            </a:r>
            <a:r>
              <a:rPr lang="en-US" altLang="cs-CZ" sz="1800"/>
              <a:t>nap</a:t>
            </a:r>
            <a:r>
              <a:rPr lang="cs-CZ" altLang="cs-CZ" sz="1800"/>
              <a:t>ětí  na výstupu a vstupu bude  u</a:t>
            </a:r>
            <a:r>
              <a:rPr lang="cs-CZ" altLang="cs-CZ" sz="1800" baseline="-25000"/>
              <a:t>2</a:t>
            </a:r>
            <a:r>
              <a:rPr lang="en-US" altLang="cs-CZ" sz="1800"/>
              <a:t>/</a:t>
            </a:r>
            <a:r>
              <a:rPr lang="cs-CZ" altLang="cs-CZ" sz="1800"/>
              <a:t>u</a:t>
            </a:r>
            <a:r>
              <a:rPr lang="cs-CZ" altLang="cs-CZ" sz="1800" baseline="-25000"/>
              <a:t>1</a:t>
            </a:r>
            <a:r>
              <a:rPr lang="en-US" altLang="cs-CZ" sz="1800" baseline="-25000"/>
              <a:t> </a:t>
            </a:r>
            <a:r>
              <a:rPr lang="en-US" altLang="cs-CZ" sz="1800"/>
              <a:t> =  2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Zes</a:t>
            </a:r>
            <a:r>
              <a:rPr lang="cs-CZ" altLang="cs-CZ" sz="1800"/>
              <a:t>ílení  v  </a:t>
            </a:r>
            <a:r>
              <a:rPr lang="en-US" altLang="cs-CZ" sz="1800"/>
              <a:t>[dB]   bude    A</a:t>
            </a:r>
            <a:r>
              <a:rPr lang="en-US" altLang="cs-CZ" sz="1800" baseline="-25000"/>
              <a:t>s</a:t>
            </a:r>
            <a:r>
              <a:rPr lang="en-US" altLang="cs-CZ" sz="1800"/>
              <a:t> = 20 log 2 =  6 dB</a:t>
            </a: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Poměr amplitud </a:t>
            </a:r>
            <a:r>
              <a:rPr lang="en-US" altLang="cs-CZ" sz="1800"/>
              <a:t>nap</a:t>
            </a:r>
            <a:r>
              <a:rPr lang="cs-CZ" altLang="cs-CZ" sz="1800"/>
              <a:t>ětí  na výstupu a vstupu bude  u</a:t>
            </a:r>
            <a:r>
              <a:rPr lang="cs-CZ" altLang="cs-CZ" sz="1800" baseline="-25000"/>
              <a:t>2</a:t>
            </a:r>
            <a:r>
              <a:rPr lang="en-US" altLang="cs-CZ" sz="1800"/>
              <a:t>/</a:t>
            </a:r>
            <a:r>
              <a:rPr lang="cs-CZ" altLang="cs-CZ" sz="1800"/>
              <a:t>u</a:t>
            </a:r>
            <a:r>
              <a:rPr lang="cs-CZ" altLang="cs-CZ" sz="1800" baseline="-25000"/>
              <a:t>1</a:t>
            </a:r>
            <a:r>
              <a:rPr lang="en-US" altLang="cs-CZ" sz="1800" baseline="-25000"/>
              <a:t> </a:t>
            </a:r>
            <a:r>
              <a:rPr lang="en-US" altLang="cs-CZ" sz="1800"/>
              <a:t> =  10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Zes</a:t>
            </a:r>
            <a:r>
              <a:rPr lang="cs-CZ" altLang="cs-CZ" sz="1800"/>
              <a:t>ílení  v  </a:t>
            </a:r>
            <a:r>
              <a:rPr lang="en-US" altLang="cs-CZ" sz="1800"/>
              <a:t>[dB]   bude    A</a:t>
            </a:r>
            <a:r>
              <a:rPr lang="en-US" altLang="cs-CZ" sz="1800" baseline="-25000"/>
              <a:t>s</a:t>
            </a:r>
            <a:r>
              <a:rPr lang="en-US" altLang="cs-CZ" sz="1800"/>
              <a:t> = 20 log 10 =  20 dB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Poměr amplitud </a:t>
            </a:r>
            <a:r>
              <a:rPr lang="en-US" altLang="cs-CZ" sz="1800"/>
              <a:t>nap</a:t>
            </a:r>
            <a:r>
              <a:rPr lang="cs-CZ" altLang="cs-CZ" sz="1800"/>
              <a:t>ětí  na  výstupu a vstupu bude  u</a:t>
            </a:r>
            <a:r>
              <a:rPr lang="cs-CZ" altLang="cs-CZ" sz="1800" baseline="-25000"/>
              <a:t>2</a:t>
            </a:r>
            <a:r>
              <a:rPr lang="en-US" altLang="cs-CZ" sz="1800"/>
              <a:t>/</a:t>
            </a:r>
            <a:r>
              <a:rPr lang="cs-CZ" altLang="cs-CZ" sz="1800"/>
              <a:t>u</a:t>
            </a:r>
            <a:r>
              <a:rPr lang="cs-CZ" altLang="cs-CZ" sz="1800" baseline="-25000"/>
              <a:t>1</a:t>
            </a:r>
            <a:r>
              <a:rPr lang="en-US" altLang="cs-CZ" sz="1800" baseline="-25000"/>
              <a:t> </a:t>
            </a:r>
            <a:r>
              <a:rPr lang="en-US" altLang="cs-CZ" sz="1800"/>
              <a:t> =  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Zes</a:t>
            </a:r>
            <a:r>
              <a:rPr lang="cs-CZ" altLang="cs-CZ" sz="1800"/>
              <a:t>ílení  v  </a:t>
            </a:r>
            <a:r>
              <a:rPr lang="en-US" altLang="cs-CZ" sz="1800"/>
              <a:t>[dB]   bude    A</a:t>
            </a:r>
            <a:r>
              <a:rPr lang="en-US" altLang="cs-CZ" sz="1800" baseline="-25000"/>
              <a:t>s</a:t>
            </a:r>
            <a:r>
              <a:rPr lang="en-US" altLang="cs-CZ" sz="1800"/>
              <a:t> = 20 log 100 =  40 dB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Poměr amplitud </a:t>
            </a:r>
            <a:r>
              <a:rPr lang="en-US" altLang="cs-CZ" sz="1800"/>
              <a:t>nap</a:t>
            </a:r>
            <a:r>
              <a:rPr lang="cs-CZ" altLang="cs-CZ" sz="1800"/>
              <a:t>ětí  na výstupu a vstupu bude  u</a:t>
            </a:r>
            <a:r>
              <a:rPr lang="cs-CZ" altLang="cs-CZ" sz="1800" baseline="-25000"/>
              <a:t>2</a:t>
            </a:r>
            <a:r>
              <a:rPr lang="en-US" altLang="cs-CZ" sz="1800"/>
              <a:t>/</a:t>
            </a:r>
            <a:r>
              <a:rPr lang="cs-CZ" altLang="cs-CZ" sz="1800"/>
              <a:t>u</a:t>
            </a:r>
            <a:r>
              <a:rPr lang="cs-CZ" altLang="cs-CZ" sz="1800" baseline="-25000"/>
              <a:t>1</a:t>
            </a:r>
            <a:r>
              <a:rPr lang="en-US" altLang="cs-CZ" sz="1800" baseline="-25000"/>
              <a:t> </a:t>
            </a:r>
            <a:r>
              <a:rPr lang="en-US" altLang="cs-CZ" sz="1800"/>
              <a:t> =  0.5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Zes</a:t>
            </a:r>
            <a:r>
              <a:rPr lang="cs-CZ" altLang="cs-CZ" sz="1800"/>
              <a:t>ílení</a:t>
            </a:r>
            <a:r>
              <a:rPr lang="en-US" altLang="cs-CZ" sz="1800"/>
              <a:t> </a:t>
            </a:r>
            <a:r>
              <a:rPr lang="cs-CZ" altLang="cs-CZ" sz="1800"/>
              <a:t>  v  </a:t>
            </a:r>
            <a:r>
              <a:rPr lang="en-US" altLang="cs-CZ" sz="1800"/>
              <a:t>[dB]   bude    A</a:t>
            </a:r>
            <a:r>
              <a:rPr lang="en-US" altLang="cs-CZ" sz="1800" baseline="-25000"/>
              <a:t>s</a:t>
            </a:r>
            <a:r>
              <a:rPr lang="en-US" altLang="cs-CZ" sz="1800"/>
              <a:t> = 20 log </a:t>
            </a:r>
            <a:r>
              <a:rPr lang="cs-CZ" altLang="cs-CZ" sz="1800"/>
              <a:t>0.5 </a:t>
            </a:r>
            <a:r>
              <a:rPr lang="en-US" altLang="cs-CZ" sz="1800"/>
              <a:t> =  </a:t>
            </a:r>
            <a:r>
              <a:rPr lang="cs-CZ" altLang="cs-CZ" sz="1800"/>
              <a:t>- </a:t>
            </a:r>
            <a:r>
              <a:rPr lang="en-US" altLang="cs-CZ" sz="1800"/>
              <a:t>6 dB</a:t>
            </a: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Poměr výkonů  na  výstupu a vstupu bude  P</a:t>
            </a:r>
            <a:r>
              <a:rPr lang="cs-CZ" altLang="cs-CZ" sz="1800" baseline="-25000"/>
              <a:t>2</a:t>
            </a:r>
            <a:r>
              <a:rPr lang="en-US" altLang="cs-CZ" sz="1800"/>
              <a:t>/P</a:t>
            </a:r>
            <a:r>
              <a:rPr lang="en-US" altLang="cs-CZ" sz="1800" baseline="-25000"/>
              <a:t>1</a:t>
            </a:r>
            <a:r>
              <a:rPr lang="en-US" altLang="cs-CZ" sz="1800"/>
              <a:t> =  100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V</a:t>
            </a:r>
            <a:r>
              <a:rPr lang="cs-CZ" altLang="cs-CZ" sz="1800"/>
              <a:t>ýkonové zesílení   (zisk)  A</a:t>
            </a:r>
            <a:r>
              <a:rPr lang="cs-CZ" altLang="cs-CZ" sz="1800" baseline="-25000"/>
              <a:t>d</a:t>
            </a:r>
            <a:r>
              <a:rPr lang="cs-CZ" altLang="cs-CZ" sz="1800"/>
              <a:t> = 10 log 100 = 20 dB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 baseline="-250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 baseline="-25000"/>
              <a:t> 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7594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bdélník 2"/>
          <p:cNvSpPr>
            <a:spLocks noChangeArrowheads="1"/>
          </p:cNvSpPr>
          <p:nvPr/>
        </p:nvSpPr>
        <p:spPr bwMode="auto">
          <a:xfrm>
            <a:off x="609600" y="228600"/>
            <a:ext cx="579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Poměr výkonů  na  výstupu a vstupu bude  P</a:t>
            </a:r>
            <a:r>
              <a:rPr lang="cs-CZ" altLang="cs-CZ" sz="1800" baseline="-25000"/>
              <a:t>2</a:t>
            </a:r>
            <a:r>
              <a:rPr lang="en-US" altLang="cs-CZ" sz="1800"/>
              <a:t>/P</a:t>
            </a:r>
            <a:r>
              <a:rPr lang="en-US" altLang="cs-CZ" sz="1800" baseline="-25000"/>
              <a:t>1</a:t>
            </a:r>
            <a:r>
              <a:rPr lang="en-US" altLang="cs-CZ" sz="1800"/>
              <a:t> =  </a:t>
            </a:r>
            <a:r>
              <a:rPr lang="cs-CZ" altLang="cs-CZ" sz="1800"/>
              <a:t>0,01</a:t>
            </a: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endParaRPr lang="en-US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V</a:t>
            </a:r>
            <a:r>
              <a:rPr lang="cs-CZ" altLang="cs-CZ" sz="1800"/>
              <a:t>ýkonové zeslabení   (útlum)  A</a:t>
            </a:r>
            <a:r>
              <a:rPr lang="cs-CZ" altLang="cs-CZ" sz="1800" baseline="-25000"/>
              <a:t>d</a:t>
            </a:r>
            <a:r>
              <a:rPr lang="cs-CZ" altLang="cs-CZ" sz="1800"/>
              <a:t> = 10 log 0,01 = -20 dB</a:t>
            </a:r>
          </a:p>
        </p:txBody>
      </p:sp>
      <p:pic>
        <p:nvPicPr>
          <p:cNvPr id="99331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786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5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ovéPole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228600"/>
            <a:ext cx="8290155" cy="5942589"/>
          </a:xfrm>
          <a:prstGeom prst="rect">
            <a:avLst/>
          </a:prstGeom>
          <a:blipFill rotWithShape="0">
            <a:blip r:embed="rId2"/>
            <a:stretch>
              <a:fillRect l="-588" t="-61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46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3870325" cy="528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ovéPole 2"/>
          <p:cNvSpPr txBox="1">
            <a:spLocks noChangeArrowheads="1"/>
          </p:cNvSpPr>
          <p:nvPr/>
        </p:nvSpPr>
        <p:spPr bwMode="auto">
          <a:xfrm>
            <a:off x="914400" y="381000"/>
            <a:ext cx="444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/>
              <a:t>Tabulka pro p</a:t>
            </a:r>
            <a:r>
              <a:rPr lang="cs-CZ" altLang="cs-CZ" sz="1800"/>
              <a:t>řevod úrovně výkonu  v   </a:t>
            </a:r>
            <a:r>
              <a:rPr lang="en-US" altLang="cs-CZ" sz="1800"/>
              <a:t>[dBm]</a:t>
            </a: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32803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3400" y="304800"/>
            <a:ext cx="7162800" cy="4255267"/>
          </a:xfrm>
          <a:prstGeom prst="rect">
            <a:avLst/>
          </a:prstGeom>
          <a:blipFill rotWithShape="0">
            <a:blip r:embed="rId2"/>
            <a:stretch>
              <a:fillRect l="-766" t="-716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102404" name="TextovéPole 1"/>
          <p:cNvSpPr txBox="1">
            <a:spLocks noChangeArrowheads="1"/>
          </p:cNvSpPr>
          <p:nvPr/>
        </p:nvSpPr>
        <p:spPr bwMode="auto">
          <a:xfrm>
            <a:off x="5486400" y="83820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800" b="1"/>
              <a:t>R</a:t>
            </a:r>
            <a:r>
              <a:rPr lang="en-US" altLang="cs-CZ" sz="1800" b="1" baseline="-25000"/>
              <a:t>vst1</a:t>
            </a:r>
            <a:r>
              <a:rPr lang="en-US" altLang="cs-CZ" sz="1800" b="1"/>
              <a:t> =R</a:t>
            </a:r>
            <a:r>
              <a:rPr lang="en-US" altLang="cs-CZ" sz="1800" b="1" baseline="-25000"/>
              <a:t>vst2</a:t>
            </a:r>
            <a:endParaRPr lang="cs-CZ" altLang="cs-CZ" sz="1800" b="1"/>
          </a:p>
        </p:txBody>
      </p:sp>
      <p:pic>
        <p:nvPicPr>
          <p:cNvPr id="10240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43" y="3254375"/>
            <a:ext cx="521017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61" y="1163530"/>
            <a:ext cx="8714804" cy="43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593725" y="395288"/>
            <a:ext cx="2308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/>
              <a:t>Rezonanční obvody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365125" y="800100"/>
            <a:ext cx="8432800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- v obvodech kde se kumuluje elektrická a magnetická energie se mohou tyto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energie měnit jedna v druhou např. energie v induktoru a kapacitoru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1800"/>
              <a:t>při dodání energie do takového obvodu mohou v něm vzniknout vlastní oscilace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(bez další dodávky energie tlumené)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-pokud bude tento obvod buzen harmonickým signálem budou všechny veličiny v obvodu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mít také sinusový průběh v ustáleném stavu –</a:t>
            </a:r>
            <a:r>
              <a:rPr lang="en-US" altLang="en-US" sz="1800"/>
              <a:t>&gt;</a:t>
            </a:r>
            <a:r>
              <a:rPr lang="cs-CZ" altLang="en-US" sz="1800"/>
              <a:t> vynucené oscilace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-v t</a:t>
            </a:r>
            <a:r>
              <a:rPr lang="cs-CZ" altLang="en-US" sz="1800"/>
              <a:t>ěchto obvodech dochází v výměně energie mezi zdrojem a pasivní sítí obvodu,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pokud tato výměna pro určitou frekvenci ustane, tak dochází k rezonanci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-při rezonanci je fázový posuv mezi proudem a napětím na celém obvodu  nula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sériový rezonanční  obvod</a:t>
            </a:r>
          </a:p>
        </p:txBody>
      </p:sp>
      <p:pic>
        <p:nvPicPr>
          <p:cNvPr id="118788" name="Picture 5" descr="D:\hubicka\lock-in\2008-10-02\rezo1.JPG"/>
          <p:cNvPicPr>
            <a:picLocks noChangeAspect="1" noChangeArrowheads="1"/>
          </p:cNvPicPr>
          <p:nvPr/>
        </p:nvPicPr>
        <p:blipFill>
          <a:blip r:embed="rId3">
            <a:lum bright="-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62484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D:\hubicka\lock-in\2008-10-02\rezo1.JPG"/>
          <p:cNvPicPr>
            <a:picLocks noChangeAspect="1" noChangeArrowheads="1"/>
          </p:cNvPicPr>
          <p:nvPr/>
        </p:nvPicPr>
        <p:blipFill>
          <a:blip r:embed="rId3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43902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685800" y="3429000"/>
            <a:ext cx="292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platí pro celkovou impedanci:</a:t>
            </a:r>
          </a:p>
        </p:txBody>
      </p:sp>
      <p:pic>
        <p:nvPicPr>
          <p:cNvPr id="120836" name="Picture 4" descr="D:\hubicka\lock-in\2008-10-02\rezo3.JPG"/>
          <p:cNvPicPr>
            <a:picLocks noChangeAspect="1" noChangeArrowheads="1"/>
          </p:cNvPicPr>
          <p:nvPr/>
        </p:nvPicPr>
        <p:blipFill>
          <a:blip r:embed="rId4">
            <a:lum bright="-1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2579688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5" descr="D:\hubicka\lock-in\2008-10-02\rezo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105400"/>
            <a:ext cx="6985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4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D:\hubicka\lock-in\2008-10-02\rezo5.JPG"/>
          <p:cNvPicPr>
            <a:picLocks noChangeAspect="1" noChangeArrowheads="1"/>
          </p:cNvPicPr>
          <p:nvPr/>
        </p:nvPicPr>
        <p:blipFill>
          <a:blip r:embed="rId3">
            <a:lum bright="-16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64381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517525" y="419100"/>
            <a:ext cx="36496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1800"/>
              <a:t>proud obvodem v rezonanci   </a:t>
            </a:r>
            <a:r>
              <a:rPr lang="cs-CZ" altLang="en-US" sz="1800" b="1" i="1"/>
              <a:t>I</a:t>
            </a:r>
            <a:r>
              <a:rPr lang="cs-CZ" altLang="en-US" sz="1800" b="1" i="1" baseline="-25000"/>
              <a:t>r</a:t>
            </a:r>
            <a:r>
              <a:rPr lang="cs-CZ" altLang="en-US" sz="1800" b="1" i="1"/>
              <a:t>=U</a:t>
            </a:r>
            <a:r>
              <a:rPr lang="en-US" altLang="en-US" sz="1800" b="1" i="1"/>
              <a:t>/R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1800"/>
              <a:t>p</a:t>
            </a:r>
            <a:r>
              <a:rPr lang="en-US" altLang="en-US" sz="1800"/>
              <a:t>otom plat</a:t>
            </a:r>
            <a:r>
              <a:rPr lang="cs-CZ" altLang="en-US" sz="1800"/>
              <a:t>í</a:t>
            </a:r>
            <a:r>
              <a:rPr lang="en-US" altLang="en-US" sz="1800"/>
              <a:t>:</a:t>
            </a:r>
            <a:endParaRPr lang="cs-CZ" altLang="en-US" sz="1800"/>
          </a:p>
        </p:txBody>
      </p:sp>
      <p:pic>
        <p:nvPicPr>
          <p:cNvPr id="124931" name="Picture 3" descr="D:\hubicka\lock-in\2008-10-02\rezo6.JPG"/>
          <p:cNvPicPr>
            <a:picLocks noChangeAspect="1" noChangeArrowheads="1"/>
          </p:cNvPicPr>
          <p:nvPr/>
        </p:nvPicPr>
        <p:blipFill>
          <a:blip r:embed="rId3">
            <a:lum bright="-1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5610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2" name="Picture 5" descr="D:\hubicka\lock-in\2008-10-02\rezo7.JPG"/>
          <p:cNvPicPr>
            <a:picLocks noChangeAspect="1" noChangeArrowheads="1"/>
          </p:cNvPicPr>
          <p:nvPr/>
        </p:nvPicPr>
        <p:blipFill>
          <a:blip r:embed="rId4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3147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3" name="Text Box 6"/>
          <p:cNvSpPr txBox="1">
            <a:spLocks noChangeArrowheads="1"/>
          </p:cNvSpPr>
          <p:nvPr/>
        </p:nvSpPr>
        <p:spPr bwMode="auto">
          <a:xfrm>
            <a:off x="4038600" y="2209800"/>
            <a:ext cx="4435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Pro  s</a:t>
            </a:r>
            <a:r>
              <a:rPr lang="en-US" altLang="en-US" sz="1800" baseline="-25000"/>
              <a:t>1</a:t>
            </a:r>
            <a:r>
              <a:rPr lang="en-US" altLang="en-US" sz="1800"/>
              <a:t> a s</a:t>
            </a:r>
            <a:r>
              <a:rPr lang="en-US" altLang="en-US" sz="1800" baseline="-25000"/>
              <a:t>2 </a:t>
            </a:r>
            <a:r>
              <a:rPr lang="en-US" altLang="en-US" sz="1800"/>
              <a:t>plat</a:t>
            </a:r>
            <a:r>
              <a:rPr lang="cs-CZ" altLang="en-US" sz="1800"/>
              <a:t>í:   </a:t>
            </a:r>
          </a:p>
        </p:txBody>
      </p:sp>
      <p:pic>
        <p:nvPicPr>
          <p:cNvPr id="124934" name="Picture 7" descr="D:\hubicka\lock-in\2008-10-02\rezo8.JPG"/>
          <p:cNvPicPr>
            <a:picLocks noChangeAspect="1" noChangeArrowheads="1"/>
          </p:cNvPicPr>
          <p:nvPr/>
        </p:nvPicPr>
        <p:blipFill>
          <a:blip r:embed="rId5">
            <a:lum bright="-22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90800"/>
            <a:ext cx="43973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5" name="Text Box 8"/>
          <p:cNvSpPr txBox="1">
            <a:spLocks noChangeArrowheads="1"/>
          </p:cNvSpPr>
          <p:nvPr/>
        </p:nvSpPr>
        <p:spPr bwMode="auto">
          <a:xfrm>
            <a:off x="441325" y="5524500"/>
            <a:ext cx="7559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-pro vyšší činitel jakosti je s</a:t>
            </a:r>
            <a:r>
              <a:rPr lang="en-US" altLang="en-US" sz="1800" baseline="-25000"/>
              <a:t>2</a:t>
            </a:r>
            <a:r>
              <a:rPr lang="en-US" altLang="en-US" sz="1800"/>
              <a:t>-s</a:t>
            </a:r>
            <a:r>
              <a:rPr lang="en-US" altLang="en-US" sz="1800" baseline="-25000"/>
              <a:t>1</a:t>
            </a:r>
            <a:r>
              <a:rPr lang="en-US" altLang="en-US" sz="1800"/>
              <a:t> men</a:t>
            </a:r>
            <a:r>
              <a:rPr lang="cs-CZ" altLang="en-US" sz="1800"/>
              <a:t>ší  a rezonanční křivka je strmější</a:t>
            </a:r>
          </a:p>
        </p:txBody>
      </p:sp>
    </p:spTree>
    <p:extLst>
      <p:ext uri="{BB962C8B-B14F-4D97-AF65-F5344CB8AC3E}">
        <p14:creationId xmlns:p14="http://schemas.microsoft.com/office/powerpoint/2010/main" val="28269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288925" y="342900"/>
            <a:ext cx="426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pro napětí na jednotlivých elementech platí: </a:t>
            </a:r>
          </a:p>
        </p:txBody>
      </p:sp>
      <p:pic>
        <p:nvPicPr>
          <p:cNvPr id="126979" name="Picture 3" descr="D:\hubicka\lock-in\2008-10-02\rezo9.JPG"/>
          <p:cNvPicPr>
            <a:picLocks noChangeAspect="1" noChangeArrowheads="1"/>
          </p:cNvPicPr>
          <p:nvPr/>
        </p:nvPicPr>
        <p:blipFill>
          <a:blip r:embed="rId3">
            <a:lum bright="-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762000"/>
            <a:ext cx="899001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089525" y="5676900"/>
            <a:ext cx="2846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frekvenční závislost pro Q=2</a:t>
            </a:r>
          </a:p>
        </p:txBody>
      </p:sp>
    </p:spTree>
    <p:extLst>
      <p:ext uri="{BB962C8B-B14F-4D97-AF65-F5344CB8AC3E}">
        <p14:creationId xmlns:p14="http://schemas.microsoft.com/office/powerpoint/2010/main" val="26820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441325" y="3429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paralelní rezonanční obvod</a:t>
            </a:r>
          </a:p>
        </p:txBody>
      </p:sp>
      <p:pic>
        <p:nvPicPr>
          <p:cNvPr id="129027" name="Picture 4" descr="D:\hubicka\lock-in\2008-10-02\rezo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64538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1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365125" y="342900"/>
            <a:ext cx="476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reálnější model paralelního rezonančního obvodu:</a:t>
            </a:r>
          </a:p>
        </p:txBody>
      </p:sp>
      <p:pic>
        <p:nvPicPr>
          <p:cNvPr id="131075" name="Picture 3" descr="D:\hubicka\lock-in\2008-10-02\rezo11.JPG"/>
          <p:cNvPicPr>
            <a:picLocks noChangeAspect="1" noChangeArrowheads="1"/>
          </p:cNvPicPr>
          <p:nvPr/>
        </p:nvPicPr>
        <p:blipFill>
          <a:blip r:embed="rId3">
            <a:lum bright="-14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104063" cy="586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457200" y="2286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cs typeface="Times New Roman" panose="02020603050405020304" pitchFamily="18" charset="0"/>
              </a:rPr>
              <a:t>Obvod obsahující více indukčností a kapacit může vykazovat čistě reálnou impedanci pro více frekvenci. Mluvíme potom o vícenásobné rezonanci.</a:t>
            </a:r>
            <a:endParaRPr lang="en-US" altLang="en-US" sz="1800"/>
          </a:p>
        </p:txBody>
      </p:sp>
      <p:pic>
        <p:nvPicPr>
          <p:cNvPr id="133123" name="Picture 3" descr="D:\hubicka\lock-in\2008-10-02\rezonance.JPG"/>
          <p:cNvPicPr>
            <a:picLocks noChangeAspect="1" noChangeArrowheads="1"/>
          </p:cNvPicPr>
          <p:nvPr/>
        </p:nvPicPr>
        <p:blipFill>
          <a:blip r:embed="rId3">
            <a:lum bright="-8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9340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288925" y="26670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Příklad:</a:t>
            </a:r>
          </a:p>
        </p:txBody>
      </p:sp>
      <p:pic>
        <p:nvPicPr>
          <p:cNvPr id="135171" name="Picture 3" descr="D:\hubicka\lock-in\2008-10-02\rezonance2.JPG"/>
          <p:cNvPicPr>
            <a:picLocks noChangeAspect="1" noChangeArrowheads="1"/>
          </p:cNvPicPr>
          <p:nvPr/>
        </p:nvPicPr>
        <p:blipFill>
          <a:blip r:embed="rId3">
            <a:lum bright="-1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21688" cy="595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8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0" y="381000"/>
            <a:ext cx="7479260" cy="625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05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36" y="429590"/>
            <a:ext cx="8056051" cy="5487634"/>
          </a:xfrm>
          <a:prstGeom prst="rect">
            <a:avLst/>
          </a:prstGeom>
        </p:spPr>
      </p:pic>
      <p:graphicFrame>
        <p:nvGraphicFramePr>
          <p:cNvPr id="69635" name="Object 4"/>
          <p:cNvGraphicFramePr>
            <a:graphicFrameLocks noChangeAspect="1"/>
          </p:cNvGraphicFramePr>
          <p:nvPr>
            <p:extLst/>
          </p:nvPr>
        </p:nvGraphicFramePr>
        <p:xfrm>
          <a:off x="4228611" y="3479653"/>
          <a:ext cx="12319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Rovnice" r:id="rId5" imgW="799753" imgH="850531" progId="Equation.3">
                  <p:embed/>
                </p:oleObj>
              </mc:Choice>
              <mc:Fallback>
                <p:oleObj name="Rovnice" r:id="rId5" imgW="799753" imgH="8505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611" y="3479653"/>
                        <a:ext cx="123190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6" name="Object 5"/>
          <p:cNvGraphicFramePr>
            <a:graphicFrameLocks noChangeAspect="1"/>
          </p:cNvGraphicFramePr>
          <p:nvPr>
            <p:extLst/>
          </p:nvPr>
        </p:nvGraphicFramePr>
        <p:xfrm>
          <a:off x="2027096" y="3479653"/>
          <a:ext cx="159385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Rovnice" r:id="rId7" imgW="1002865" imgH="634725" progId="Equation.3">
                  <p:embed/>
                </p:oleObj>
              </mc:Choice>
              <mc:Fallback>
                <p:oleObj name="Rovnice" r:id="rId7" imgW="1002865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096" y="3479653"/>
                        <a:ext cx="159385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6"/>
          <p:cNvGraphicFramePr>
            <a:graphicFrameLocks noChangeAspect="1"/>
          </p:cNvGraphicFramePr>
          <p:nvPr>
            <p:extLst/>
          </p:nvPr>
        </p:nvGraphicFramePr>
        <p:xfrm>
          <a:off x="6377024" y="3623102"/>
          <a:ext cx="129063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Rovnice" r:id="rId9" imgW="837836" imgH="431613" progId="Equation.3">
                  <p:embed/>
                </p:oleObj>
              </mc:Choice>
              <mc:Fallback>
                <p:oleObj name="Rovnice" r:id="rId9" imgW="83783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024" y="3623102"/>
                        <a:ext cx="129063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07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8943" y="491418"/>
            <a:ext cx="688316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Literatura: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M. Mikulec, V. Havlíček, Basic </a:t>
            </a:r>
            <a:r>
              <a:rPr lang="cs-CZ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Circuit</a:t>
            </a:r>
            <a:r>
              <a:rPr lang="cs-CZ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en-US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Theory</a:t>
            </a:r>
            <a:r>
              <a:rPr lang="cs-CZ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, 2005 skripta  ČVUT</a:t>
            </a:r>
            <a:endParaRPr lang="cs-CZ" altLang="en-US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cs-CZ" alt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. Mikulec, V. Havlíček, Základy teorie elektrických obvodů </a:t>
            </a:r>
            <a:r>
              <a:rPr lang="cs-CZ" alt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endParaRPr lang="en-US" altLang="en-US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en-US" dirty="0">
                <a:cs typeface="Times New Roman" panose="02020603050405020304" pitchFamily="18" charset="0"/>
              </a:rPr>
              <a:t>Sedlák B., </a:t>
            </a:r>
            <a:r>
              <a:rPr lang="cs-CZ" altLang="en-US" dirty="0" err="1">
                <a:cs typeface="Times New Roman" panose="02020603050405020304" pitchFamily="18" charset="0"/>
              </a:rPr>
              <a:t>Štoll</a:t>
            </a:r>
            <a:r>
              <a:rPr lang="cs-CZ" altLang="en-US" dirty="0">
                <a:cs typeface="Times New Roman" panose="02020603050405020304" pitchFamily="18" charset="0"/>
              </a:rPr>
              <a:t> I.: Elektřina a magnetismus. Academia, Praha </a:t>
            </a:r>
            <a:r>
              <a:rPr lang="cs-CZ" altLang="en-US" dirty="0" smtClean="0">
                <a:cs typeface="Times New Roman" panose="02020603050405020304" pitchFamily="18" charset="0"/>
              </a:rPr>
              <a:t>2003</a:t>
            </a:r>
          </a:p>
          <a:p>
            <a:pPr>
              <a:spcBef>
                <a:spcPct val="0"/>
              </a:spcBef>
            </a:pPr>
            <a:r>
              <a:rPr lang="cs-CZ" altLang="en-US" dirty="0" smtClean="0">
                <a:cs typeface="Times New Roman" panose="02020603050405020304" pitchFamily="18" charset="0"/>
              </a:rPr>
              <a:t>D. Mayer, Úvod do teorie elektrických obvodů SNTL 1981.</a:t>
            </a:r>
          </a:p>
          <a:p>
            <a:pPr>
              <a:spcBef>
                <a:spcPct val="0"/>
              </a:spcBef>
            </a:pPr>
            <a:r>
              <a:rPr lang="cs-CZ" altLang="en-US" dirty="0" err="1" smtClean="0">
                <a:cs typeface="Times New Roman" panose="02020603050405020304" pitchFamily="18" charset="0"/>
              </a:rPr>
              <a:t>Gilmore</a:t>
            </a:r>
            <a:r>
              <a:rPr lang="cs-CZ" altLang="en-US" dirty="0" smtClean="0">
                <a:cs typeface="Times New Roman" panose="02020603050405020304" pitchFamily="18" charset="0"/>
              </a:rPr>
              <a:t> </a:t>
            </a:r>
            <a:r>
              <a:rPr lang="cs-CZ" altLang="en-US" dirty="0" err="1" smtClean="0">
                <a:cs typeface="Times New Roman" panose="02020603050405020304" pitchFamily="18" charset="0"/>
              </a:rPr>
              <a:t>Rowan</a:t>
            </a:r>
            <a:r>
              <a:rPr lang="cs-CZ" altLang="en-US" dirty="0" smtClean="0">
                <a:cs typeface="Times New Roman" panose="02020603050405020304" pitchFamily="18" charset="0"/>
              </a:rPr>
              <a:t>, </a:t>
            </a:r>
            <a:r>
              <a:rPr lang="en-US" altLang="en-US" dirty="0">
                <a:cs typeface="Times New Roman" panose="02020603050405020304" pitchFamily="18" charset="0"/>
              </a:rPr>
              <a:t>Practical RF circuit design for modern wireless </a:t>
            </a:r>
            <a:r>
              <a:rPr lang="en-US" altLang="en-US" dirty="0" smtClean="0">
                <a:cs typeface="Times New Roman" panose="02020603050405020304" pitchFamily="18" charset="0"/>
              </a:rPr>
              <a:t>systems</a:t>
            </a:r>
            <a:r>
              <a:rPr lang="cs-CZ" altLang="en-US" dirty="0" smtClean="0"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</a:pPr>
            <a:r>
              <a:rPr lang="cs-CZ" altLang="en-US" dirty="0">
                <a:cs typeface="Times New Roman" panose="02020603050405020304" pitchFamily="18" charset="0"/>
              </a:rPr>
              <a:t>2003 ARTECH HOUSE, INC</a:t>
            </a:r>
            <a:r>
              <a:rPr lang="cs-CZ" altLang="en-US" dirty="0" smtClean="0">
                <a:cs typeface="Times New Roman" panose="02020603050405020304" pitchFamily="18" charset="0"/>
              </a:rPr>
              <a:t>., ISBN 1-58053-522-4.</a:t>
            </a:r>
            <a:endParaRPr lang="cs-CZ" altLang="en-US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en-US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dirty="0"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4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41" y="733727"/>
            <a:ext cx="8553604" cy="53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8" y="738187"/>
            <a:ext cx="8553450" cy="44672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31321" y="5650302"/>
            <a:ext cx="611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Což je první </a:t>
            </a:r>
            <a:r>
              <a:rPr lang="cs-CZ" dirty="0" err="1" smtClean="0"/>
              <a:t>Kirchhoffův</a:t>
            </a:r>
            <a:r>
              <a:rPr lang="cs-CZ" dirty="0" smtClean="0"/>
              <a:t> zákon pro </a:t>
            </a:r>
            <a:r>
              <a:rPr lang="cs-CZ" dirty="0" err="1" smtClean="0"/>
              <a:t>komlexní</a:t>
            </a:r>
            <a:r>
              <a:rPr lang="cs-CZ" dirty="0" smtClean="0"/>
              <a:t> amplitudy proudů.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5" y="1308343"/>
            <a:ext cx="8320243" cy="37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2881313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381000" y="2362200"/>
          <a:ext cx="5905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Rovnice" r:id="rId4" imgW="3225800" imgH="482600" progId="Equation.3">
                  <p:embed/>
                </p:oleObj>
              </mc:Choice>
              <mc:Fallback>
                <p:oleObj name="Rovnice" r:id="rId4" imgW="322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62200"/>
                        <a:ext cx="5905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02895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381000" y="3276600"/>
          <a:ext cx="54213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6" imgW="3086100" imgH="482600" progId="Equation.3">
                  <p:embed/>
                </p:oleObj>
              </mc:Choice>
              <mc:Fallback>
                <p:oleObj r:id="rId6" imgW="30861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76600"/>
                        <a:ext cx="54213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8"/>
          <p:cNvGraphicFramePr>
            <a:graphicFrameLocks noChangeAspect="1"/>
          </p:cNvGraphicFramePr>
          <p:nvPr/>
        </p:nvGraphicFramePr>
        <p:xfrm>
          <a:off x="446088" y="4586288"/>
          <a:ext cx="59880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Rovnice" r:id="rId8" imgW="2692400" imgH="393700" progId="Equation.3">
                  <p:embed/>
                </p:oleObj>
              </mc:Choice>
              <mc:Fallback>
                <p:oleObj name="Rovnice" r:id="rId8" imgW="269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86288"/>
                        <a:ext cx="59880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31" name="Picture 9" descr="D:\notebook2\hubicka\lock-in\2006-10-08\el10.T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29051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 Box 10"/>
          <p:cNvSpPr txBox="1">
            <a:spLocks noChangeArrowheads="1"/>
          </p:cNvSpPr>
          <p:nvPr/>
        </p:nvSpPr>
        <p:spPr bwMode="auto">
          <a:xfrm>
            <a:off x="212725" y="4156075"/>
            <a:ext cx="561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Obvodové rovnice pro komplexní amplitudy</a:t>
            </a:r>
          </a:p>
        </p:txBody>
      </p:sp>
      <p:graphicFrame>
        <p:nvGraphicFramePr>
          <p:cNvPr id="77833" name="Object 11"/>
          <p:cNvGraphicFramePr>
            <a:graphicFrameLocks noChangeAspect="1"/>
          </p:cNvGraphicFramePr>
          <p:nvPr/>
        </p:nvGraphicFramePr>
        <p:xfrm>
          <a:off x="423863" y="5562600"/>
          <a:ext cx="54768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Rovnice" r:id="rId11" imgW="2527300" imgH="393700" progId="Equation.3">
                  <p:embed/>
                </p:oleObj>
              </mc:Choice>
              <mc:Fallback>
                <p:oleObj name="Rovnice" r:id="rId11" imgW="2527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863" y="5562600"/>
                        <a:ext cx="54768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7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169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/>
              <a:t>Vyjádření harmonických průběhů harmonických veličin pomocí fázorů v komplexní rovině </a:t>
            </a:r>
          </a:p>
        </p:txBody>
      </p:sp>
      <p:pic>
        <p:nvPicPr>
          <p:cNvPr id="79875" name="Picture 3" descr="D:\hubicka\lock-in\2008-10-02\fazor1.JPG"/>
          <p:cNvPicPr>
            <a:picLocks noChangeAspect="1" noChangeArrowheads="1"/>
          </p:cNvPicPr>
          <p:nvPr/>
        </p:nvPicPr>
        <p:blipFill>
          <a:blip r:embed="rId3">
            <a:lum bright="-1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23063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730</Words>
  <Application>Microsoft Office PowerPoint</Application>
  <PresentationFormat>Předvádění na obrazovce (4:3)</PresentationFormat>
  <Paragraphs>135</Paragraphs>
  <Slides>40</Slides>
  <Notes>22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Motiv Office</vt:lpstr>
      <vt:lpstr>Rovnice</vt:lpstr>
      <vt:lpstr>Editor rovnic 3.0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hubicka</dc:creator>
  <cp:lastModifiedBy>Hubička</cp:lastModifiedBy>
  <cp:revision>7</cp:revision>
  <dcterms:created xsi:type="dcterms:W3CDTF">2019-08-02T20:57:32Z</dcterms:created>
  <dcterms:modified xsi:type="dcterms:W3CDTF">2024-09-26T21:18:40Z</dcterms:modified>
</cp:coreProperties>
</file>