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7" r:id="rId2"/>
    <p:sldId id="259" r:id="rId3"/>
    <p:sldId id="260" r:id="rId4"/>
    <p:sldId id="339" r:id="rId5"/>
    <p:sldId id="261" r:id="rId6"/>
    <p:sldId id="262" r:id="rId7"/>
    <p:sldId id="34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340" r:id="rId23"/>
    <p:sldId id="280" r:id="rId24"/>
    <p:sldId id="281" r:id="rId25"/>
    <p:sldId id="282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1" r:id="rId35"/>
    <p:sldId id="352" r:id="rId36"/>
    <p:sldId id="353" r:id="rId37"/>
    <p:sldId id="354" r:id="rId38"/>
    <p:sldId id="355" r:id="rId39"/>
    <p:sldId id="369" r:id="rId40"/>
    <p:sldId id="356" r:id="rId41"/>
    <p:sldId id="357" r:id="rId42"/>
    <p:sldId id="358" r:id="rId43"/>
    <p:sldId id="359" r:id="rId44"/>
    <p:sldId id="360" r:id="rId45"/>
    <p:sldId id="361" r:id="rId46"/>
    <p:sldId id="362" r:id="rId47"/>
    <p:sldId id="363" r:id="rId48"/>
    <p:sldId id="364" r:id="rId49"/>
    <p:sldId id="365" r:id="rId50"/>
    <p:sldId id="366" r:id="rId51"/>
    <p:sldId id="367" r:id="rId52"/>
    <p:sldId id="368" r:id="rId5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bicka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26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86564-3596-48FA-A782-943B242E417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29FB2-312A-4087-B3C3-84A8431A9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49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9D5B1DD-8DF8-4989-B87F-193997F9F3A5}" type="slidenum">
              <a:rPr lang="cs-CZ" altLang="en-US" smtClean="0"/>
              <a:pPr>
                <a:spcBef>
                  <a:spcPct val="0"/>
                </a:spcBef>
              </a:pPr>
              <a:t>1</a:t>
            </a:fld>
            <a:endParaRPr lang="cs-CZ" altLang="en-U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74858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26230B1-FC2C-49AD-A238-31869A3C9DF2}" type="slidenum">
              <a:rPr lang="cs-CZ" altLang="en-US" smtClean="0"/>
              <a:pPr>
                <a:spcBef>
                  <a:spcPct val="0"/>
                </a:spcBef>
              </a:pPr>
              <a:t>11</a:t>
            </a:fld>
            <a:endParaRPr lang="cs-CZ" alt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64224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61D5BA5-E480-4305-82FC-A1F5F33A2772}" type="slidenum">
              <a:rPr lang="cs-CZ" altLang="en-US" smtClean="0"/>
              <a:pPr>
                <a:spcBef>
                  <a:spcPct val="0"/>
                </a:spcBef>
              </a:pPr>
              <a:t>12</a:t>
            </a:fld>
            <a:endParaRPr lang="cs-CZ" altLang="en-U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93410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C5E49FE-318F-4E2E-AD82-1AE805932B04}" type="slidenum">
              <a:rPr lang="cs-CZ" altLang="en-US" smtClean="0"/>
              <a:pPr>
                <a:spcBef>
                  <a:spcPct val="0"/>
                </a:spcBef>
              </a:pPr>
              <a:t>13</a:t>
            </a:fld>
            <a:endParaRPr lang="cs-CZ" alt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15866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A337C49-2EE2-4C70-952B-C63545C1E8F0}" type="slidenum">
              <a:rPr lang="cs-CZ" altLang="en-US" smtClean="0"/>
              <a:pPr>
                <a:spcBef>
                  <a:spcPct val="0"/>
                </a:spcBef>
              </a:pPr>
              <a:t>14</a:t>
            </a:fld>
            <a:endParaRPr lang="cs-CZ" alt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86961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DCB12C-63C5-4906-8828-170F7F03A1F9}" type="slidenum">
              <a:rPr lang="cs-CZ" altLang="en-US" smtClean="0"/>
              <a:pPr>
                <a:spcBef>
                  <a:spcPct val="0"/>
                </a:spcBef>
              </a:pPr>
              <a:t>20</a:t>
            </a:fld>
            <a:endParaRPr lang="cs-CZ" alt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89408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704A0F2-D114-42BD-8292-388CC91471CB}" type="slidenum">
              <a:rPr lang="cs-CZ" altLang="en-US" smtClean="0"/>
              <a:pPr>
                <a:spcBef>
                  <a:spcPct val="0"/>
                </a:spcBef>
              </a:pPr>
              <a:t>21</a:t>
            </a:fld>
            <a:endParaRPr lang="cs-CZ" alt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04218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6FDD20-E77E-4F8B-B9A3-41137AFBE756}" type="slidenum">
              <a:rPr lang="cs-CZ" altLang="en-US" smtClean="0"/>
              <a:pPr>
                <a:spcBef>
                  <a:spcPct val="0"/>
                </a:spcBef>
              </a:pPr>
              <a:t>22</a:t>
            </a:fld>
            <a:endParaRPr lang="cs-CZ" alt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39014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E622D07-885B-4697-9BEF-D8FC847DDC5E}" type="slidenum">
              <a:rPr lang="cs-CZ" altLang="en-US" smtClean="0"/>
              <a:pPr>
                <a:spcBef>
                  <a:spcPct val="0"/>
                </a:spcBef>
              </a:pPr>
              <a:t>23</a:t>
            </a:fld>
            <a:endParaRPr lang="cs-CZ" alt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93104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492D147-CD0F-4E44-8003-724ACA584885}" type="slidenum">
              <a:rPr lang="cs-CZ" altLang="en-US" smtClean="0"/>
              <a:pPr>
                <a:spcBef>
                  <a:spcPct val="0"/>
                </a:spcBef>
              </a:pPr>
              <a:t>24</a:t>
            </a:fld>
            <a:endParaRPr lang="cs-CZ" alt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10886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B2FED95-FFB7-4F83-82F4-EA0B752FD4D3}" type="slidenum">
              <a:rPr lang="cs-CZ" altLang="en-US" smtClean="0"/>
              <a:pPr>
                <a:spcBef>
                  <a:spcPct val="0"/>
                </a:spcBef>
              </a:pPr>
              <a:t>25</a:t>
            </a:fld>
            <a:endParaRPr lang="cs-CZ" alt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62660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250D013-1634-4797-9CB6-38CD0DD47E6F}" type="slidenum">
              <a:rPr lang="cs-CZ" altLang="en-US" smtClean="0"/>
              <a:pPr>
                <a:spcBef>
                  <a:spcPct val="0"/>
                </a:spcBef>
              </a:pPr>
              <a:t>2</a:t>
            </a:fld>
            <a:endParaRPr lang="cs-CZ" alt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69356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6DEE70D-AC01-4563-87C2-A008009FE124}" type="slidenum">
              <a:rPr lang="cs-CZ" altLang="en-US"/>
              <a:pPr/>
              <a:t>34</a:t>
            </a:fld>
            <a:endParaRPr lang="cs-CZ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9C2761B-0AA6-4BE9-AFE7-56CE023CD868}" type="slidenum">
              <a:rPr lang="cs-CZ" altLang="en-US"/>
              <a:pPr/>
              <a:t>35</a:t>
            </a:fld>
            <a:endParaRPr lang="cs-CZ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F9BA4A5-A3DC-46C6-B628-E0744A44D446}" type="slidenum">
              <a:rPr lang="cs-CZ" altLang="en-US"/>
              <a:pPr/>
              <a:t>36</a:t>
            </a:fld>
            <a:endParaRPr lang="cs-CZ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AE32CD7-A829-46C0-9AA8-0BBA30B46FFC}" type="slidenum">
              <a:rPr lang="cs-CZ" altLang="en-US"/>
              <a:pPr/>
              <a:t>37</a:t>
            </a:fld>
            <a:endParaRPr lang="cs-CZ" alt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95CEBEA-7C29-4324-8A10-FF54C257C5C8}" type="slidenum">
              <a:rPr lang="cs-CZ" altLang="en-US"/>
              <a:pPr/>
              <a:t>38</a:t>
            </a:fld>
            <a:endParaRPr lang="cs-CZ" alt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64FD144-0ABC-4595-AE9D-7759DB46FD9E}" type="slidenum">
              <a:rPr lang="cs-CZ" altLang="en-US"/>
              <a:pPr/>
              <a:t>40</a:t>
            </a:fld>
            <a:endParaRPr lang="cs-CZ" alt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1293A5-1EA1-4F79-AD28-2C335D4D7022}" type="slidenum">
              <a:rPr lang="cs-CZ" altLang="en-US" smtClean="0"/>
              <a:pPr>
                <a:spcBef>
                  <a:spcPct val="0"/>
                </a:spcBef>
              </a:pPr>
              <a:t>3</a:t>
            </a:fld>
            <a:endParaRPr lang="cs-CZ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68475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B1625AF-FD10-4F86-8D47-5E88F155A088}" type="slidenum">
              <a:rPr lang="cs-CZ" altLang="en-US" smtClean="0"/>
              <a:pPr>
                <a:spcBef>
                  <a:spcPct val="0"/>
                </a:spcBef>
              </a:pPr>
              <a:t>5</a:t>
            </a:fld>
            <a:endParaRPr lang="cs-CZ" alt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50930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7913234-3486-4FBD-9BE9-BB374EBC3790}" type="slidenum">
              <a:rPr lang="cs-CZ" altLang="en-US" smtClean="0"/>
              <a:pPr>
                <a:spcBef>
                  <a:spcPct val="0"/>
                </a:spcBef>
              </a:pPr>
              <a:t>6</a:t>
            </a:fld>
            <a:endParaRPr lang="cs-CZ" altLang="en-US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84683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7913234-3486-4FBD-9BE9-BB374EBC3790}" type="slidenum">
              <a:rPr lang="cs-CZ" altLang="en-US" smtClean="0"/>
              <a:pPr>
                <a:spcBef>
                  <a:spcPct val="0"/>
                </a:spcBef>
              </a:pPr>
              <a:t>7</a:t>
            </a:fld>
            <a:endParaRPr lang="cs-CZ" altLang="en-US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6773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37E9888-97CF-4753-8204-04A20C73A064}" type="slidenum">
              <a:rPr lang="cs-CZ" altLang="en-US" smtClean="0"/>
              <a:pPr>
                <a:spcBef>
                  <a:spcPct val="0"/>
                </a:spcBef>
              </a:pPr>
              <a:t>8</a:t>
            </a:fld>
            <a:endParaRPr lang="cs-CZ" altLang="en-US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81016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D0BDFD-84BF-4B62-B033-5ADF192526A9}" type="slidenum">
              <a:rPr lang="cs-CZ" altLang="en-US" smtClean="0"/>
              <a:pPr>
                <a:spcBef>
                  <a:spcPct val="0"/>
                </a:spcBef>
              </a:pPr>
              <a:t>9</a:t>
            </a:fld>
            <a:endParaRPr lang="cs-CZ" alt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09696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FC61A49-48EC-452A-B239-B0E7422A353D}" type="slidenum">
              <a:rPr lang="cs-CZ" altLang="en-US" smtClean="0"/>
              <a:pPr>
                <a:spcBef>
                  <a:spcPct val="0"/>
                </a:spcBef>
              </a:pPr>
              <a:t>10</a:t>
            </a:fld>
            <a:endParaRPr lang="cs-CZ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01286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89FA-759C-4B6E-AE63-E29134A2833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C84D-D596-4832-B9C7-BEAEA1F3B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27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89FA-759C-4B6E-AE63-E29134A2833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C84D-D596-4832-B9C7-BEAEA1F3B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1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89FA-759C-4B6E-AE63-E29134A2833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C84D-D596-4832-B9C7-BEAEA1F3B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7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89FA-759C-4B6E-AE63-E29134A2833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C84D-D596-4832-B9C7-BEAEA1F3B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0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89FA-759C-4B6E-AE63-E29134A2833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C84D-D596-4832-B9C7-BEAEA1F3B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99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89FA-759C-4B6E-AE63-E29134A2833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C84D-D596-4832-B9C7-BEAEA1F3B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7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89FA-759C-4B6E-AE63-E29134A2833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C84D-D596-4832-B9C7-BEAEA1F3B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1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89FA-759C-4B6E-AE63-E29134A2833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C84D-D596-4832-B9C7-BEAEA1F3B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0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89FA-759C-4B6E-AE63-E29134A2833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C84D-D596-4832-B9C7-BEAEA1F3B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22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89FA-759C-4B6E-AE63-E29134A2833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C84D-D596-4832-B9C7-BEAEA1F3B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9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89FA-759C-4B6E-AE63-E29134A2833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C84D-D596-4832-B9C7-BEAEA1F3B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22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089FA-759C-4B6E-AE63-E29134A2833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2C84D-D596-4832-B9C7-BEAEA1F3B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0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jpeg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wmf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.wmf"/><Relationship Id="rId5" Type="http://schemas.openxmlformats.org/officeDocument/2006/relationships/image" Target="../media/image1.w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Relationship Id="rId1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9.wmf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63.png"/><Relationship Id="rId5" Type="http://schemas.openxmlformats.org/officeDocument/2006/relationships/image" Target="../media/image58.wmf"/><Relationship Id="rId10" Type="http://schemas.openxmlformats.org/officeDocument/2006/relationships/image" Target="../media/image62.jpe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7.png"/><Relationship Id="rId5" Type="http://schemas.openxmlformats.org/officeDocument/2006/relationships/image" Target="../media/image65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66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69.wmf"/><Relationship Id="rId4" Type="http://schemas.openxmlformats.org/officeDocument/2006/relationships/oleObject" Target="../embeddings/oleObject15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8.wmf"/><Relationship Id="rId10" Type="http://schemas.openxmlformats.org/officeDocument/2006/relationships/image" Target="../media/image21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5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8382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en-US" smtClean="0"/>
              <a:t>Elektronika 1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057400"/>
            <a:ext cx="6324600" cy="3505200"/>
          </a:xfrm>
        </p:spPr>
        <p:txBody>
          <a:bodyPr/>
          <a:lstStyle/>
          <a:p>
            <a:pPr eaLnBrk="1" hangingPunct="1"/>
            <a:r>
              <a:rPr lang="cs-CZ" altLang="en-US" sz="1800" dirty="0" smtClean="0"/>
              <a:t>Mgr. Zdeněk Hubička, Ph.D.</a:t>
            </a:r>
          </a:p>
          <a:p>
            <a:pPr eaLnBrk="1" hangingPunct="1"/>
            <a:endParaRPr lang="cs-CZ" altLang="en-US" sz="1800" dirty="0" smtClean="0"/>
          </a:p>
          <a:p>
            <a:pPr eaLnBrk="1" hangingPunct="1"/>
            <a:endParaRPr lang="cs-CZ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572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hubicka\lock-in\2008-10-02\induktor5.JPG"/>
          <p:cNvPicPr>
            <a:picLocks noChangeAspect="1" noChangeArrowheads="1"/>
          </p:cNvPicPr>
          <p:nvPr/>
        </p:nvPicPr>
        <p:blipFill>
          <a:blip r:embed="rId3">
            <a:lum bright="-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3090863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62000" y="1524000"/>
            <a:ext cx="79816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en-US" sz="2000" dirty="0"/>
              <a:t>tato rovnice vyjadřuje vztah mezi statickou </a:t>
            </a:r>
            <a:r>
              <a:rPr lang="cs-CZ" altLang="en-US" sz="2000" dirty="0" smtClean="0"/>
              <a:t>indukčností </a:t>
            </a:r>
            <a:r>
              <a:rPr lang="cs-CZ" altLang="en-US" sz="2000" i="1" dirty="0" err="1" smtClean="0"/>
              <a:t>L</a:t>
            </a:r>
            <a:r>
              <a:rPr lang="cs-CZ" altLang="en-US" sz="2000" i="1" baseline="-25000" dirty="0" err="1" smtClean="0"/>
              <a:t>d</a:t>
            </a:r>
            <a:r>
              <a:rPr lang="cs-CZ" altLang="en-US" sz="2000" dirty="0" smtClean="0"/>
              <a:t> </a:t>
            </a:r>
            <a:r>
              <a:rPr lang="cs-CZ" altLang="en-US" sz="2000" i="1" dirty="0" smtClean="0"/>
              <a:t>(i)</a:t>
            </a:r>
            <a:r>
              <a:rPr lang="cs-CZ" altLang="en-US" sz="2000" dirty="0" smtClean="0"/>
              <a:t> a </a:t>
            </a:r>
            <a:r>
              <a:rPr lang="cs-CZ" altLang="en-US" sz="2000" dirty="0"/>
              <a:t>dynamickou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dirty="0" smtClean="0"/>
              <a:t>Indukčností </a:t>
            </a:r>
            <a:r>
              <a:rPr lang="cs-CZ" altLang="en-US" sz="2000" i="1" dirty="0" smtClean="0"/>
              <a:t>L(i)</a:t>
            </a:r>
            <a:endParaRPr lang="cs-CZ" altLang="en-US" sz="2000" i="1" dirty="0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276600" y="2743200"/>
            <a:ext cx="325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/>
              <a:t>toto platí pro lineární induktor</a:t>
            </a:r>
          </a:p>
        </p:txBody>
      </p:sp>
      <p:pic>
        <p:nvPicPr>
          <p:cNvPr id="19461" name="Picture 5" descr="D:\hubicka\lock-in\2008-10-02\induktor6.JPG"/>
          <p:cNvPicPr>
            <a:picLocks noChangeAspect="1" noChangeArrowheads="1"/>
          </p:cNvPicPr>
          <p:nvPr/>
        </p:nvPicPr>
        <p:blipFill>
          <a:blip r:embed="rId4">
            <a:lum bright="14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524" y="5167213"/>
            <a:ext cx="3928205" cy="118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D:\hubicka\lock-in\2008-10-02\induktor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1681163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2422525" y="4129088"/>
            <a:ext cx="5445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/>
              <a:t>Integrací Faradayova zákona dostaneme rovnici pro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>
                <a:latin typeface="Symbol" panose="05050102010706020507" pitchFamily="18" charset="2"/>
              </a:rPr>
              <a:t>F</a:t>
            </a:r>
            <a:r>
              <a:rPr lang="cs-CZ" altLang="en-US" sz="2000" baseline="-25000"/>
              <a:t>c</a:t>
            </a:r>
            <a:r>
              <a:rPr lang="cs-CZ" altLang="en-US" sz="2000"/>
              <a:t>(t) (musíme znát indukční tok </a:t>
            </a:r>
            <a:r>
              <a:rPr lang="cs-CZ" altLang="en-US" sz="2000">
                <a:latin typeface="Symbol" panose="05050102010706020507" pitchFamily="18" charset="2"/>
              </a:rPr>
              <a:t>F</a:t>
            </a:r>
            <a:r>
              <a:rPr lang="cs-CZ" altLang="en-US" sz="2000" baseline="-25000"/>
              <a:t>c</a:t>
            </a:r>
            <a:r>
              <a:rPr lang="cs-CZ" altLang="en-US" sz="2000"/>
              <a:t>(t</a:t>
            </a:r>
            <a:r>
              <a:rPr lang="cs-CZ" altLang="en-US" sz="2000" baseline="-25000"/>
              <a:t>0</a:t>
            </a:r>
            <a:r>
              <a:rPr lang="cs-CZ" altLang="en-US" sz="2000"/>
              <a:t>) v čase t</a:t>
            </a:r>
            <a:r>
              <a:rPr lang="cs-CZ" altLang="en-US" sz="2000" baseline="-25000"/>
              <a:t>0  </a:t>
            </a:r>
            <a:r>
              <a:rPr lang="cs-CZ" altLang="en-US" sz="200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8668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026"/>
          <p:cNvSpPr txBox="1">
            <a:spLocks noChangeArrowheads="1"/>
          </p:cNvSpPr>
          <p:nvPr/>
        </p:nvSpPr>
        <p:spPr bwMode="auto">
          <a:xfrm>
            <a:off x="669925" y="471488"/>
            <a:ext cx="2944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dirty="0"/>
              <a:t>pro proud  </a:t>
            </a:r>
            <a:r>
              <a:rPr lang="cs-CZ" altLang="en-US" sz="2000" i="1" dirty="0"/>
              <a:t>i</a:t>
            </a:r>
            <a:r>
              <a:rPr lang="cs-CZ" altLang="en-US" sz="2000" dirty="0"/>
              <a:t>  platí obecně:  </a:t>
            </a:r>
          </a:p>
        </p:txBody>
      </p:sp>
      <p:sp>
        <p:nvSpPr>
          <p:cNvPr id="21507" name="Rectangle 1028"/>
          <p:cNvSpPr>
            <a:spLocks noChangeArrowheads="1"/>
          </p:cNvSpPr>
          <p:nvPr/>
        </p:nvSpPr>
        <p:spPr bwMode="auto">
          <a:xfrm>
            <a:off x="4233863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1508" name="Object 1027"/>
          <p:cNvGraphicFramePr>
            <a:graphicFrameLocks noChangeAspect="1"/>
          </p:cNvGraphicFramePr>
          <p:nvPr/>
        </p:nvGraphicFramePr>
        <p:xfrm>
          <a:off x="3733800" y="381000"/>
          <a:ext cx="1309688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" name="Rovnice" r:id="rId4" imgW="749300" imgH="419100" progId="Equation.3">
                  <p:embed/>
                </p:oleObj>
              </mc:Choice>
              <mc:Fallback>
                <p:oleObj name="Rovnice" r:id="rId4" imgW="7493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81000"/>
                        <a:ext cx="1309688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9" name="Text Box 1029"/>
          <p:cNvSpPr txBox="1">
            <a:spLocks noChangeArrowheads="1"/>
          </p:cNvSpPr>
          <p:nvPr/>
        </p:nvSpPr>
        <p:spPr bwMode="auto">
          <a:xfrm>
            <a:off x="609600" y="1371600"/>
            <a:ext cx="163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/>
              <a:t>z toho plyne:  </a:t>
            </a:r>
          </a:p>
        </p:txBody>
      </p:sp>
      <p:pic>
        <p:nvPicPr>
          <p:cNvPr id="21510" name="Picture 1030" descr="D:\hubicka\lock-in\2008-10-02\induktor8.JPG"/>
          <p:cNvPicPr>
            <a:picLocks noChangeAspect="1" noChangeArrowheads="1"/>
          </p:cNvPicPr>
          <p:nvPr/>
        </p:nvPicPr>
        <p:blipFill>
          <a:blip r:embed="rId6">
            <a:lum bright="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43000"/>
            <a:ext cx="28686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031"/>
          <p:cNvSpPr txBox="1">
            <a:spLocks noChangeArrowheads="1"/>
          </p:cNvSpPr>
          <p:nvPr/>
        </p:nvSpPr>
        <p:spPr bwMode="auto">
          <a:xfrm>
            <a:off x="517525" y="2528888"/>
            <a:ext cx="81915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/>
              <a:t>Energii načerpanou do induktoru je dána prací která byla vykonána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/>
              <a:t>na vytvoření jejího magnetického pole. Předpokládáme nulový magnetický tok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/>
              <a:t>v čase </a:t>
            </a:r>
            <a:r>
              <a:rPr lang="cs-CZ" altLang="en-US" sz="2000" i="1"/>
              <a:t>t</a:t>
            </a:r>
            <a:r>
              <a:rPr lang="cs-CZ" altLang="en-US" sz="2000" i="1" baseline="-25000"/>
              <a:t>0</a:t>
            </a:r>
            <a:r>
              <a:rPr lang="cs-CZ" altLang="en-US" sz="2000"/>
              <a:t>=0. Tuto energii </a:t>
            </a:r>
            <a:r>
              <a:rPr lang="cs-CZ" altLang="en-US" sz="2000" i="1"/>
              <a:t>W</a:t>
            </a:r>
            <a:r>
              <a:rPr lang="cs-CZ" altLang="en-US" sz="2000" i="1" baseline="-25000"/>
              <a:t>m</a:t>
            </a:r>
            <a:r>
              <a:rPr lang="cs-CZ" altLang="en-US" sz="2000" i="1"/>
              <a:t>(t)</a:t>
            </a:r>
            <a:r>
              <a:rPr lang="cs-CZ" altLang="en-US" sz="2000"/>
              <a:t>  vyjádříme vztahem:</a:t>
            </a:r>
          </a:p>
        </p:txBody>
      </p:sp>
      <p:pic>
        <p:nvPicPr>
          <p:cNvPr id="21512" name="Picture 1032" descr="D:\hubicka\lock-in\2008-10-02\induktor9.JPG"/>
          <p:cNvPicPr>
            <a:picLocks noChangeAspect="1" noChangeArrowheads="1"/>
          </p:cNvPicPr>
          <p:nvPr/>
        </p:nvPicPr>
        <p:blipFill>
          <a:blip r:embed="rId7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7600"/>
            <a:ext cx="516731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 Box 1033"/>
          <p:cNvSpPr txBox="1">
            <a:spLocks noChangeArrowheads="1"/>
          </p:cNvSpPr>
          <p:nvPr/>
        </p:nvSpPr>
        <p:spPr bwMode="auto">
          <a:xfrm>
            <a:off x="838200" y="4953000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kde:  d</a:t>
            </a:r>
            <a:r>
              <a:rPr lang="cs-CZ" altLang="en-US" sz="1800">
                <a:latin typeface="Symbol" panose="05050102010706020507" pitchFamily="18" charset="2"/>
              </a:rPr>
              <a:t>F</a:t>
            </a:r>
            <a:r>
              <a:rPr lang="cs-CZ" altLang="en-US" sz="1800" baseline="-25000"/>
              <a:t>c</a:t>
            </a:r>
            <a:r>
              <a:rPr lang="cs-CZ" altLang="en-US" sz="1800"/>
              <a:t> = u(t)dt</a:t>
            </a:r>
          </a:p>
        </p:txBody>
      </p:sp>
    </p:spTree>
    <p:extLst>
      <p:ext uri="{BB962C8B-B14F-4D97-AF65-F5344CB8AC3E}">
        <p14:creationId xmlns:p14="http://schemas.microsoft.com/office/powerpoint/2010/main" val="331268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026"/>
          <p:cNvSpPr txBox="1">
            <a:spLocks noChangeArrowheads="1"/>
          </p:cNvSpPr>
          <p:nvPr/>
        </p:nvSpPr>
        <p:spPr bwMode="auto">
          <a:xfrm>
            <a:off x="457200" y="1447800"/>
            <a:ext cx="7732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energie magnetického pole W</a:t>
            </a:r>
            <a:r>
              <a:rPr lang="cs-CZ" altLang="en-US" sz="1800" baseline="-25000"/>
              <a:t>m</a:t>
            </a:r>
            <a:r>
              <a:rPr lang="cs-CZ" altLang="en-US" sz="1800"/>
              <a:t>(t</a:t>
            </a:r>
            <a:r>
              <a:rPr lang="cs-CZ" altLang="en-US" sz="1800" baseline="-25000"/>
              <a:t>k</a:t>
            </a:r>
            <a:r>
              <a:rPr lang="cs-CZ" altLang="en-US" sz="1800"/>
              <a:t>) dosažená v čas t</a:t>
            </a:r>
            <a:r>
              <a:rPr lang="cs-CZ" altLang="en-US" sz="1800" baseline="-25000"/>
              <a:t>k</a:t>
            </a:r>
            <a:r>
              <a:rPr lang="cs-CZ" altLang="en-US" sz="1800"/>
              <a:t> je dána velikostí vyšrafované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Plochy v grafech  </a:t>
            </a:r>
            <a:r>
              <a:rPr lang="cs-CZ" altLang="en-US" sz="1800">
                <a:latin typeface="Symbol" panose="05050102010706020507" pitchFamily="18" charset="2"/>
              </a:rPr>
              <a:t>F</a:t>
            </a:r>
            <a:r>
              <a:rPr lang="cs-CZ" altLang="en-US" sz="1800" baseline="-25000"/>
              <a:t>c</a:t>
            </a:r>
            <a:r>
              <a:rPr lang="cs-CZ" altLang="en-US" sz="1800"/>
              <a:t>(i):</a:t>
            </a:r>
          </a:p>
        </p:txBody>
      </p:sp>
      <p:pic>
        <p:nvPicPr>
          <p:cNvPr id="23555" name="Picture 1027" descr="D:\hubicka\lock-in\2008-10-02\induktor9.JPG"/>
          <p:cNvPicPr>
            <a:picLocks noChangeAspect="1" noChangeArrowheads="1"/>
          </p:cNvPicPr>
          <p:nvPr/>
        </p:nvPicPr>
        <p:blipFill>
          <a:blip r:embed="rId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516731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1029"/>
          <p:cNvSpPr txBox="1">
            <a:spLocks noChangeArrowheads="1"/>
          </p:cNvSpPr>
          <p:nvPr/>
        </p:nvSpPr>
        <p:spPr bwMode="auto">
          <a:xfrm>
            <a:off x="427830" y="5696580"/>
            <a:ext cx="8288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dirty="0"/>
              <a:t>Během snižování energie magnetického pole při poklesu </a:t>
            </a:r>
            <a:r>
              <a:rPr lang="cs-CZ" altLang="en-US" sz="1800" dirty="0" err="1">
                <a:latin typeface="Symbol" panose="05050102010706020507" pitchFamily="18" charset="2"/>
              </a:rPr>
              <a:t>F</a:t>
            </a:r>
            <a:r>
              <a:rPr lang="cs-CZ" altLang="en-US" sz="1800" baseline="-25000" dirty="0" err="1"/>
              <a:t>c</a:t>
            </a:r>
            <a:r>
              <a:rPr lang="cs-CZ" altLang="en-US" sz="1800" dirty="0"/>
              <a:t>(i) je tato energie vracena 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dirty="0"/>
              <a:t>obvodu.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048" y="2249648"/>
            <a:ext cx="6849901" cy="315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1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026"/>
          <p:cNvSpPr txBox="1">
            <a:spLocks noChangeArrowheads="1"/>
          </p:cNvSpPr>
          <p:nvPr/>
        </p:nvSpPr>
        <p:spPr bwMode="auto">
          <a:xfrm>
            <a:off x="288925" y="395288"/>
            <a:ext cx="6337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/>
              <a:t>pro lineární induktor platí pro akumulovanou energii W</a:t>
            </a:r>
            <a:r>
              <a:rPr lang="cs-CZ" altLang="en-US" sz="2000" baseline="-25000"/>
              <a:t>m</a:t>
            </a:r>
            <a:r>
              <a:rPr lang="cs-CZ" altLang="en-US" sz="2000"/>
              <a:t>(t) :</a:t>
            </a:r>
          </a:p>
        </p:txBody>
      </p:sp>
      <p:pic>
        <p:nvPicPr>
          <p:cNvPr id="25603" name="Picture 1028" descr="D:\hubicka\lock-in\2008-10-02\induktor10.JPG"/>
          <p:cNvPicPr>
            <a:picLocks noChangeAspect="1" noChangeArrowheads="1"/>
          </p:cNvPicPr>
          <p:nvPr/>
        </p:nvPicPr>
        <p:blipFill>
          <a:blip r:embed="rId3">
            <a:lum bright="1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48339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1030"/>
          <p:cNvSpPr txBox="1">
            <a:spLocks noChangeArrowheads="1"/>
          </p:cNvSpPr>
          <p:nvPr/>
        </p:nvSpPr>
        <p:spPr bwMode="auto">
          <a:xfrm>
            <a:off x="533400" y="3200400"/>
            <a:ext cx="4560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/>
              <a:t>kde pro lineární induktor platí: i(</a:t>
            </a:r>
            <a:r>
              <a:rPr lang="cs-CZ" altLang="en-US" sz="2000">
                <a:latin typeface="Symbol" panose="05050102010706020507" pitchFamily="18" charset="2"/>
              </a:rPr>
              <a:t>F</a:t>
            </a:r>
            <a:r>
              <a:rPr lang="cs-CZ" altLang="en-US" sz="2000" baseline="-25000"/>
              <a:t>c</a:t>
            </a:r>
            <a:r>
              <a:rPr lang="cs-CZ" altLang="en-US" sz="2000"/>
              <a:t>)= </a:t>
            </a:r>
            <a:r>
              <a:rPr lang="cs-CZ" altLang="en-US" sz="2000">
                <a:latin typeface="Symbol" panose="05050102010706020507" pitchFamily="18" charset="2"/>
              </a:rPr>
              <a:t>F</a:t>
            </a:r>
            <a:r>
              <a:rPr lang="cs-CZ" altLang="en-US" sz="2000" baseline="-25000"/>
              <a:t>c</a:t>
            </a:r>
            <a:r>
              <a:rPr lang="cs-CZ" altLang="en-US" sz="2000"/>
              <a:t>/L</a:t>
            </a:r>
            <a:endParaRPr lang="cs-CZ" altLang="en-US" sz="2000" baseline="-25000"/>
          </a:p>
        </p:txBody>
      </p:sp>
      <p:pic>
        <p:nvPicPr>
          <p:cNvPr id="25605" name="Picture 1031" descr="D:\hubicka\lock-in\2008-10-02\induktor9.JPG"/>
          <p:cNvPicPr>
            <a:picLocks noChangeAspect="1" noChangeArrowheads="1"/>
          </p:cNvPicPr>
          <p:nvPr/>
        </p:nvPicPr>
        <p:blipFill>
          <a:blip r:embed="rId4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516731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73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1028"/>
          <p:cNvSpPr txBox="1">
            <a:spLocks noChangeArrowheads="1"/>
          </p:cNvSpPr>
          <p:nvPr/>
        </p:nvSpPr>
        <p:spPr bwMode="auto">
          <a:xfrm>
            <a:off x="247650" y="3443377"/>
            <a:ext cx="861695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i="1" dirty="0"/>
              <a:t>Hysterezní  smyčka v případě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i="1" dirty="0"/>
              <a:t>feromagnetického jádra.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b="1" dirty="0"/>
              <a:t>Vznikají tepelné ztráty v jádře.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b="1" dirty="0"/>
              <a:t>Různé hodnoty dodané a odevzdané energie při opačném pohybu po hysterezní křivce.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b="1" dirty="0"/>
              <a:t>Z toho důvodu je třeba do modelu induktoru přidat </a:t>
            </a:r>
            <a:r>
              <a:rPr lang="cs-CZ" altLang="en-US" sz="1800" b="1" dirty="0" err="1"/>
              <a:t>rezistivitu</a:t>
            </a:r>
            <a:r>
              <a:rPr lang="cs-CZ" altLang="en-US" sz="1800" b="1" dirty="0"/>
              <a:t> i když má vinutí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b="1" dirty="0"/>
              <a:t>zanedbatelný odpor. </a:t>
            </a:r>
          </a:p>
        </p:txBody>
      </p:sp>
      <p:sp>
        <p:nvSpPr>
          <p:cNvPr id="27652" name="Text Box 1029"/>
          <p:cNvSpPr txBox="1">
            <a:spLocks noChangeArrowheads="1"/>
          </p:cNvSpPr>
          <p:nvPr/>
        </p:nvSpPr>
        <p:spPr bwMode="auto">
          <a:xfrm>
            <a:off x="4556125" y="2552700"/>
            <a:ext cx="325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i="1"/>
              <a:t>Mále hysterezní smyčky pro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i="1"/>
              <a:t>Omezený rozkmit  proudu cívkou</a:t>
            </a:r>
            <a:r>
              <a:rPr lang="cs-CZ" altLang="en-US" sz="1800"/>
              <a:t>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751" y="228600"/>
            <a:ext cx="4346575" cy="385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11" y="228600"/>
            <a:ext cx="3640380" cy="31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ovéPole 1"/>
          <p:cNvSpPr txBox="1">
            <a:spLocks noChangeArrowheads="1"/>
          </p:cNvSpPr>
          <p:nvPr/>
        </p:nvSpPr>
        <p:spPr bwMode="auto">
          <a:xfrm>
            <a:off x="506413" y="447675"/>
            <a:ext cx="1293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Kapacitor</a:t>
            </a:r>
          </a:p>
        </p:txBody>
      </p:sp>
      <p:sp>
        <p:nvSpPr>
          <p:cNvPr id="31747" name="TextovéPole 2"/>
          <p:cNvSpPr txBox="1">
            <a:spLocks noChangeArrowheads="1"/>
          </p:cNvSpPr>
          <p:nvPr/>
        </p:nvSpPr>
        <p:spPr bwMode="auto">
          <a:xfrm>
            <a:off x="506413" y="992188"/>
            <a:ext cx="8045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u="sng"/>
              <a:t>Kapacitor</a:t>
            </a:r>
            <a:r>
              <a:rPr lang="cs-CZ" altLang="cs-CZ" sz="1800"/>
              <a:t> je základní pasivní dvojpól a vyjadřuje vztah mezi elektrickým nábojem  </a:t>
            </a:r>
            <a:r>
              <a:rPr lang="cs-CZ" altLang="cs-CZ" sz="1800" i="1"/>
              <a:t>q</a:t>
            </a: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a elektrickém napětí  </a:t>
            </a:r>
            <a:r>
              <a:rPr lang="cs-CZ" altLang="cs-CZ" sz="1800" i="1"/>
              <a:t>u.</a:t>
            </a:r>
            <a:endParaRPr lang="cs-CZ" altLang="cs-CZ" sz="180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13" y="2141444"/>
            <a:ext cx="8175763" cy="380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8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ovéPole 1"/>
          <p:cNvSpPr txBox="1">
            <a:spLocks noChangeArrowheads="1"/>
          </p:cNvSpPr>
          <p:nvPr/>
        </p:nvSpPr>
        <p:spPr bwMode="auto">
          <a:xfrm>
            <a:off x="473075" y="361950"/>
            <a:ext cx="18716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lineární </a:t>
            </a:r>
            <a:r>
              <a:rPr lang="cs-CZ" altLang="cs-CZ" sz="1800" dirty="0" err="1"/>
              <a:t>kapacitor</a:t>
            </a:r>
            <a:r>
              <a:rPr lang="cs-CZ" altLang="cs-CZ" sz="1800" dirty="0"/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32771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303213"/>
            <a:ext cx="10572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3213"/>
            <a:ext cx="34369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ovéPole 5"/>
          <p:cNvSpPr txBox="1">
            <a:spLocks noChangeArrowheads="1"/>
          </p:cNvSpPr>
          <p:nvPr/>
        </p:nvSpPr>
        <p:spPr bwMode="auto">
          <a:xfrm>
            <a:off x="477838" y="3495675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nelineární kapacitor:</a:t>
            </a:r>
          </a:p>
        </p:txBody>
      </p:sp>
      <p:sp>
        <p:nvSpPr>
          <p:cNvPr id="32776" name="TextovéPole 7"/>
          <p:cNvSpPr txBox="1">
            <a:spLocks noChangeArrowheads="1"/>
          </p:cNvSpPr>
          <p:nvPr/>
        </p:nvSpPr>
        <p:spPr bwMode="auto">
          <a:xfrm>
            <a:off x="3735388" y="3495675"/>
            <a:ext cx="4348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-pro nelineární kapacitor – statická kapacita:</a:t>
            </a:r>
          </a:p>
        </p:txBody>
      </p:sp>
      <p:pic>
        <p:nvPicPr>
          <p:cNvPr id="32777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38" y="3851275"/>
            <a:ext cx="171926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738563" y="4572000"/>
            <a:ext cx="4878387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cs-CZ" dirty="0"/>
              <a:t>pro buzení kapacity malými signály definujeme</a:t>
            </a:r>
          </a:p>
          <a:p>
            <a:pPr>
              <a:defRPr/>
            </a:pPr>
            <a:r>
              <a:rPr lang="cs-CZ" dirty="0"/>
              <a:t>diferenciální kapacitu:</a:t>
            </a:r>
          </a:p>
        </p:txBody>
      </p:sp>
      <p:pic>
        <p:nvPicPr>
          <p:cNvPr id="32779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5368925"/>
            <a:ext cx="1525588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40" y="972462"/>
            <a:ext cx="3247898" cy="248391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411" y="3975386"/>
            <a:ext cx="3189977" cy="248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3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ovéPole 1"/>
          <p:cNvSpPr txBox="1">
            <a:spLocks noChangeArrowheads="1"/>
          </p:cNvSpPr>
          <p:nvPr/>
        </p:nvSpPr>
        <p:spPr bwMode="auto">
          <a:xfrm>
            <a:off x="449263" y="457200"/>
            <a:ext cx="56784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- příkladem nelineární kapacity je varikap (kapacitní dioda)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379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076325"/>
            <a:ext cx="9525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19163"/>
            <a:ext cx="214153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ovéPole 6"/>
          <p:cNvSpPr txBox="1">
            <a:spLocks noChangeArrowheads="1"/>
          </p:cNvSpPr>
          <p:nvPr/>
        </p:nvSpPr>
        <p:spPr bwMode="auto">
          <a:xfrm>
            <a:off x="481013" y="3648075"/>
            <a:ext cx="4532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-pro obecný kapacitor platí pro obvody vztahy: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</a:t>
            </a:r>
          </a:p>
        </p:txBody>
      </p:sp>
      <p:pic>
        <p:nvPicPr>
          <p:cNvPr id="3379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29000"/>
            <a:ext cx="264953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4225925"/>
            <a:ext cx="447516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251450"/>
            <a:ext cx="5765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939800"/>
            <a:ext cx="2620963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96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28765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ovéPole 4"/>
          <p:cNvSpPr txBox="1">
            <a:spLocks noChangeArrowheads="1"/>
          </p:cNvSpPr>
          <p:nvPr/>
        </p:nvSpPr>
        <p:spPr bwMode="auto">
          <a:xfrm>
            <a:off x="481013" y="2547937"/>
            <a:ext cx="2878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pro lineární </a:t>
            </a:r>
            <a:r>
              <a:rPr lang="cs-CZ" altLang="cs-CZ" sz="1800" dirty="0" err="1"/>
              <a:t>kapacitor</a:t>
            </a:r>
            <a:r>
              <a:rPr lang="cs-CZ" altLang="cs-CZ" sz="1800" dirty="0"/>
              <a:t> platí:   </a:t>
            </a:r>
          </a:p>
        </p:txBody>
      </p:sp>
      <p:pic>
        <p:nvPicPr>
          <p:cNvPr id="34822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0"/>
            <a:ext cx="295592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ovéPole 6"/>
          <p:cNvSpPr txBox="1">
            <a:spLocks noChangeArrowheads="1"/>
          </p:cNvSpPr>
          <p:nvPr/>
        </p:nvSpPr>
        <p:spPr bwMode="auto">
          <a:xfrm>
            <a:off x="550863" y="5257800"/>
            <a:ext cx="314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pro energii na kapacitoru platí:  </a:t>
            </a:r>
          </a:p>
        </p:txBody>
      </p:sp>
      <p:pic>
        <p:nvPicPr>
          <p:cNvPr id="34824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818063"/>
            <a:ext cx="481806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xtovéPole 9"/>
          <p:cNvSpPr txBox="1">
            <a:spLocks noChangeArrowheads="1"/>
          </p:cNvSpPr>
          <p:nvPr/>
        </p:nvSpPr>
        <p:spPr bwMode="auto">
          <a:xfrm>
            <a:off x="481013" y="5954713"/>
            <a:ext cx="439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(v čase </a:t>
            </a:r>
            <a:r>
              <a:rPr lang="el-GR" altLang="cs-CZ" sz="1800"/>
              <a:t>τ</a:t>
            </a:r>
            <a:r>
              <a:rPr lang="cs-CZ" altLang="cs-CZ" sz="1800"/>
              <a:t>=0 byl náboj na kapacitoru  q = 0 C)</a:t>
            </a:r>
          </a:p>
        </p:txBody>
      </p:sp>
      <p:sp>
        <p:nvSpPr>
          <p:cNvPr id="11" name="TextovéPole 4"/>
          <p:cNvSpPr txBox="1">
            <a:spLocks noChangeArrowheads="1"/>
          </p:cNvSpPr>
          <p:nvPr/>
        </p:nvSpPr>
        <p:spPr bwMode="auto">
          <a:xfrm>
            <a:off x="481013" y="672068"/>
            <a:ext cx="81163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smtClean="0"/>
              <a:t>Můžeme určit vztah mezi diferenciální kapacitou </a:t>
            </a:r>
            <a:r>
              <a:rPr lang="cs-CZ" altLang="cs-CZ" sz="1800" i="1" dirty="0" smtClean="0"/>
              <a:t>C</a:t>
            </a:r>
            <a:r>
              <a:rPr lang="cs-CZ" altLang="cs-CZ" sz="1800" i="1" baseline="-25000" dirty="0" smtClean="0"/>
              <a:t>d</a:t>
            </a:r>
            <a:r>
              <a:rPr lang="cs-CZ" altLang="cs-CZ" sz="1800" i="1" dirty="0" smtClean="0"/>
              <a:t> (u)</a:t>
            </a:r>
            <a:r>
              <a:rPr lang="cs-CZ" altLang="cs-CZ" sz="1800" dirty="0" smtClean="0"/>
              <a:t>  a statickou kapacitou </a:t>
            </a:r>
            <a:r>
              <a:rPr lang="cs-CZ" altLang="cs-CZ" sz="1800" i="1" dirty="0" smtClean="0"/>
              <a:t>C(u)</a:t>
            </a:r>
            <a:r>
              <a:rPr lang="cs-CZ" altLang="cs-CZ" sz="1800" dirty="0" smtClean="0"/>
              <a:t>:   </a:t>
            </a:r>
            <a:endParaRPr lang="cs-CZ" altLang="cs-CZ" sz="1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2946580"/>
            <a:ext cx="1789488" cy="77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3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bdélník 1"/>
          <p:cNvSpPr>
            <a:spLocks noChangeArrowheads="1"/>
          </p:cNvSpPr>
          <p:nvPr/>
        </p:nvSpPr>
        <p:spPr bwMode="auto">
          <a:xfrm>
            <a:off x="304800" y="381000"/>
            <a:ext cx="4527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pro energii na lineárním kapacitoru dále platí:  </a:t>
            </a:r>
          </a:p>
        </p:txBody>
      </p:sp>
      <p:pic>
        <p:nvPicPr>
          <p:cNvPr id="3584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023938"/>
            <a:ext cx="4613275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26797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ovéPole 4"/>
          <p:cNvSpPr txBox="1">
            <a:spLocks noChangeArrowheads="1"/>
          </p:cNvSpPr>
          <p:nvPr/>
        </p:nvSpPr>
        <p:spPr bwMode="auto">
          <a:xfrm>
            <a:off x="642938" y="5203825"/>
            <a:ext cx="2460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keramické kondenzátory</a:t>
            </a:r>
          </a:p>
        </p:txBody>
      </p:sp>
      <p:pic>
        <p:nvPicPr>
          <p:cNvPr id="3584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4800"/>
            <a:ext cx="23495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ovéPole 6"/>
          <p:cNvSpPr txBox="1">
            <a:spLocks noChangeArrowheads="1"/>
          </p:cNvSpPr>
          <p:nvPr/>
        </p:nvSpPr>
        <p:spPr bwMode="auto">
          <a:xfrm>
            <a:off x="5638800" y="2797175"/>
            <a:ext cx="2665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elektrolytický kondenzátor</a:t>
            </a:r>
          </a:p>
        </p:txBody>
      </p:sp>
      <p:pic>
        <p:nvPicPr>
          <p:cNvPr id="3584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505200"/>
            <a:ext cx="28448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ovéPole 8"/>
          <p:cNvSpPr txBox="1">
            <a:spLocks noChangeArrowheads="1"/>
          </p:cNvSpPr>
          <p:nvPr/>
        </p:nvSpPr>
        <p:spPr bwMode="auto">
          <a:xfrm>
            <a:off x="4619625" y="5359400"/>
            <a:ext cx="2190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laditelný kondenzátor</a:t>
            </a:r>
          </a:p>
        </p:txBody>
      </p:sp>
    </p:spTree>
    <p:extLst>
      <p:ext uri="{BB962C8B-B14F-4D97-AF65-F5344CB8AC3E}">
        <p14:creationId xmlns:p14="http://schemas.microsoft.com/office/powerpoint/2010/main" val="340304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050"/>
          <p:cNvSpPr txBox="1">
            <a:spLocks noChangeArrowheads="1"/>
          </p:cNvSpPr>
          <p:nvPr/>
        </p:nvSpPr>
        <p:spPr bwMode="auto">
          <a:xfrm>
            <a:off x="1820863" y="381000"/>
            <a:ext cx="5651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800" b="1"/>
              <a:t>Úvod do teorie elektrických obvodů</a:t>
            </a:r>
          </a:p>
        </p:txBody>
      </p:sp>
      <p:sp>
        <p:nvSpPr>
          <p:cNvPr id="7171" name="Text Box 2051"/>
          <p:cNvSpPr txBox="1">
            <a:spLocks noChangeArrowheads="1"/>
          </p:cNvSpPr>
          <p:nvPr/>
        </p:nvSpPr>
        <p:spPr bwMode="auto">
          <a:xfrm>
            <a:off x="533400" y="2286000"/>
            <a:ext cx="4303713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u=u(t) – okamžitá hodnota napětí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i= i(t) – okamžitá hodnota proudu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pro lineární rezistor platí</a:t>
            </a:r>
            <a:r>
              <a:rPr lang="en-US" altLang="en-US" sz="2400"/>
              <a:t>:</a:t>
            </a:r>
            <a:r>
              <a:rPr lang="cs-CZ" altLang="en-US" sz="2400"/>
              <a:t> u= i 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</a:t>
            </a:r>
            <a:r>
              <a:rPr lang="cs-CZ" altLang="en-US" sz="2400"/>
              <a:t>ro lineární indukčnost</a:t>
            </a:r>
            <a:r>
              <a:rPr lang="en-US" altLang="en-US" sz="2400"/>
              <a:t>: </a:t>
            </a:r>
            <a:endParaRPr lang="cs-CZ" altLang="en-US" sz="2400"/>
          </a:p>
        </p:txBody>
      </p:sp>
      <p:sp>
        <p:nvSpPr>
          <p:cNvPr id="7172" name="Rectangle 2054"/>
          <p:cNvSpPr>
            <a:spLocks noChangeArrowheads="1"/>
          </p:cNvSpPr>
          <p:nvPr/>
        </p:nvSpPr>
        <p:spPr bwMode="auto">
          <a:xfrm>
            <a:off x="428625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7173" name="Object 2053"/>
          <p:cNvGraphicFramePr>
            <a:graphicFrameLocks noChangeAspect="1"/>
          </p:cNvGraphicFramePr>
          <p:nvPr/>
        </p:nvGraphicFramePr>
        <p:xfrm>
          <a:off x="3905250" y="4038600"/>
          <a:ext cx="839788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" name="Rovnice" r:id="rId4" imgW="545863" imgH="393529" progId="Equation.3">
                  <p:embed/>
                </p:oleObj>
              </mc:Choice>
              <mc:Fallback>
                <p:oleObj name="Rovnice" r:id="rId4" imgW="545863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250" y="4038600"/>
                        <a:ext cx="839788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2055"/>
          <p:cNvSpPr txBox="1">
            <a:spLocks noChangeArrowheads="1"/>
          </p:cNvSpPr>
          <p:nvPr/>
        </p:nvSpPr>
        <p:spPr bwMode="auto">
          <a:xfrm>
            <a:off x="609600" y="5105400"/>
            <a:ext cx="2887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pro line</a:t>
            </a:r>
            <a:r>
              <a:rPr lang="cs-CZ" altLang="en-US" sz="2400"/>
              <a:t>ární kapacitor</a:t>
            </a:r>
            <a:r>
              <a:rPr lang="en-US" altLang="en-US" sz="2400"/>
              <a:t>:</a:t>
            </a:r>
            <a:endParaRPr lang="cs-CZ" altLang="en-US" sz="2400"/>
          </a:p>
        </p:txBody>
      </p:sp>
      <p:sp>
        <p:nvSpPr>
          <p:cNvPr id="7175" name="Rectangle 2057"/>
          <p:cNvSpPr>
            <a:spLocks noChangeArrowheads="1"/>
          </p:cNvSpPr>
          <p:nvPr/>
        </p:nvSpPr>
        <p:spPr bwMode="auto">
          <a:xfrm>
            <a:off x="4291013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7176" name="Object 2056"/>
          <p:cNvGraphicFramePr>
            <a:graphicFrameLocks noChangeAspect="1"/>
          </p:cNvGraphicFramePr>
          <p:nvPr/>
        </p:nvGraphicFramePr>
        <p:xfrm>
          <a:off x="3733800" y="5029200"/>
          <a:ext cx="887413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" r:id="rId6" imgW="558558" imgH="393529" progId="Equation.3">
                  <p:embed/>
                </p:oleObj>
              </mc:Choice>
              <mc:Fallback>
                <p:oleObj r:id="rId6" imgW="558558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029200"/>
                        <a:ext cx="887413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7" name="Picture 2058" descr="D:\notebook2\hubicka\lock-in\2006-10-08\el2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362200"/>
            <a:ext cx="781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059" descr="D:\notebook2\hubicka\lock-in\2006-10-08\el3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86000"/>
            <a:ext cx="914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 Box 2061"/>
          <p:cNvSpPr txBox="1">
            <a:spLocks noChangeArrowheads="1"/>
          </p:cNvSpPr>
          <p:nvPr/>
        </p:nvSpPr>
        <p:spPr bwMode="auto">
          <a:xfrm>
            <a:off x="593725" y="1336675"/>
            <a:ext cx="4711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Obecn</a:t>
            </a:r>
            <a:r>
              <a:rPr lang="cs-CZ" altLang="en-US" sz="2400" b="1"/>
              <a:t>ý průběh okamžitých veličin</a:t>
            </a:r>
          </a:p>
        </p:txBody>
      </p:sp>
      <p:sp>
        <p:nvSpPr>
          <p:cNvPr id="7180" name="Rectangle 2063"/>
          <p:cNvSpPr>
            <a:spLocks noChangeArrowheads="1"/>
          </p:cNvSpPr>
          <p:nvPr/>
        </p:nvSpPr>
        <p:spPr bwMode="auto">
          <a:xfrm>
            <a:off x="3919538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7181" name="Object 2062"/>
          <p:cNvGraphicFramePr>
            <a:graphicFrameLocks noChangeAspect="1"/>
          </p:cNvGraphicFramePr>
          <p:nvPr/>
        </p:nvGraphicFramePr>
        <p:xfrm>
          <a:off x="3200400" y="5791200"/>
          <a:ext cx="2322513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" r:id="rId10" imgW="1307532" imgH="482391" progId="Equation.3">
                  <p:embed/>
                </p:oleObj>
              </mc:Choice>
              <mc:Fallback>
                <p:oleObj r:id="rId10" imgW="1307532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791200"/>
                        <a:ext cx="2322513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82" name="Picture 2064" descr="D:\notebook2\hubicka\lock-in\2006-10-08\el4.T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95725"/>
            <a:ext cx="235902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Rectangle 2067"/>
          <p:cNvSpPr>
            <a:spLocks noChangeArrowheads="1"/>
          </p:cNvSpPr>
          <p:nvPr/>
        </p:nvSpPr>
        <p:spPr bwMode="auto">
          <a:xfrm>
            <a:off x="434340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7184" name="Object 2066"/>
          <p:cNvGraphicFramePr>
            <a:graphicFrameLocks noChangeAspect="1"/>
          </p:cNvGraphicFramePr>
          <p:nvPr/>
        </p:nvGraphicFramePr>
        <p:xfrm>
          <a:off x="1611313" y="5791200"/>
          <a:ext cx="7842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" name="Rovnice" r:id="rId13" imgW="444307" imgH="393529" progId="Equation.3">
                  <p:embed/>
                </p:oleObj>
              </mc:Choice>
              <mc:Fallback>
                <p:oleObj name="Rovnice" r:id="rId13" imgW="44430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313" y="5791200"/>
                        <a:ext cx="784225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776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hubicka\lock-in\nape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212725" y="3546475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a</a:t>
            </a:r>
            <a:r>
              <a:rPr lang="en-US" altLang="en-US" sz="2400"/>
              <a:t>)</a:t>
            </a:r>
            <a:endParaRPr lang="cs-CZ" altLang="en-US" sz="2400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36525" y="5984875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b)</a:t>
            </a:r>
            <a:endParaRPr lang="cs-CZ" altLang="en-US" sz="2400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288925" y="193675"/>
            <a:ext cx="31099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en-US" sz="2400"/>
              <a:t>i</a:t>
            </a:r>
            <a:r>
              <a:rPr lang="en-US" altLang="en-US" sz="2400"/>
              <a:t>de</a:t>
            </a:r>
            <a:r>
              <a:rPr lang="cs-CZ" altLang="en-US" sz="2400"/>
              <a:t>ální zdroj napětí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en-US" sz="2400"/>
              <a:t>ideální zdroj proudu</a:t>
            </a:r>
          </a:p>
        </p:txBody>
      </p:sp>
    </p:spTree>
    <p:extLst>
      <p:ext uri="{BB962C8B-B14F-4D97-AF65-F5344CB8AC3E}">
        <p14:creationId xmlns:p14="http://schemas.microsoft.com/office/powerpoint/2010/main" val="268114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81000" y="3505200"/>
            <a:ext cx="81391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Při řešení obvodů pro obecné průběhy el. veličin musíme pro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konkrétní případ znát počáteční podmínky u akumulačních prvků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jako jsou indukčnosti a kapacity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40" y="563846"/>
            <a:ext cx="7688401" cy="26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88925" y="117475"/>
            <a:ext cx="800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řešení obecného lineárního obvodu-metoda smyčkových proudů</a:t>
            </a:r>
          </a:p>
        </p:txBody>
      </p:sp>
      <p:pic>
        <p:nvPicPr>
          <p:cNvPr id="40963" name="Picture 3" descr="D:\hubicka\lock-in\2007-09-27\obvody1.JPG"/>
          <p:cNvPicPr>
            <a:picLocks noChangeAspect="1" noChangeArrowheads="1"/>
          </p:cNvPicPr>
          <p:nvPr/>
        </p:nvPicPr>
        <p:blipFill>
          <a:blip r:embed="rId3">
            <a:lum bright="-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7525"/>
            <a:ext cx="6070600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10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3271838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5059" name="Object 2"/>
          <p:cNvGraphicFramePr>
            <a:graphicFrameLocks noChangeAspect="1"/>
          </p:cNvGraphicFramePr>
          <p:nvPr/>
        </p:nvGraphicFramePr>
        <p:xfrm>
          <a:off x="533400" y="2590800"/>
          <a:ext cx="477202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8" r:id="rId4" imgW="2603500" imgH="393700" progId="Equation.3">
                  <p:embed/>
                </p:oleObj>
              </mc:Choice>
              <mc:Fallback>
                <p:oleObj r:id="rId4" imgW="2603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590800"/>
                        <a:ext cx="4772025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3271838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5061" name="Object 4"/>
          <p:cNvGraphicFramePr>
            <a:graphicFrameLocks noChangeAspect="1"/>
          </p:cNvGraphicFramePr>
          <p:nvPr/>
        </p:nvGraphicFramePr>
        <p:xfrm>
          <a:off x="1295400" y="5334000"/>
          <a:ext cx="477202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" r:id="rId6" imgW="2603500" imgH="393700" progId="Equation.3">
                  <p:embed/>
                </p:oleObj>
              </mc:Choice>
              <mc:Fallback>
                <p:oleObj r:id="rId6" imgW="2603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334000"/>
                        <a:ext cx="4772025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2" name="Picture 7" descr="D:\notebook2\hubicka\lock-in\2006-10-08\el5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365601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8" descr="D:\notebook2\hubicka\lock-in\2006-10-08\el6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57600"/>
            <a:ext cx="339090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Text Box 9"/>
          <p:cNvSpPr txBox="1">
            <a:spLocks noChangeArrowheads="1"/>
          </p:cNvSpPr>
          <p:nvPr/>
        </p:nvSpPr>
        <p:spPr bwMode="auto">
          <a:xfrm>
            <a:off x="533400" y="228600"/>
            <a:ext cx="2087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Vázané obvody</a:t>
            </a:r>
          </a:p>
        </p:txBody>
      </p:sp>
      <p:sp>
        <p:nvSpPr>
          <p:cNvPr id="45065" name="Text Box 10"/>
          <p:cNvSpPr txBox="1">
            <a:spLocks noChangeArrowheads="1"/>
          </p:cNvSpPr>
          <p:nvPr/>
        </p:nvSpPr>
        <p:spPr bwMode="auto">
          <a:xfrm>
            <a:off x="441325" y="574675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a)</a:t>
            </a:r>
          </a:p>
        </p:txBody>
      </p:sp>
      <p:sp>
        <p:nvSpPr>
          <p:cNvPr id="45066" name="Text Box 11"/>
          <p:cNvSpPr txBox="1">
            <a:spLocks noChangeArrowheads="1"/>
          </p:cNvSpPr>
          <p:nvPr/>
        </p:nvSpPr>
        <p:spPr bwMode="auto">
          <a:xfrm>
            <a:off x="746125" y="3394075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b)</a:t>
            </a:r>
          </a:p>
        </p:txBody>
      </p:sp>
      <p:pic>
        <p:nvPicPr>
          <p:cNvPr id="45067" name="Picture 12" descr="D:\hubicka\lock-in\2008-10-02\induktor1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0600"/>
            <a:ext cx="29146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4" descr="D:\hubicka\lock-in\2008-10-02\p0089z.bm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05200"/>
            <a:ext cx="322897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322263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25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ChangeArrowheads="1"/>
          </p:cNvSpPr>
          <p:nvPr/>
        </p:nvSpPr>
        <p:spPr bwMode="auto">
          <a:xfrm>
            <a:off x="3957638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4800600" y="1066800"/>
          <a:ext cx="2230438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" r:id="rId4" imgW="1231366" imgH="406224" progId="Equation.3">
                  <p:embed/>
                </p:oleObj>
              </mc:Choice>
              <mc:Fallback>
                <p:oleObj r:id="rId4" imgW="1231366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066800"/>
                        <a:ext cx="2230438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08" name="Picture 5" descr="D:\notebook2\hubicka\lock-in\2006-10-08\el8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35623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6" descr="D:\notebook2\hubicka\lock-in\2006-10-08\el9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52800"/>
            <a:ext cx="35623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Rectangle 8"/>
          <p:cNvSpPr>
            <a:spLocks noChangeArrowheads="1"/>
          </p:cNvSpPr>
          <p:nvPr/>
        </p:nvSpPr>
        <p:spPr bwMode="auto">
          <a:xfrm>
            <a:off x="3957638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7111" name="Object 7"/>
          <p:cNvGraphicFramePr>
            <a:graphicFrameLocks noChangeAspect="1"/>
          </p:cNvGraphicFramePr>
          <p:nvPr/>
        </p:nvGraphicFramePr>
        <p:xfrm>
          <a:off x="4953000" y="4343400"/>
          <a:ext cx="2130425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3" name="Rovnice" r:id="rId8" imgW="1167893" imgH="393529" progId="Equation.3">
                  <p:embed/>
                </p:oleObj>
              </mc:Choice>
              <mc:Fallback>
                <p:oleObj name="Rovnice" r:id="rId8" imgW="1167893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343400"/>
                        <a:ext cx="2130425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884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ChangeArrowheads="1"/>
          </p:cNvSpPr>
          <p:nvPr/>
        </p:nvSpPr>
        <p:spPr bwMode="auto">
          <a:xfrm>
            <a:off x="28813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9155" name="Object 4"/>
          <p:cNvGraphicFramePr>
            <a:graphicFrameLocks noChangeAspect="1"/>
          </p:cNvGraphicFramePr>
          <p:nvPr/>
        </p:nvGraphicFramePr>
        <p:xfrm>
          <a:off x="762000" y="4572000"/>
          <a:ext cx="59055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" name="Rovnice" r:id="rId4" imgW="3225800" imgH="482600" progId="Equation.3">
                  <p:embed/>
                </p:oleObj>
              </mc:Choice>
              <mc:Fallback>
                <p:oleObj name="Rovnice" r:id="rId4" imgW="32258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572000"/>
                        <a:ext cx="59055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302895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9157" name="Object 6"/>
          <p:cNvGraphicFramePr>
            <a:graphicFrameLocks noChangeAspect="1"/>
          </p:cNvGraphicFramePr>
          <p:nvPr/>
        </p:nvGraphicFramePr>
        <p:xfrm>
          <a:off x="1066800" y="5638800"/>
          <a:ext cx="5421313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7" r:id="rId6" imgW="3086100" imgH="482600" progId="Equation.3">
                  <p:embed/>
                </p:oleObj>
              </mc:Choice>
              <mc:Fallback>
                <p:oleObj r:id="rId6" imgW="3086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638800"/>
                        <a:ext cx="5421313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158" name="Picture 10" descr="D:\notebook2\hubicka\lock-in\2006-10-08\el10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3400"/>
            <a:ext cx="4295775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02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8943" y="491418"/>
            <a:ext cx="688316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Literatura: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M. Mikulec, V. Havlíček, Basic </a:t>
            </a:r>
            <a:r>
              <a:rPr lang="cs-CZ" altLang="en-US" dirty="0" err="1">
                <a:solidFill>
                  <a:srgbClr val="000000"/>
                </a:solidFill>
                <a:cs typeface="Times New Roman" panose="02020603050405020304" pitchFamily="18" charset="0"/>
              </a:rPr>
              <a:t>Circuit</a:t>
            </a:r>
            <a:r>
              <a:rPr lang="cs-CZ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cs-CZ" altLang="en-US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Theory</a:t>
            </a:r>
            <a:r>
              <a:rPr lang="cs-CZ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, 2005 skripta  ČVUT</a:t>
            </a:r>
            <a:endParaRPr lang="cs-CZ" altLang="en-US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M</a:t>
            </a:r>
            <a:r>
              <a:rPr lang="cs-CZ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. Mikulec, V. Havlíček, Základy teorie elektrických obvodů </a:t>
            </a:r>
            <a:r>
              <a:rPr lang="cs-CZ" altLang="en-US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</a:t>
            </a:r>
            <a:endParaRPr lang="en-US" altLang="en-US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cs-CZ" altLang="en-US" dirty="0">
                <a:cs typeface="Times New Roman" panose="02020603050405020304" pitchFamily="18" charset="0"/>
              </a:rPr>
              <a:t>Sedlák B., </a:t>
            </a:r>
            <a:r>
              <a:rPr lang="cs-CZ" altLang="en-US" dirty="0" err="1">
                <a:cs typeface="Times New Roman" panose="02020603050405020304" pitchFamily="18" charset="0"/>
              </a:rPr>
              <a:t>Štoll</a:t>
            </a:r>
            <a:r>
              <a:rPr lang="cs-CZ" altLang="en-US" dirty="0">
                <a:cs typeface="Times New Roman" panose="02020603050405020304" pitchFamily="18" charset="0"/>
              </a:rPr>
              <a:t> I.: Elektřina a magnetismus. Academia, Praha </a:t>
            </a:r>
            <a:r>
              <a:rPr lang="cs-CZ" altLang="en-US" dirty="0" smtClean="0">
                <a:cs typeface="Times New Roman" panose="02020603050405020304" pitchFamily="18" charset="0"/>
              </a:rPr>
              <a:t>2003</a:t>
            </a:r>
          </a:p>
          <a:p>
            <a:pPr>
              <a:spcBef>
                <a:spcPct val="0"/>
              </a:spcBef>
            </a:pPr>
            <a:r>
              <a:rPr lang="cs-CZ" altLang="en-US" dirty="0" smtClean="0">
                <a:cs typeface="Times New Roman" panose="02020603050405020304" pitchFamily="18" charset="0"/>
              </a:rPr>
              <a:t>D. Mayer, Úvod do teorie elektrických obvodů SNTL 1981.</a:t>
            </a:r>
          </a:p>
          <a:p>
            <a:pPr>
              <a:spcBef>
                <a:spcPct val="0"/>
              </a:spcBef>
            </a:pPr>
            <a:r>
              <a:rPr lang="cs-CZ" altLang="en-US" dirty="0" err="1" smtClean="0">
                <a:cs typeface="Times New Roman" panose="02020603050405020304" pitchFamily="18" charset="0"/>
              </a:rPr>
              <a:t>Gilmore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Rowan</a:t>
            </a:r>
            <a:r>
              <a:rPr lang="cs-CZ" altLang="en-US" dirty="0" smtClean="0"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cs typeface="Times New Roman" panose="02020603050405020304" pitchFamily="18" charset="0"/>
              </a:rPr>
              <a:t>Practical RF circuit design for modern wireless </a:t>
            </a:r>
            <a:r>
              <a:rPr lang="en-US" altLang="en-US" dirty="0" smtClean="0">
                <a:cs typeface="Times New Roman" panose="02020603050405020304" pitchFamily="18" charset="0"/>
              </a:rPr>
              <a:t>systems</a:t>
            </a:r>
            <a:r>
              <a:rPr lang="cs-CZ" altLang="en-US" dirty="0" smtClean="0">
                <a:cs typeface="Times New Roman" panose="02020603050405020304" pitchFamily="18" charset="0"/>
              </a:rPr>
              <a:t>,</a:t>
            </a:r>
          </a:p>
          <a:p>
            <a:pPr>
              <a:spcBef>
                <a:spcPct val="0"/>
              </a:spcBef>
            </a:pPr>
            <a:r>
              <a:rPr lang="cs-CZ" altLang="en-US" dirty="0">
                <a:cs typeface="Times New Roman" panose="02020603050405020304" pitchFamily="18" charset="0"/>
              </a:rPr>
              <a:t>2003 ARTECH HOUSE, INC</a:t>
            </a:r>
            <a:r>
              <a:rPr lang="cs-CZ" altLang="en-US" dirty="0" smtClean="0">
                <a:cs typeface="Times New Roman" panose="02020603050405020304" pitchFamily="18" charset="0"/>
              </a:rPr>
              <a:t>., ISBN 1-58053-522-4.</a:t>
            </a:r>
            <a:endParaRPr lang="cs-CZ" altLang="en-US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cs-CZ" altLang="en-US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en-US" dirty="0"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419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80999" y="177800"/>
            <a:ext cx="915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Cvičení: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7" y="579208"/>
            <a:ext cx="8378827" cy="107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9" y="2087907"/>
            <a:ext cx="8671455" cy="160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5" y="3710142"/>
            <a:ext cx="8608481" cy="53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7" y="4518500"/>
            <a:ext cx="8570910" cy="147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21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6" y="399843"/>
            <a:ext cx="8713788" cy="110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6" y="1672321"/>
            <a:ext cx="8630180" cy="183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6" y="3506787"/>
            <a:ext cx="8729663" cy="310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03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3" y="236194"/>
            <a:ext cx="8610600" cy="29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267" y="3112874"/>
            <a:ext cx="2445808" cy="374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31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050"/>
          <p:cNvSpPr txBox="1">
            <a:spLocks noChangeArrowheads="1"/>
          </p:cNvSpPr>
          <p:nvPr/>
        </p:nvSpPr>
        <p:spPr bwMode="auto">
          <a:xfrm>
            <a:off x="609600" y="228600"/>
            <a:ext cx="99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b="1" dirty="0"/>
              <a:t>Rezistor</a:t>
            </a:r>
          </a:p>
        </p:txBody>
      </p:sp>
      <p:sp>
        <p:nvSpPr>
          <p:cNvPr id="9220" name="Text Box 2052"/>
          <p:cNvSpPr txBox="1">
            <a:spLocks noChangeArrowheads="1"/>
          </p:cNvSpPr>
          <p:nvPr/>
        </p:nvSpPr>
        <p:spPr bwMode="auto">
          <a:xfrm>
            <a:off x="533400" y="3352800"/>
            <a:ext cx="3089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/>
              <a:t>lineární rezistor:   u(t)=R i(t)</a:t>
            </a:r>
          </a:p>
        </p:txBody>
      </p:sp>
      <p:sp>
        <p:nvSpPr>
          <p:cNvPr id="9221" name="Text Box 2053"/>
          <p:cNvSpPr txBox="1">
            <a:spLocks noChangeArrowheads="1"/>
          </p:cNvSpPr>
          <p:nvPr/>
        </p:nvSpPr>
        <p:spPr bwMode="auto">
          <a:xfrm>
            <a:off x="533400" y="3810000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/>
              <a:t>nelineární rezistor: </a:t>
            </a:r>
            <a:r>
              <a:rPr lang="cs-CZ" altLang="en-US" sz="1800"/>
              <a:t> </a:t>
            </a:r>
          </a:p>
        </p:txBody>
      </p:sp>
      <p:pic>
        <p:nvPicPr>
          <p:cNvPr id="9222" name="Picture 2054" descr="D:\hubicka\lock-in\2008-10-02\rezisto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657600"/>
            <a:ext cx="15081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2055"/>
          <p:cNvSpPr txBox="1">
            <a:spLocks noChangeArrowheads="1"/>
          </p:cNvSpPr>
          <p:nvPr/>
        </p:nvSpPr>
        <p:spPr bwMode="auto">
          <a:xfrm>
            <a:off x="4267200" y="3886200"/>
            <a:ext cx="2882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statický elektrický odpor R(i)</a:t>
            </a:r>
          </a:p>
        </p:txBody>
      </p:sp>
      <p:pic>
        <p:nvPicPr>
          <p:cNvPr id="9224" name="Picture 2056" descr="D:\hubicka\lock-in\2008-10-02\rezistor3.JPG"/>
          <p:cNvPicPr>
            <a:picLocks noChangeAspect="1" noChangeArrowheads="1"/>
          </p:cNvPicPr>
          <p:nvPr/>
        </p:nvPicPr>
        <p:blipFill>
          <a:blip r:embed="rId4">
            <a:lum bright="-12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9178"/>
            <a:ext cx="2877312" cy="215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2057"/>
          <p:cNvSpPr txBox="1">
            <a:spLocks noChangeArrowheads="1"/>
          </p:cNvSpPr>
          <p:nvPr/>
        </p:nvSpPr>
        <p:spPr bwMode="auto">
          <a:xfrm>
            <a:off x="3565525" y="4762500"/>
            <a:ext cx="3530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pro okamžitý výkon lze napsat: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i="1"/>
              <a:t>P=ui=R(i)i</a:t>
            </a:r>
            <a:r>
              <a:rPr lang="cs-CZ" altLang="en-US" sz="1800" i="1" baseline="30000"/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pro u</a:t>
            </a:r>
            <a:r>
              <a:rPr lang="cs-CZ" altLang="en-US" sz="1800" baseline="-25000"/>
              <a:t>k</a:t>
            </a:r>
            <a:r>
              <a:rPr lang="cs-CZ" altLang="en-US" sz="1800"/>
              <a:t>  i</a:t>
            </a:r>
            <a:r>
              <a:rPr lang="cs-CZ" altLang="en-US" sz="1800" baseline="-25000"/>
              <a:t>k</a:t>
            </a:r>
            <a:r>
              <a:rPr lang="cs-CZ" altLang="en-US" sz="1800"/>
              <a:t> je výkon dán vyšrafovanou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plochou v grafu  i(u)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444" y="642298"/>
            <a:ext cx="5923681" cy="26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2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7" y="157962"/>
            <a:ext cx="8484128" cy="240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4" y="2714862"/>
            <a:ext cx="4480455" cy="384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04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6" y="91298"/>
            <a:ext cx="8839200" cy="345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17" y="3541415"/>
            <a:ext cx="8598957" cy="190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90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34" y="804333"/>
            <a:ext cx="7378157" cy="541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96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4" y="0"/>
            <a:ext cx="7853891" cy="285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85" y="2853695"/>
            <a:ext cx="5792788" cy="9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35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hubicka\lock-in\2007-09-27\obvody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77900"/>
            <a:ext cx="7578725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4435475" y="1752600"/>
          <a:ext cx="1008063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0" name="Rovnice" r:id="rId5" imgW="634725" imgH="393529" progId="Equation.3">
                  <p:embed/>
                </p:oleObj>
              </mc:Choice>
              <mc:Fallback>
                <p:oleObj name="Rovnice" r:id="rId5" imgW="634725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5475" y="1752600"/>
                        <a:ext cx="1008063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65125" y="193675"/>
            <a:ext cx="7500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en-US" sz="2400"/>
              <a:t>Obvody prvního řádu-pouze jeden typ akumulačního  prvku</a:t>
            </a:r>
          </a:p>
        </p:txBody>
      </p:sp>
    </p:spTree>
    <p:extLst>
      <p:ext uri="{BB962C8B-B14F-4D97-AF65-F5344CB8AC3E}">
        <p14:creationId xmlns:p14="http://schemas.microsoft.com/office/powerpoint/2010/main" val="313978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hubicka\lock-in\2007-09-27\obvody5.JPG"/>
          <p:cNvPicPr>
            <a:picLocks noChangeAspect="1" noChangeArrowheads="1"/>
          </p:cNvPicPr>
          <p:nvPr/>
        </p:nvPicPr>
        <p:blipFill>
          <a:blip r:embed="rId3">
            <a:lum bright="-8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459663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04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hubicka\lock-in\2007-09-27\obvody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2865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D:\hubicka\lock-in\2007-09-27\obvody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8737600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54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hubicka\lock-in\2007-09-27\obvody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7013"/>
            <a:ext cx="7694613" cy="66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43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hubicka\lock-in\2007-09-27\obvody8.JPG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032750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17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21" y="313861"/>
            <a:ext cx="8186341" cy="284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5" y="3321050"/>
            <a:ext cx="42132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357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503" y="952377"/>
            <a:ext cx="6244614" cy="5254232"/>
          </a:xfrm>
          <a:prstGeom prst="rect">
            <a:avLst/>
          </a:prstGeom>
        </p:spPr>
      </p:pic>
      <p:sp>
        <p:nvSpPr>
          <p:cNvPr id="3" name="Text Box 2050"/>
          <p:cNvSpPr txBox="1">
            <a:spLocks noChangeArrowheads="1"/>
          </p:cNvSpPr>
          <p:nvPr/>
        </p:nvSpPr>
        <p:spPr bwMode="auto">
          <a:xfrm>
            <a:off x="609600" y="228600"/>
            <a:ext cx="99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b="1" dirty="0"/>
              <a:t>Rezistor</a:t>
            </a:r>
          </a:p>
        </p:txBody>
      </p:sp>
    </p:spTree>
    <p:extLst>
      <p:ext uri="{BB962C8B-B14F-4D97-AF65-F5344CB8AC3E}">
        <p14:creationId xmlns:p14="http://schemas.microsoft.com/office/powerpoint/2010/main" val="2932581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hubicka\lock-in\2007-09-27\obvody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76287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66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32" y="187267"/>
            <a:ext cx="7160683" cy="343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2" y="3618971"/>
            <a:ext cx="8007351" cy="303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88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7" y="329878"/>
            <a:ext cx="8845550" cy="220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4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47133" y="177799"/>
            <a:ext cx="2282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Obvody druhého řádu</a:t>
            </a:r>
            <a:endParaRPr lang="cs-CZ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33" y="631798"/>
            <a:ext cx="6216120" cy="83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33" y="1674812"/>
            <a:ext cx="1476979" cy="29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307" y="1461963"/>
            <a:ext cx="3782272" cy="363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" y="5300251"/>
            <a:ext cx="5679016" cy="104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3052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21111"/>
            <a:ext cx="5899150" cy="156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391604"/>
            <a:ext cx="2771246" cy="49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95" y="2565400"/>
            <a:ext cx="5843921" cy="394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683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6" y="205160"/>
            <a:ext cx="4489980" cy="44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815" y="3318933"/>
            <a:ext cx="3527185" cy="325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6" y="652992"/>
            <a:ext cx="5489046" cy="3134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7577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81" y="298492"/>
            <a:ext cx="5630862" cy="97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81" y="1464734"/>
            <a:ext cx="5358566" cy="96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" y="2737672"/>
            <a:ext cx="5590646" cy="297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62" y="2921001"/>
            <a:ext cx="3249146" cy="312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209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" y="6172"/>
            <a:ext cx="5130799" cy="138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34" y="4639162"/>
            <a:ext cx="4461934" cy="221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1391707"/>
            <a:ext cx="5509682" cy="330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1358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93" y="2661930"/>
            <a:ext cx="5091190" cy="182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93" y="146440"/>
            <a:ext cx="5034117" cy="250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21558"/>
            <a:ext cx="5057323" cy="213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4964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5" y="118534"/>
            <a:ext cx="5520837" cy="461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40" y="4607095"/>
            <a:ext cx="5463645" cy="202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599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41325" y="647700"/>
            <a:ext cx="659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Je možné definovat diferenciální elektrický odpor  R</a:t>
            </a:r>
            <a:r>
              <a:rPr lang="cs-CZ" altLang="en-US" sz="1800" baseline="-25000"/>
              <a:t>d</a:t>
            </a:r>
            <a:r>
              <a:rPr lang="cs-CZ" altLang="en-US" sz="1800"/>
              <a:t>(t) podle vztahu:</a:t>
            </a:r>
          </a:p>
        </p:txBody>
      </p:sp>
      <p:pic>
        <p:nvPicPr>
          <p:cNvPr id="11267" name="Picture 3" descr="D:\hubicka\lock-in\2008-10-02\induktor11.JPG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284321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D:\hubicka\lock-in\2008-10-02\rezistor3.JPG"/>
          <p:cNvPicPr>
            <a:picLocks noChangeAspect="1" noChangeArrowheads="1"/>
          </p:cNvPicPr>
          <p:nvPr/>
        </p:nvPicPr>
        <p:blipFill>
          <a:blip r:embed="rId4">
            <a:lum bright="-12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22479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581400" y="1676400"/>
            <a:ext cx="477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Používá se pro malé změny napětí kolem pevného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(pracovního bodu) </a:t>
            </a:r>
          </a:p>
        </p:txBody>
      </p:sp>
      <p:pic>
        <p:nvPicPr>
          <p:cNvPr id="11270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954338"/>
            <a:ext cx="52387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90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87121"/>
            <a:ext cx="4700588" cy="383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4201341"/>
            <a:ext cx="4966757" cy="181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5271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82"/>
            <a:ext cx="5746750" cy="128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7" y="1416826"/>
            <a:ext cx="5399615" cy="501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3288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7" y="235398"/>
            <a:ext cx="6834188" cy="377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2247446"/>
            <a:ext cx="1945217" cy="43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971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93725" y="395288"/>
            <a:ext cx="2454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/>
              <a:t>Indukčnost-induktor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93725" y="876300"/>
            <a:ext cx="778827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-pasivní obvodový element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-dodaná elektrická energie se transformuje na energii vytvořeného magnetického pole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-je charakterizována vztahem mezi magnetickým tokem </a:t>
            </a:r>
            <a:r>
              <a:rPr lang="cs-CZ" altLang="en-US" sz="1800" i="1">
                <a:latin typeface="Symbol" panose="05050102010706020507" pitchFamily="18" charset="2"/>
              </a:rPr>
              <a:t>F</a:t>
            </a:r>
            <a:r>
              <a:rPr lang="cs-CZ" altLang="en-US" sz="1800" i="1" baseline="-25000"/>
              <a:t>c</a:t>
            </a:r>
            <a:r>
              <a:rPr lang="cs-CZ" altLang="en-US" sz="1800">
                <a:latin typeface="Symbol" panose="05050102010706020507" pitchFamily="18" charset="2"/>
              </a:rPr>
              <a:t> </a:t>
            </a:r>
            <a:r>
              <a:rPr lang="cs-CZ" altLang="en-US" sz="1800"/>
              <a:t>plochou , kterou obepíná uzavřená proudová smyčka, a prodem </a:t>
            </a:r>
            <a:r>
              <a:rPr lang="cs-CZ" altLang="en-US" sz="1800" i="1"/>
              <a:t>i </a:t>
            </a:r>
            <a:r>
              <a:rPr lang="cs-CZ" altLang="en-US" sz="1800"/>
              <a:t>tekoucí touto smyčkou </a:t>
            </a:r>
            <a:endParaRPr lang="cs-CZ" altLang="en-US" sz="1800" i="1"/>
          </a:p>
        </p:txBody>
      </p:sp>
      <p:pic>
        <p:nvPicPr>
          <p:cNvPr id="13316" name="Picture 4" descr="D:\hubicka\lock-in\2008-10-02\indukto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14600"/>
            <a:ext cx="2036763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4243388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914400" y="4495800"/>
          <a:ext cx="11842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r:id="rId5" imgW="660400" imgH="228600" progId="Equation.3">
                  <p:embed/>
                </p:oleObj>
              </mc:Choice>
              <mc:Fallback>
                <p:oleObj r:id="rId5" imgW="660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495800"/>
                        <a:ext cx="11842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593725" y="5439508"/>
            <a:ext cx="817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dirty="0"/>
              <a:t>Funkce f(i) může být lineární funkcí pro lineární induktor – vzduchová cívka, </a:t>
            </a:r>
            <a:r>
              <a:rPr lang="cs-CZ" altLang="en-US" sz="1800" dirty="0" err="1"/>
              <a:t>atd</a:t>
            </a:r>
            <a:endParaRPr lang="cs-CZ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dirty="0"/>
              <a:t>nebo může být nelineární (nelineární induktor – cívka s feromagnetickým </a:t>
            </a:r>
            <a:r>
              <a:rPr lang="cs-CZ" altLang="en-US" sz="1800" dirty="0" err="1"/>
              <a:t>jadrem</a:t>
            </a:r>
            <a:r>
              <a:rPr lang="cs-CZ" altLang="en-US" sz="1800" dirty="0"/>
              <a:t>, atd.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2320" y="2549142"/>
            <a:ext cx="5680064" cy="251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8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93725" y="395288"/>
            <a:ext cx="2454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/>
              <a:t>Indukčnost-induktor</a:t>
            </a:r>
          </a:p>
        </p:txBody>
      </p:sp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4243388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1" y="1341369"/>
            <a:ext cx="8501875" cy="452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9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026"/>
          <p:cNvSpPr txBox="1">
            <a:spLocks noChangeArrowheads="1"/>
          </p:cNvSpPr>
          <p:nvPr/>
        </p:nvSpPr>
        <p:spPr bwMode="auto">
          <a:xfrm>
            <a:off x="517525" y="395288"/>
            <a:ext cx="2984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/>
              <a:t>pro lineární induktor platí</a:t>
            </a:r>
            <a:r>
              <a:rPr lang="en-US" altLang="en-US" sz="2000"/>
              <a:t>:</a:t>
            </a:r>
            <a:r>
              <a:rPr lang="cs-CZ" altLang="en-US" sz="2000"/>
              <a:t> </a:t>
            </a:r>
            <a:r>
              <a:rPr lang="cs-CZ" altLang="en-US" sz="1800"/>
              <a:t> </a:t>
            </a:r>
          </a:p>
        </p:txBody>
      </p:sp>
      <p:sp>
        <p:nvSpPr>
          <p:cNvPr id="15363" name="Rectangle 1028"/>
          <p:cNvSpPr>
            <a:spLocks noChangeArrowheads="1"/>
          </p:cNvSpPr>
          <p:nvPr/>
        </p:nvSpPr>
        <p:spPr bwMode="auto">
          <a:xfrm>
            <a:off x="4243388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5364" name="Object 1027"/>
          <p:cNvGraphicFramePr>
            <a:graphicFrameLocks noChangeAspect="1"/>
          </p:cNvGraphicFramePr>
          <p:nvPr/>
        </p:nvGraphicFramePr>
        <p:xfrm>
          <a:off x="685800" y="990600"/>
          <a:ext cx="1582738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" r:id="rId4" imgW="660400" imgH="228600" progId="Equation.3">
                  <p:embed/>
                </p:oleObj>
              </mc:Choice>
              <mc:Fallback>
                <p:oleObj r:id="rId4" imgW="660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990600"/>
                        <a:ext cx="1582738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Text Box 1029"/>
          <p:cNvSpPr txBox="1">
            <a:spLocks noChangeArrowheads="1"/>
          </p:cNvSpPr>
          <p:nvPr/>
        </p:nvSpPr>
        <p:spPr bwMode="auto">
          <a:xfrm>
            <a:off x="2743200" y="1066800"/>
            <a:ext cx="4110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/>
              <a:t>L</a:t>
            </a:r>
            <a:r>
              <a:rPr lang="cs-CZ" altLang="en-US" sz="2000" i="1"/>
              <a:t> </a:t>
            </a:r>
            <a:r>
              <a:rPr lang="en-US" altLang="en-US" sz="2000" i="1"/>
              <a:t>[H]</a:t>
            </a:r>
            <a:r>
              <a:rPr lang="en-US" altLang="en-US" sz="2000"/>
              <a:t> – se </a:t>
            </a:r>
            <a:r>
              <a:rPr lang="cs-CZ" altLang="en-US" sz="2000"/>
              <a:t> nazývá vlastní indukčnost</a:t>
            </a:r>
            <a:r>
              <a:rPr lang="cs-CZ" altLang="en-US" sz="1800"/>
              <a:t>  </a:t>
            </a:r>
          </a:p>
        </p:txBody>
      </p:sp>
      <p:sp>
        <p:nvSpPr>
          <p:cNvPr id="15366" name="Text Box 1030"/>
          <p:cNvSpPr txBox="1">
            <a:spLocks noChangeArrowheads="1"/>
          </p:cNvSpPr>
          <p:nvPr/>
        </p:nvSpPr>
        <p:spPr bwMode="auto">
          <a:xfrm>
            <a:off x="228600" y="1752600"/>
            <a:ext cx="8743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/>
              <a:t>-p</a:t>
            </a:r>
            <a:r>
              <a:rPr lang="en-US" altLang="en-US" sz="2000"/>
              <a:t>ro neline</a:t>
            </a:r>
            <a:r>
              <a:rPr lang="cs-CZ" altLang="en-US" sz="2000"/>
              <a:t>ární induktor může být vlastní indukčnost definována stejně, ale je funkcí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/>
              <a:t>Proudu-nazývá se „ statická vlastní indukčnost“</a:t>
            </a:r>
            <a:r>
              <a:rPr lang="cs-CZ" altLang="en-US" sz="1800"/>
              <a:t> </a:t>
            </a:r>
          </a:p>
        </p:txBody>
      </p:sp>
      <p:sp>
        <p:nvSpPr>
          <p:cNvPr id="15367" name="Rectangle 1032"/>
          <p:cNvSpPr>
            <a:spLocks noChangeArrowheads="1"/>
          </p:cNvSpPr>
          <p:nvPr/>
        </p:nvSpPr>
        <p:spPr bwMode="auto">
          <a:xfrm>
            <a:off x="4176713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5368" name="Object 1031"/>
          <p:cNvGraphicFramePr>
            <a:graphicFrameLocks noChangeAspect="1"/>
          </p:cNvGraphicFramePr>
          <p:nvPr/>
        </p:nvGraphicFramePr>
        <p:xfrm>
          <a:off x="685800" y="2743200"/>
          <a:ext cx="169545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" r:id="rId6" imgW="787058" imgH="406224" progId="Equation.3">
                  <p:embed/>
                </p:oleObj>
              </mc:Choice>
              <mc:Fallback>
                <p:oleObj r:id="rId6" imgW="787058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743200"/>
                        <a:ext cx="1695450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9" name="Text Box 1033"/>
          <p:cNvSpPr txBox="1">
            <a:spLocks noChangeArrowheads="1"/>
          </p:cNvSpPr>
          <p:nvPr/>
        </p:nvSpPr>
        <p:spPr bwMode="auto">
          <a:xfrm>
            <a:off x="441325" y="3824288"/>
            <a:ext cx="5907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/>
              <a:t>-může být definována diferenciální indukčnost vztahem:</a:t>
            </a:r>
          </a:p>
        </p:txBody>
      </p:sp>
      <p:sp>
        <p:nvSpPr>
          <p:cNvPr id="15370" name="Rectangle 1035"/>
          <p:cNvSpPr>
            <a:spLocks noChangeArrowheads="1"/>
          </p:cNvSpPr>
          <p:nvPr/>
        </p:nvSpPr>
        <p:spPr bwMode="auto">
          <a:xfrm>
            <a:off x="3748088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5371" name="Object 1034"/>
          <p:cNvGraphicFramePr>
            <a:graphicFrameLocks noChangeAspect="1"/>
          </p:cNvGraphicFramePr>
          <p:nvPr/>
        </p:nvGraphicFramePr>
        <p:xfrm>
          <a:off x="609600" y="4572000"/>
          <a:ext cx="3109913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" r:id="rId8" imgW="1651000" imgH="406400" progId="Equation.3">
                  <p:embed/>
                </p:oleObj>
              </mc:Choice>
              <mc:Fallback>
                <p:oleObj r:id="rId8" imgW="16510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572000"/>
                        <a:ext cx="3109913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2" name="Text Box 1036"/>
          <p:cNvSpPr txBox="1">
            <a:spLocks noChangeArrowheads="1"/>
          </p:cNvSpPr>
          <p:nvPr/>
        </p:nvSpPr>
        <p:spPr bwMode="auto">
          <a:xfrm>
            <a:off x="609600" y="5715000"/>
            <a:ext cx="5497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i="1"/>
              <a:t>L</a:t>
            </a:r>
            <a:r>
              <a:rPr lang="cs-CZ" altLang="en-US" sz="2000" i="1" baseline="-25000"/>
              <a:t>d</a:t>
            </a:r>
            <a:r>
              <a:rPr lang="cs-CZ" altLang="en-US" sz="2000"/>
              <a:t> popisuje sklon fukce </a:t>
            </a:r>
            <a:r>
              <a:rPr lang="cs-CZ" altLang="en-US" sz="2000" i="1">
                <a:latin typeface="Symbol" panose="05050102010706020507" pitchFamily="18" charset="2"/>
              </a:rPr>
              <a:t>F</a:t>
            </a:r>
            <a:r>
              <a:rPr lang="cs-CZ" altLang="en-US" sz="2000" i="1" baseline="-25000"/>
              <a:t>c</a:t>
            </a:r>
            <a:r>
              <a:rPr lang="cs-CZ" altLang="en-US" sz="2000" i="1"/>
              <a:t>(i) </a:t>
            </a:r>
            <a:r>
              <a:rPr lang="cs-CZ" altLang="en-US" sz="2000"/>
              <a:t>v závislosti na proudu </a:t>
            </a:r>
          </a:p>
        </p:txBody>
      </p:sp>
      <p:pic>
        <p:nvPicPr>
          <p:cNvPr id="15373" name="Picture 1038" descr="D:\hubicka\lock-in\2008-10-02\p0089x.b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31019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53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D:\hubicka\lock-in\2008-10-02\induktor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86200"/>
            <a:ext cx="414972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D:\hubicka\lock-in\2008-10-02\induktor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2036763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3260725" y="547688"/>
            <a:ext cx="4797425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/>
              <a:t>Faradayův zákon elektromagnetické indukce: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195763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7414" name="Object 4"/>
          <p:cNvGraphicFramePr>
            <a:graphicFrameLocks noChangeAspect="1"/>
          </p:cNvGraphicFramePr>
          <p:nvPr/>
        </p:nvGraphicFramePr>
        <p:xfrm>
          <a:off x="3352800" y="1219200"/>
          <a:ext cx="1490663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" r:id="rId6" imgW="748975" imgH="406224" progId="Equation.3">
                  <p:embed/>
                </p:oleObj>
              </mc:Choice>
              <mc:Fallback>
                <p:oleObj r:id="rId6" imgW="748975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219200"/>
                        <a:ext cx="1490663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762000" y="2490788"/>
            <a:ext cx="6407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/>
              <a:t>u</a:t>
            </a:r>
            <a:r>
              <a:rPr lang="cs-CZ" altLang="en-US" sz="2000" baseline="-25000"/>
              <a:t>o </a:t>
            </a:r>
            <a:r>
              <a:rPr lang="cs-CZ" altLang="en-US" sz="2000"/>
              <a:t>– je indukované elekromotorické napěti ve vodivé smyčce,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/>
              <a:t>která obepíná plochu indukčního toku </a:t>
            </a:r>
            <a:r>
              <a:rPr lang="cs-CZ" altLang="en-US" sz="2000">
                <a:latin typeface="Symbol" panose="05050102010706020507" pitchFamily="18" charset="2"/>
              </a:rPr>
              <a:t>F</a:t>
            </a:r>
            <a:r>
              <a:rPr lang="cs-CZ" altLang="en-US" sz="2000" baseline="-25000"/>
              <a:t>c</a:t>
            </a:r>
            <a:r>
              <a:rPr lang="cs-CZ" altLang="en-US" sz="2000"/>
              <a:t>  </a:t>
            </a:r>
          </a:p>
        </p:txBody>
      </p:sp>
      <p:sp>
        <p:nvSpPr>
          <p:cNvPr id="17416" name="Text Box 7"/>
          <p:cNvSpPr txBox="1">
            <a:spLocks noChangeArrowheads="1"/>
          </p:cNvSpPr>
          <p:nvPr/>
        </p:nvSpPr>
        <p:spPr bwMode="auto">
          <a:xfrm>
            <a:off x="746125" y="3214688"/>
            <a:ext cx="74152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dirty="0"/>
              <a:t>pro napětí u(t) ve spotřebičové orientaci na vstupu smyčky platí pokud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dirty="0"/>
              <a:t>zanedbáme </a:t>
            </a:r>
            <a:r>
              <a:rPr lang="cs-CZ" altLang="en-US" sz="2000" dirty="0" smtClean="0"/>
              <a:t>ohmický odpor </a:t>
            </a:r>
            <a:r>
              <a:rPr lang="cs-CZ" altLang="en-US" sz="2000" dirty="0"/>
              <a:t>vodiče: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dirty="0"/>
              <a:t>                                                 u(t)=-u</a:t>
            </a:r>
            <a:r>
              <a:rPr lang="cs-CZ" altLang="en-US" sz="2000" baseline="-25000" dirty="0"/>
              <a:t>0</a:t>
            </a:r>
            <a:r>
              <a:rPr lang="cs-CZ" altLang="en-US" sz="2000" dirty="0"/>
              <a:t>(t) </a:t>
            </a:r>
          </a:p>
        </p:txBody>
      </p:sp>
    </p:spTree>
    <p:extLst>
      <p:ext uri="{BB962C8B-B14F-4D97-AF65-F5344CB8AC3E}">
        <p14:creationId xmlns:p14="http://schemas.microsoft.com/office/powerpoint/2010/main" val="185619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904</TotalTime>
  <Words>748</Words>
  <Application>Microsoft Office PowerPoint</Application>
  <PresentationFormat>Předvádění na obrazovce (4:3)</PresentationFormat>
  <Paragraphs>137</Paragraphs>
  <Slides>52</Slides>
  <Notes>25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52</vt:i4>
      </vt:variant>
    </vt:vector>
  </HeadingPairs>
  <TitlesOfParts>
    <vt:vector size="55" baseType="lpstr">
      <vt:lpstr>Motiv Office</vt:lpstr>
      <vt:lpstr>Rovnice</vt:lpstr>
      <vt:lpstr>Editor rovnic 3.0</vt:lpstr>
      <vt:lpstr>Elektronika 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hubicka</dc:creator>
  <cp:lastModifiedBy>Hubička</cp:lastModifiedBy>
  <cp:revision>75</cp:revision>
  <dcterms:created xsi:type="dcterms:W3CDTF">2019-07-16T06:27:36Z</dcterms:created>
  <dcterms:modified xsi:type="dcterms:W3CDTF">2024-10-24T18:50:21Z</dcterms:modified>
</cp:coreProperties>
</file>