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9" r:id="rId4"/>
    <p:sldId id="280" r:id="rId5"/>
    <p:sldId id="289" r:id="rId6"/>
    <p:sldId id="430"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46" r:id="rId32"/>
    <p:sldId id="423" r:id="rId33"/>
    <p:sldId id="424" r:id="rId34"/>
    <p:sldId id="428" r:id="rId35"/>
    <p:sldId id="350" r:id="rId36"/>
    <p:sldId id="351" r:id="rId37"/>
    <p:sldId id="425" r:id="rId38"/>
    <p:sldId id="426" r:id="rId39"/>
    <p:sldId id="434" r:id="rId40"/>
    <p:sldId id="435" r:id="rId41"/>
    <p:sldId id="436" r:id="rId42"/>
    <p:sldId id="438" r:id="rId43"/>
    <p:sldId id="431" r:id="rId44"/>
    <p:sldId id="432" r:id="rId45"/>
    <p:sldId id="433" r:id="rId4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Šálková Tereza Mgr." userId="dcfa2f49-8dc5-4419-a7e0-4c43ec80a737" providerId="ADAL" clId="{0B4520ED-C5EE-476D-862F-87B7E01C7F8E}"/>
    <pc:docChg chg="modSld">
      <pc:chgData name="Šálková Tereza Mgr." userId="dcfa2f49-8dc5-4419-a7e0-4c43ec80a737" providerId="ADAL" clId="{0B4520ED-C5EE-476D-862F-87B7E01C7F8E}" dt="2023-03-16T09:27:12.976" v="56" actId="20577"/>
      <pc:docMkLst>
        <pc:docMk/>
      </pc:docMkLst>
      <pc:sldChg chg="modSp mod">
        <pc:chgData name="Šálková Tereza Mgr." userId="dcfa2f49-8dc5-4419-a7e0-4c43ec80a737" providerId="ADAL" clId="{0B4520ED-C5EE-476D-862F-87B7E01C7F8E}" dt="2023-03-16T08:49:30.397" v="55" actId="20577"/>
        <pc:sldMkLst>
          <pc:docMk/>
          <pc:sldMk cId="291723432" sldId="256"/>
        </pc:sldMkLst>
        <pc:spChg chg="mod">
          <ac:chgData name="Šálková Tereza Mgr." userId="dcfa2f49-8dc5-4419-a7e0-4c43ec80a737" providerId="ADAL" clId="{0B4520ED-C5EE-476D-862F-87B7E01C7F8E}" dt="2023-03-16T08:49:30.397" v="55" actId="20577"/>
          <ac:spMkLst>
            <pc:docMk/>
            <pc:sldMk cId="291723432" sldId="256"/>
            <ac:spMk id="2" creationId="{9885F55E-939F-7B3C-0026-4DE5C2AEB769}"/>
          </ac:spMkLst>
        </pc:spChg>
      </pc:sldChg>
      <pc:sldChg chg="modSp mod">
        <pc:chgData name="Šálková Tereza Mgr." userId="dcfa2f49-8dc5-4419-a7e0-4c43ec80a737" providerId="ADAL" clId="{0B4520ED-C5EE-476D-862F-87B7E01C7F8E}" dt="2023-03-16T09:27:12.976" v="56" actId="20577"/>
        <pc:sldMkLst>
          <pc:docMk/>
          <pc:sldMk cId="2395319795" sldId="423"/>
        </pc:sldMkLst>
        <pc:spChg chg="mod">
          <ac:chgData name="Šálková Tereza Mgr." userId="dcfa2f49-8dc5-4419-a7e0-4c43ec80a737" providerId="ADAL" clId="{0B4520ED-C5EE-476D-862F-87B7E01C7F8E}" dt="2023-03-16T09:27:12.976" v="56" actId="20577"/>
          <ac:spMkLst>
            <pc:docMk/>
            <pc:sldMk cId="2395319795" sldId="423"/>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Cyril\Documents\stebn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919072615923"/>
          <c:y val="2.8252405949256341E-2"/>
          <c:w val="0.66074803149606298"/>
          <c:h val="0.74673228346456688"/>
        </c:manualLayout>
      </c:layout>
      <c:barChart>
        <c:barDir val="col"/>
        <c:grouping val="clustered"/>
        <c:varyColors val="0"/>
        <c:ser>
          <c:idx val="0"/>
          <c:order val="0"/>
          <c:tx>
            <c:strRef>
              <c:f>List2!$A$4</c:f>
              <c:strCache>
                <c:ptCount val="1"/>
                <c:pt idx="0">
                  <c:v>N/litr</c:v>
                </c:pt>
              </c:strCache>
            </c:strRef>
          </c:tx>
          <c:invertIfNegative val="0"/>
          <c:cat>
            <c:multiLvlStrRef>
              <c:f>List2!$B$1:$H$3</c:f>
              <c:multiLvlStrCache>
                <c:ptCount val="7"/>
                <c:lvl>
                  <c:pt idx="0">
                    <c:v>tmavá</c:v>
                  </c:pt>
                  <c:pt idx="1">
                    <c:v>světlá</c:v>
                  </c:pt>
                  <c:pt idx="2">
                    <c:v>tmavá</c:v>
                  </c:pt>
                  <c:pt idx="3">
                    <c:v>světlá</c:v>
                  </c:pt>
                  <c:pt idx="4">
                    <c:v>tmavá</c:v>
                  </c:pt>
                  <c:pt idx="5">
                    <c:v>tmavá</c:v>
                  </c:pt>
                  <c:pt idx="6">
                    <c:v>tmavá</c:v>
                  </c:pt>
                </c:lvl>
                <c:lvl>
                  <c:pt idx="0">
                    <c:v>I</c:v>
                  </c:pt>
                  <c:pt idx="1">
                    <c:v>II</c:v>
                  </c:pt>
                  <c:pt idx="2">
                    <c:v>II</c:v>
                  </c:pt>
                  <c:pt idx="3">
                    <c:v>III</c:v>
                  </c:pt>
                  <c:pt idx="4">
                    <c:v>III</c:v>
                  </c:pt>
                  <c:pt idx="5">
                    <c:v>III</c:v>
                  </c:pt>
                  <c:pt idx="6">
                    <c:v>III</c:v>
                  </c:pt>
                </c:lvl>
              </c:multiLvlStrCache>
            </c:multiLvlStrRef>
          </c:cat>
          <c:val>
            <c:numRef>
              <c:f>List2!$B$4:$H$4</c:f>
              <c:numCache>
                <c:formatCode>0.00</c:formatCode>
                <c:ptCount val="7"/>
                <c:pt idx="0">
                  <c:v>200</c:v>
                </c:pt>
                <c:pt idx="1">
                  <c:v>80</c:v>
                </c:pt>
                <c:pt idx="2">
                  <c:v>220</c:v>
                </c:pt>
                <c:pt idx="3">
                  <c:v>0</c:v>
                </c:pt>
                <c:pt idx="4">
                  <c:v>220</c:v>
                </c:pt>
                <c:pt idx="5">
                  <c:v>40</c:v>
                </c:pt>
                <c:pt idx="6">
                  <c:v>10</c:v>
                </c:pt>
              </c:numCache>
            </c:numRef>
          </c:val>
          <c:extLst>
            <c:ext xmlns:c16="http://schemas.microsoft.com/office/drawing/2014/chart" uri="{C3380CC4-5D6E-409C-BE32-E72D297353CC}">
              <c16:uniqueId val="{00000000-136B-4366-8D30-B4039A2ECE9C}"/>
            </c:ext>
          </c:extLst>
        </c:ser>
        <c:ser>
          <c:idx val="1"/>
          <c:order val="1"/>
          <c:tx>
            <c:strRef>
              <c:f>List2!$A$5</c:f>
              <c:strCache>
                <c:ptCount val="1"/>
                <c:pt idx="0">
                  <c:v>Z/litr</c:v>
                </c:pt>
              </c:strCache>
            </c:strRef>
          </c:tx>
          <c:invertIfNegative val="0"/>
          <c:cat>
            <c:multiLvlStrRef>
              <c:f>List2!$B$1:$H$3</c:f>
              <c:multiLvlStrCache>
                <c:ptCount val="7"/>
                <c:lvl>
                  <c:pt idx="0">
                    <c:v>tmavá</c:v>
                  </c:pt>
                  <c:pt idx="1">
                    <c:v>světlá</c:v>
                  </c:pt>
                  <c:pt idx="2">
                    <c:v>tmavá</c:v>
                  </c:pt>
                  <c:pt idx="3">
                    <c:v>světlá</c:v>
                  </c:pt>
                  <c:pt idx="4">
                    <c:v>tmavá</c:v>
                  </c:pt>
                  <c:pt idx="5">
                    <c:v>tmavá</c:v>
                  </c:pt>
                  <c:pt idx="6">
                    <c:v>tmavá</c:v>
                  </c:pt>
                </c:lvl>
                <c:lvl>
                  <c:pt idx="0">
                    <c:v>I</c:v>
                  </c:pt>
                  <c:pt idx="1">
                    <c:v>II</c:v>
                  </c:pt>
                  <c:pt idx="2">
                    <c:v>II</c:v>
                  </c:pt>
                  <c:pt idx="3">
                    <c:v>III</c:v>
                  </c:pt>
                  <c:pt idx="4">
                    <c:v>III</c:v>
                  </c:pt>
                  <c:pt idx="5">
                    <c:v>III</c:v>
                  </c:pt>
                  <c:pt idx="6">
                    <c:v>III</c:v>
                  </c:pt>
                </c:lvl>
              </c:multiLvlStrCache>
            </c:multiLvlStrRef>
          </c:cat>
          <c:val>
            <c:numRef>
              <c:f>List2!$B$5:$H$5</c:f>
              <c:numCache>
                <c:formatCode>0.00</c:formatCode>
                <c:ptCount val="7"/>
                <c:pt idx="0">
                  <c:v>0</c:v>
                </c:pt>
                <c:pt idx="1">
                  <c:v>20</c:v>
                </c:pt>
                <c:pt idx="2">
                  <c:v>0</c:v>
                </c:pt>
                <c:pt idx="3">
                  <c:v>0</c:v>
                </c:pt>
                <c:pt idx="4">
                  <c:v>80</c:v>
                </c:pt>
                <c:pt idx="5">
                  <c:v>10</c:v>
                </c:pt>
                <c:pt idx="6">
                  <c:v>0</c:v>
                </c:pt>
              </c:numCache>
            </c:numRef>
          </c:val>
          <c:extLst>
            <c:ext xmlns:c16="http://schemas.microsoft.com/office/drawing/2014/chart" uri="{C3380CC4-5D6E-409C-BE32-E72D297353CC}">
              <c16:uniqueId val="{00000001-136B-4366-8D30-B4039A2ECE9C}"/>
            </c:ext>
          </c:extLst>
        </c:ser>
        <c:ser>
          <c:idx val="2"/>
          <c:order val="2"/>
          <c:tx>
            <c:strRef>
              <c:f>List2!$A$6</c:f>
              <c:strCache>
                <c:ptCount val="1"/>
                <c:pt idx="0">
                  <c:v>uhlíky/litr</c:v>
                </c:pt>
              </c:strCache>
            </c:strRef>
          </c:tx>
          <c:invertIfNegative val="0"/>
          <c:cat>
            <c:multiLvlStrRef>
              <c:f>List2!$B$1:$H$3</c:f>
              <c:multiLvlStrCache>
                <c:ptCount val="7"/>
                <c:lvl>
                  <c:pt idx="0">
                    <c:v>tmavá</c:v>
                  </c:pt>
                  <c:pt idx="1">
                    <c:v>světlá</c:v>
                  </c:pt>
                  <c:pt idx="2">
                    <c:v>tmavá</c:v>
                  </c:pt>
                  <c:pt idx="3">
                    <c:v>světlá</c:v>
                  </c:pt>
                  <c:pt idx="4">
                    <c:v>tmavá</c:v>
                  </c:pt>
                  <c:pt idx="5">
                    <c:v>tmavá</c:v>
                  </c:pt>
                  <c:pt idx="6">
                    <c:v>tmavá</c:v>
                  </c:pt>
                </c:lvl>
                <c:lvl>
                  <c:pt idx="0">
                    <c:v>I</c:v>
                  </c:pt>
                  <c:pt idx="1">
                    <c:v>II</c:v>
                  </c:pt>
                  <c:pt idx="2">
                    <c:v>II</c:v>
                  </c:pt>
                  <c:pt idx="3">
                    <c:v>III</c:v>
                  </c:pt>
                  <c:pt idx="4">
                    <c:v>III</c:v>
                  </c:pt>
                  <c:pt idx="5">
                    <c:v>III</c:v>
                  </c:pt>
                  <c:pt idx="6">
                    <c:v>III</c:v>
                  </c:pt>
                </c:lvl>
              </c:multiLvlStrCache>
            </c:multiLvlStrRef>
          </c:cat>
          <c:val>
            <c:numRef>
              <c:f>List2!$B$6:$H$6</c:f>
              <c:numCache>
                <c:formatCode>0.00</c:formatCode>
                <c:ptCount val="7"/>
                <c:pt idx="0">
                  <c:v>1200</c:v>
                </c:pt>
                <c:pt idx="1">
                  <c:v>1140</c:v>
                </c:pt>
                <c:pt idx="2">
                  <c:v>780</c:v>
                </c:pt>
                <c:pt idx="3">
                  <c:v>733.33333333333326</c:v>
                </c:pt>
                <c:pt idx="4">
                  <c:v>0</c:v>
                </c:pt>
                <c:pt idx="5">
                  <c:v>440</c:v>
                </c:pt>
                <c:pt idx="6">
                  <c:v>580</c:v>
                </c:pt>
              </c:numCache>
            </c:numRef>
          </c:val>
          <c:extLst>
            <c:ext xmlns:c16="http://schemas.microsoft.com/office/drawing/2014/chart" uri="{C3380CC4-5D6E-409C-BE32-E72D297353CC}">
              <c16:uniqueId val="{00000002-136B-4366-8D30-B4039A2ECE9C}"/>
            </c:ext>
          </c:extLst>
        </c:ser>
        <c:ser>
          <c:idx val="3"/>
          <c:order val="3"/>
          <c:tx>
            <c:strRef>
              <c:f>List2!$A$7</c:f>
              <c:strCache>
                <c:ptCount val="1"/>
                <c:pt idx="0">
                  <c:v>dřevo/litr</c:v>
                </c:pt>
              </c:strCache>
            </c:strRef>
          </c:tx>
          <c:invertIfNegative val="0"/>
          <c:cat>
            <c:multiLvlStrRef>
              <c:f>List2!$B$1:$H$3</c:f>
              <c:multiLvlStrCache>
                <c:ptCount val="7"/>
                <c:lvl>
                  <c:pt idx="0">
                    <c:v>tmavá</c:v>
                  </c:pt>
                  <c:pt idx="1">
                    <c:v>světlá</c:v>
                  </c:pt>
                  <c:pt idx="2">
                    <c:v>tmavá</c:v>
                  </c:pt>
                  <c:pt idx="3">
                    <c:v>světlá</c:v>
                  </c:pt>
                  <c:pt idx="4">
                    <c:v>tmavá</c:v>
                  </c:pt>
                  <c:pt idx="5">
                    <c:v>tmavá</c:v>
                  </c:pt>
                  <c:pt idx="6">
                    <c:v>tmavá</c:v>
                  </c:pt>
                </c:lvl>
                <c:lvl>
                  <c:pt idx="0">
                    <c:v>I</c:v>
                  </c:pt>
                  <c:pt idx="1">
                    <c:v>II</c:v>
                  </c:pt>
                  <c:pt idx="2">
                    <c:v>II</c:v>
                  </c:pt>
                  <c:pt idx="3">
                    <c:v>III</c:v>
                  </c:pt>
                  <c:pt idx="4">
                    <c:v>III</c:v>
                  </c:pt>
                  <c:pt idx="5">
                    <c:v>III</c:v>
                  </c:pt>
                  <c:pt idx="6">
                    <c:v>III</c:v>
                  </c:pt>
                </c:lvl>
              </c:multiLvlStrCache>
            </c:multiLvlStrRef>
          </c:cat>
          <c:val>
            <c:numRef>
              <c:f>List2!$B$7:$H$7</c:f>
              <c:numCache>
                <c:formatCode>0.00</c:formatCode>
                <c:ptCount val="7"/>
                <c:pt idx="0">
                  <c:v>200</c:v>
                </c:pt>
                <c:pt idx="1">
                  <c:v>180</c:v>
                </c:pt>
                <c:pt idx="2">
                  <c:v>0</c:v>
                </c:pt>
                <c:pt idx="3">
                  <c:v>0</c:v>
                </c:pt>
                <c:pt idx="4">
                  <c:v>0</c:v>
                </c:pt>
                <c:pt idx="5">
                  <c:v>10</c:v>
                </c:pt>
                <c:pt idx="6">
                  <c:v>0</c:v>
                </c:pt>
              </c:numCache>
            </c:numRef>
          </c:val>
          <c:extLst>
            <c:ext xmlns:c16="http://schemas.microsoft.com/office/drawing/2014/chart" uri="{C3380CC4-5D6E-409C-BE32-E72D297353CC}">
              <c16:uniqueId val="{00000003-136B-4366-8D30-B4039A2ECE9C}"/>
            </c:ext>
          </c:extLst>
        </c:ser>
        <c:dLbls>
          <c:showLegendKey val="0"/>
          <c:showVal val="0"/>
          <c:showCatName val="0"/>
          <c:showSerName val="0"/>
          <c:showPercent val="0"/>
          <c:showBubbleSize val="0"/>
        </c:dLbls>
        <c:gapWidth val="150"/>
        <c:axId val="184421888"/>
        <c:axId val="206069056"/>
      </c:barChart>
      <c:catAx>
        <c:axId val="184421888"/>
        <c:scaling>
          <c:orientation val="minMax"/>
        </c:scaling>
        <c:delete val="0"/>
        <c:axPos val="b"/>
        <c:numFmt formatCode="General" sourceLinked="0"/>
        <c:majorTickMark val="out"/>
        <c:minorTickMark val="none"/>
        <c:tickLblPos val="nextTo"/>
        <c:crossAx val="206069056"/>
        <c:crosses val="autoZero"/>
        <c:auto val="1"/>
        <c:lblAlgn val="ctr"/>
        <c:lblOffset val="100"/>
        <c:noMultiLvlLbl val="0"/>
      </c:catAx>
      <c:valAx>
        <c:axId val="206069056"/>
        <c:scaling>
          <c:orientation val="minMax"/>
        </c:scaling>
        <c:delete val="0"/>
        <c:axPos val="l"/>
        <c:majorGridlines/>
        <c:numFmt formatCode="0.00" sourceLinked="1"/>
        <c:majorTickMark val="out"/>
        <c:minorTickMark val="none"/>
        <c:tickLblPos val="nextTo"/>
        <c:crossAx val="184421888"/>
        <c:crosses val="autoZero"/>
        <c:crossBetween val="between"/>
      </c:valAx>
    </c:plotArea>
    <c:legend>
      <c:legendPos val="r"/>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E9EB79-0D04-0D1D-6E6B-7E7B1B31D62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2AC75F6-2107-E097-F7C4-880E05A0FF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02B14DB-647C-4108-40BB-EB9CF7E85CAE}"/>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5" name="Zástupný symbol pro zápatí 4">
            <a:extLst>
              <a:ext uri="{FF2B5EF4-FFF2-40B4-BE49-F238E27FC236}">
                <a16:creationId xmlns:a16="http://schemas.microsoft.com/office/drawing/2014/main" id="{AFE04F0C-676A-D8EE-8473-741AEBD092E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111845F-74A0-9BEA-48D8-EB040FD72EC2}"/>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311185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EDC224-5EE1-F558-E1CA-E69A0D5D87B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A7D5B7D-1216-5B24-0026-9E645755C82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3514244-6591-9B86-34F1-EC01544D090E}"/>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5" name="Zástupný symbol pro zápatí 4">
            <a:extLst>
              <a:ext uri="{FF2B5EF4-FFF2-40B4-BE49-F238E27FC236}">
                <a16:creationId xmlns:a16="http://schemas.microsoft.com/office/drawing/2014/main" id="{7013D77D-79BD-12A8-4C3B-834CC2CEC69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6EBDBB8-E6B0-8E4D-A673-395BAC8DE693}"/>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411960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CB73765-5CDC-4936-322D-963187173A4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0BFB1BB-A2AC-A4DB-AC1A-FC4B7B292EB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81B167D-DB04-9E51-2DA1-C69BC13288B6}"/>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5" name="Zástupný symbol pro zápatí 4">
            <a:extLst>
              <a:ext uri="{FF2B5EF4-FFF2-40B4-BE49-F238E27FC236}">
                <a16:creationId xmlns:a16="http://schemas.microsoft.com/office/drawing/2014/main" id="{1D62192B-28D9-377F-C0ED-8330AB5F600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5A2F514-DCEF-3941-668F-7D1CEBB671AF}"/>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1175113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F1058-F9FA-3535-D9FD-29F362A8E80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DD330F3-5548-DF40-73B2-646A17E6872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5EC7A1F-DF9E-896E-D78F-DFF044A7475F}"/>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5" name="Zástupný symbol pro zápatí 4">
            <a:extLst>
              <a:ext uri="{FF2B5EF4-FFF2-40B4-BE49-F238E27FC236}">
                <a16:creationId xmlns:a16="http://schemas.microsoft.com/office/drawing/2014/main" id="{4D3DC2A5-C95C-3C8B-1E99-1BFD719FFAC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AD936AF-8B66-5037-3D66-4BA67A332483}"/>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27832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C22DB-4963-9703-CAC7-1FB04B82AD5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3B9812CE-4A8B-81F9-42FC-15285732E6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A000654-C29C-A0C5-205B-5F98D0F9E30D}"/>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5" name="Zástupný symbol pro zápatí 4">
            <a:extLst>
              <a:ext uri="{FF2B5EF4-FFF2-40B4-BE49-F238E27FC236}">
                <a16:creationId xmlns:a16="http://schemas.microsoft.com/office/drawing/2014/main" id="{13E1BB03-3766-BB17-74BA-1E77CA6962C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B363BA0-E9B8-98C2-1325-993C655A5A61}"/>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398488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CF864-2D79-65BD-6E36-65A48BB3EA2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70F6B1E-FA2D-9DF8-4D0A-24E8300DB85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B9ADD61-BFD2-908F-24AB-6C6584C3179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5B110E0-E9E0-0F0C-89DD-5ADA349CE07A}"/>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6" name="Zástupný symbol pro zápatí 5">
            <a:extLst>
              <a:ext uri="{FF2B5EF4-FFF2-40B4-BE49-F238E27FC236}">
                <a16:creationId xmlns:a16="http://schemas.microsoft.com/office/drawing/2014/main" id="{272BFD31-B6E4-A096-A7A3-1E6AA837EF0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DE61A0A-31E0-DBF6-21F0-D84B3BB0B95E}"/>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3847644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42A8E7-4873-850E-11BA-9E23AADF0A5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D8A0D2E8-FE69-65FE-D472-F4C17CFBD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D2D06AD-CBB6-1C1E-9037-54304EF1BE0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B84BCE7-3AA2-C92E-49F9-0583B7DE2D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8468470-4278-07C4-FA06-81903196903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80CBB45-34DE-DE8F-4C06-5F3AC4483FE9}"/>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8" name="Zástupný symbol pro zápatí 7">
            <a:extLst>
              <a:ext uri="{FF2B5EF4-FFF2-40B4-BE49-F238E27FC236}">
                <a16:creationId xmlns:a16="http://schemas.microsoft.com/office/drawing/2014/main" id="{75268F5E-6DE1-27D9-1A44-9A440E6016F2}"/>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DCAFC48-0698-92C9-8F9F-37381F3EF120}"/>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184877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58954-19B2-3C3A-3D84-FC2271602749}"/>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20C39D4-37DD-B210-5BFA-654E13754C4F}"/>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4" name="Zástupný symbol pro zápatí 3">
            <a:extLst>
              <a:ext uri="{FF2B5EF4-FFF2-40B4-BE49-F238E27FC236}">
                <a16:creationId xmlns:a16="http://schemas.microsoft.com/office/drawing/2014/main" id="{926304AE-B9F4-2D78-1446-4F85A53045D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B8426ED-A3AE-8BEA-A872-7D53C9B5DF32}"/>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243287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AE5CFD9-760A-5564-0B50-7012BECCCFF3}"/>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3" name="Zástupný symbol pro zápatí 2">
            <a:extLst>
              <a:ext uri="{FF2B5EF4-FFF2-40B4-BE49-F238E27FC236}">
                <a16:creationId xmlns:a16="http://schemas.microsoft.com/office/drawing/2014/main" id="{40776660-E8DE-CBE1-62CB-C0E55207B24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8CF5788-B8CD-CA58-1EBB-F453DEC486D2}"/>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54900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8ACFA4-324E-68C3-DECC-E3310CADA96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B0E3E47-1E33-4679-5953-DA45DC605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A818479-2289-05E2-FCB5-632316927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AEC2AD0-79AE-4054-F400-588AA8DEA353}"/>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6" name="Zástupný symbol pro zápatí 5">
            <a:extLst>
              <a:ext uri="{FF2B5EF4-FFF2-40B4-BE49-F238E27FC236}">
                <a16:creationId xmlns:a16="http://schemas.microsoft.com/office/drawing/2014/main" id="{A7068598-24AC-1733-B602-B85DA2E37F5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577EE6F-8512-118F-82C2-3FA7AA441B66}"/>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2263570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A6F729-4B6D-3788-B033-8F3BC8CEB96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2CA60F9-DB7A-EAB9-ED8E-F3A59CBE3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4B2A19E4-40B1-C3DD-2D56-A7BD6B532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383D006-5271-9B00-521B-D8026D8B2B98}"/>
              </a:ext>
            </a:extLst>
          </p:cNvPr>
          <p:cNvSpPr>
            <a:spLocks noGrp="1"/>
          </p:cNvSpPr>
          <p:nvPr>
            <p:ph type="dt" sz="half" idx="10"/>
          </p:nvPr>
        </p:nvSpPr>
        <p:spPr/>
        <p:txBody>
          <a:bodyPr/>
          <a:lstStyle/>
          <a:p>
            <a:fld id="{84263DF9-D377-4F06-8BA0-1FD544C07407}" type="datetimeFigureOut">
              <a:rPr lang="cs-CZ" smtClean="0"/>
              <a:t>16.03.2023</a:t>
            </a:fld>
            <a:endParaRPr lang="cs-CZ"/>
          </a:p>
        </p:txBody>
      </p:sp>
      <p:sp>
        <p:nvSpPr>
          <p:cNvPr id="6" name="Zástupný symbol pro zápatí 5">
            <a:extLst>
              <a:ext uri="{FF2B5EF4-FFF2-40B4-BE49-F238E27FC236}">
                <a16:creationId xmlns:a16="http://schemas.microsoft.com/office/drawing/2014/main" id="{038E1188-1583-1BFD-E4CD-D3419168906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BC5347C-4558-8732-7416-AC06C907DC6E}"/>
              </a:ext>
            </a:extLst>
          </p:cNvPr>
          <p:cNvSpPr>
            <a:spLocks noGrp="1"/>
          </p:cNvSpPr>
          <p:nvPr>
            <p:ph type="sldNum" sz="quarter" idx="12"/>
          </p:nvPr>
        </p:nvSpPr>
        <p:spPr/>
        <p:txBody>
          <a:bodyPr/>
          <a:lstStyle/>
          <a:p>
            <a:fld id="{FC4B04E5-9F97-442F-BFAE-92003EEC13DB}" type="slidenum">
              <a:rPr lang="cs-CZ" smtClean="0"/>
              <a:t>‹#›</a:t>
            </a:fld>
            <a:endParaRPr lang="cs-CZ"/>
          </a:p>
        </p:txBody>
      </p:sp>
    </p:spTree>
    <p:extLst>
      <p:ext uri="{BB962C8B-B14F-4D97-AF65-F5344CB8AC3E}">
        <p14:creationId xmlns:p14="http://schemas.microsoft.com/office/powerpoint/2010/main" val="398734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F7ADDAB-DC1E-496A-4EF8-1423492D1C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669F099-7C69-B22F-3F90-0343DC9D4D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D9378BD-CA23-E489-5965-4CB636778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63DF9-D377-4F06-8BA0-1FD544C07407}" type="datetimeFigureOut">
              <a:rPr lang="cs-CZ" smtClean="0"/>
              <a:t>16.03.2023</a:t>
            </a:fld>
            <a:endParaRPr lang="cs-CZ"/>
          </a:p>
        </p:txBody>
      </p:sp>
      <p:sp>
        <p:nvSpPr>
          <p:cNvPr id="5" name="Zástupný symbol pro zápatí 4">
            <a:extLst>
              <a:ext uri="{FF2B5EF4-FFF2-40B4-BE49-F238E27FC236}">
                <a16:creationId xmlns:a16="http://schemas.microsoft.com/office/drawing/2014/main" id="{8F3DCFC2-2158-C461-8AFE-F0A83CFC2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0020CAC-B011-B61B-1673-AAB2C1F6E4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B04E5-9F97-442F-BFAE-92003EEC13DB}" type="slidenum">
              <a:rPr lang="cs-CZ" smtClean="0"/>
              <a:t>‹#›</a:t>
            </a:fld>
            <a:endParaRPr lang="cs-CZ"/>
          </a:p>
        </p:txBody>
      </p:sp>
    </p:spTree>
    <p:extLst>
      <p:ext uri="{BB962C8B-B14F-4D97-AF65-F5344CB8AC3E}">
        <p14:creationId xmlns:p14="http://schemas.microsoft.com/office/powerpoint/2010/main" val="1700631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wm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oleObject" Target="../embeddings/oleObject7.bin"/><Relationship Id="rId3" Type="http://schemas.openxmlformats.org/officeDocument/2006/relationships/image" Target="../media/image70.emf"/><Relationship Id="rId7" Type="http://schemas.openxmlformats.org/officeDocument/2006/relationships/image" Target="../media/image74.jpeg"/><Relationship Id="rId12" Type="http://schemas.openxmlformats.org/officeDocument/2006/relationships/image" Target="../media/image78.e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oleObject" Target="../embeddings/oleObject6.bin"/><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png"/><Relationship Id="rId14" Type="http://schemas.openxmlformats.org/officeDocument/2006/relationships/image" Target="../media/image79.emf"/></Relationships>
</file>

<file path=ppt/slides/_rels/slide2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89.jpeg"/><Relationship Id="rId18" Type="http://schemas.openxmlformats.org/officeDocument/2006/relationships/image" Target="../media/image94.jpeg"/><Relationship Id="rId3" Type="http://schemas.openxmlformats.org/officeDocument/2006/relationships/image" Target="../media/image81.emf"/><Relationship Id="rId7" Type="http://schemas.openxmlformats.org/officeDocument/2006/relationships/image" Target="../media/image85.jpeg"/><Relationship Id="rId12" Type="http://schemas.openxmlformats.org/officeDocument/2006/relationships/image" Target="../media/image88.jpeg"/><Relationship Id="rId17" Type="http://schemas.openxmlformats.org/officeDocument/2006/relationships/image" Target="../media/image93.jpeg"/><Relationship Id="rId2" Type="http://schemas.openxmlformats.org/officeDocument/2006/relationships/oleObject" Target="../embeddings/oleObject9.bin"/><Relationship Id="rId16"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7.emf"/><Relationship Id="rId5" Type="http://schemas.openxmlformats.org/officeDocument/2006/relationships/image" Target="../media/image83.jpeg"/><Relationship Id="rId15" Type="http://schemas.openxmlformats.org/officeDocument/2006/relationships/image" Target="../media/image91.jpeg"/><Relationship Id="rId10" Type="http://schemas.openxmlformats.org/officeDocument/2006/relationships/oleObject" Target="../embeddings/oleObject11.bin"/><Relationship Id="rId4" Type="http://schemas.openxmlformats.org/officeDocument/2006/relationships/image" Target="../media/image82.jpeg"/><Relationship Id="rId9" Type="http://schemas.openxmlformats.org/officeDocument/2006/relationships/image" Target="../media/image86.emf"/><Relationship Id="rId1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77.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113.jpeg"/></Relationships>
</file>

<file path=ppt/slides/_rels/slide3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39.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128.tiff"/><Relationship Id="rId1" Type="http://schemas.openxmlformats.org/officeDocument/2006/relationships/slideLayout" Target="../slideLayouts/slideLayout2.xml"/><Relationship Id="rId4" Type="http://schemas.openxmlformats.org/officeDocument/2006/relationships/image" Target="../media/image129.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oleObject" Target="../embeddings/oleObject13.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85F55E-939F-7B3C-0026-4DE5C2AEB769}"/>
              </a:ext>
            </a:extLst>
          </p:cNvPr>
          <p:cNvSpPr>
            <a:spLocks noGrp="1"/>
          </p:cNvSpPr>
          <p:nvPr>
            <p:ph type="ctrTitle"/>
          </p:nvPr>
        </p:nvSpPr>
        <p:spPr/>
        <p:txBody>
          <a:bodyPr/>
          <a:lstStyle/>
          <a:p>
            <a:r>
              <a:rPr lang="cs-CZ" dirty="0" err="1"/>
              <a:t>Archeobotanika</a:t>
            </a:r>
            <a:r>
              <a:rPr lang="cs-CZ" dirty="0"/>
              <a:t> hrobů</a:t>
            </a:r>
            <a:br>
              <a:rPr lang="cs-CZ" dirty="0"/>
            </a:br>
            <a:r>
              <a:rPr lang="cs-CZ" dirty="0"/>
              <a:t>Starší doba železná</a:t>
            </a:r>
          </a:p>
        </p:txBody>
      </p:sp>
      <p:sp>
        <p:nvSpPr>
          <p:cNvPr id="3" name="Podnadpis 2">
            <a:extLst>
              <a:ext uri="{FF2B5EF4-FFF2-40B4-BE49-F238E27FC236}">
                <a16:creationId xmlns:a16="http://schemas.microsoft.com/office/drawing/2014/main" id="{7A03AE5C-6140-D3B2-1FC3-826B385C6F99}"/>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29172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752600" y="228600"/>
            <a:ext cx="5943600" cy="2154238"/>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sz="1800" b="1"/>
              <a:t>Organický materiál konzervovaný korozními produkty</a:t>
            </a:r>
          </a:p>
          <a:p>
            <a:pPr eaLnBrk="1" hangingPunct="1">
              <a:spcBef>
                <a:spcPct val="50000"/>
              </a:spcBef>
              <a:buFontTx/>
              <a:buChar char="-"/>
            </a:pPr>
            <a:r>
              <a:rPr lang="cs-CZ" altLang="cs-CZ" sz="1800"/>
              <a:t> laboratoř: vzorky od plechu uvnitř T </a:t>
            </a:r>
            <a:r>
              <a:rPr lang="cs-CZ" altLang="cs-CZ" sz="1800">
                <a:solidFill>
                  <a:srgbClr val="FF0000"/>
                </a:solidFill>
              </a:rPr>
              <a:t>pyl, fytolity, proteiny, potravinové protilátky, </a:t>
            </a:r>
            <a:r>
              <a:rPr lang="cs-CZ" altLang="cs-CZ" sz="1800">
                <a:solidFill>
                  <a:schemeClr val="accent2"/>
                </a:solidFill>
              </a:rPr>
              <a:t>paraziologie, rozsivky</a:t>
            </a:r>
          </a:p>
          <a:p>
            <a:pPr eaLnBrk="1" hangingPunct="1">
              <a:spcBef>
                <a:spcPct val="50000"/>
              </a:spcBef>
              <a:buFontTx/>
              <a:buChar char="-"/>
            </a:pPr>
            <a:r>
              <a:rPr lang="cs-CZ" altLang="cs-CZ" sz="1800"/>
              <a:t> Flotace (4,6 l) + rezidua: </a:t>
            </a:r>
            <a:r>
              <a:rPr lang="cs-CZ" altLang="cs-CZ" sz="1800">
                <a:solidFill>
                  <a:srgbClr val="FF0000"/>
                </a:solidFill>
              </a:rPr>
              <a:t>rostlinné makrozbytky, uhlíky a dřevo, koprolity, hmyz, fragmenty textilu, „mg kuličky“</a:t>
            </a:r>
          </a:p>
          <a:p>
            <a:pPr eaLnBrk="1" hangingPunct="1">
              <a:spcBef>
                <a:spcPct val="50000"/>
              </a:spcBef>
              <a:buFontTx/>
              <a:buChar char="-"/>
            </a:pPr>
            <a:r>
              <a:rPr lang="cs-CZ" altLang="cs-CZ" sz="1800"/>
              <a:t> </a:t>
            </a:r>
            <a:r>
              <a:rPr lang="cs-CZ" altLang="cs-CZ" sz="1800">
                <a:solidFill>
                  <a:srgbClr val="FF0000"/>
                </a:solidFill>
              </a:rPr>
              <a:t>zvířecí a lidské kosti, textil</a:t>
            </a:r>
          </a:p>
        </p:txBody>
      </p:sp>
      <p:pic>
        <p:nvPicPr>
          <p:cNvPr id="7171" name="Picture 3" descr="C:\Documents and Settings\Tereziáš z Hradu\Plocha\turbany_env\zlomk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27432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C:\Documents and Settings\Tereziáš z Hradu\Plocha\turbany_env\T1-6\l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676400"/>
            <a:ext cx="27432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D:\data\pro Word\Fotky-digitál\Lokality\lokality jižní Čechy\mohyly\Zahrádka u Chabičovic 1\Turbany 2011\P41513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0005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D:\data\pro Word\Fotky-digitál\Lokality\lokality jižní Čechy\mohyly\Zahrádka u Chabičovic 1\Turbany 2011\P4151320.JPG"/>
          <p:cNvPicPr>
            <a:picLocks noChangeAspect="1" noChangeArrowheads="1"/>
          </p:cNvPicPr>
          <p:nvPr/>
        </p:nvPicPr>
        <p:blipFill>
          <a:blip r:embed="rId5">
            <a:lum bright="8000" contrast="26000"/>
            <a:extLst>
              <a:ext uri="{28A0092B-C50C-407E-A947-70E740481C1C}">
                <a14:useLocalDpi xmlns:a14="http://schemas.microsoft.com/office/drawing/2010/main" val="0"/>
              </a:ext>
            </a:extLst>
          </a:blip>
          <a:srcRect/>
          <a:stretch>
            <a:fillRect/>
          </a:stretch>
        </p:blipFill>
        <p:spPr bwMode="auto">
          <a:xfrm>
            <a:off x="1524000" y="3657600"/>
            <a:ext cx="4267200" cy="3200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1676400" y="3962401"/>
            <a:ext cx="609600" cy="650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1800"/>
              <a:t>T2</a:t>
            </a:r>
          </a:p>
          <a:p>
            <a:pPr algn="ctr" eaLnBrk="1" hangingPunct="1"/>
            <a:r>
              <a:rPr lang="en-GB" altLang="cs-CZ" sz="1800">
                <a:ea typeface="Arial Unicode MS" pitchFamily="34" charset="-128"/>
                <a:cs typeface="Arial Unicode MS" pitchFamily="34" charset="-128"/>
              </a:rPr>
              <a:t>2,25</a:t>
            </a:r>
            <a:endParaRPr lang="cs-CZ" altLang="cs-CZ" sz="1800">
              <a:ea typeface="Arial Unicode MS" pitchFamily="34" charset="-128"/>
              <a:cs typeface="Arial Unicode MS" pitchFamily="34" charset="-128"/>
            </a:endParaRPr>
          </a:p>
        </p:txBody>
      </p:sp>
      <p:sp>
        <p:nvSpPr>
          <p:cNvPr id="7176" name="Text Box 8"/>
          <p:cNvSpPr txBox="1">
            <a:spLocks noChangeArrowheads="1"/>
          </p:cNvSpPr>
          <p:nvPr/>
        </p:nvSpPr>
        <p:spPr bwMode="auto">
          <a:xfrm>
            <a:off x="4800600" y="5791201"/>
            <a:ext cx="609600" cy="650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1800"/>
              <a:t>T1 </a:t>
            </a:r>
            <a:r>
              <a:rPr lang="en-GB" altLang="cs-CZ" sz="1800">
                <a:ea typeface="Arial Unicode MS" pitchFamily="34" charset="-128"/>
                <a:cs typeface="Arial Unicode MS" pitchFamily="34" charset="-128"/>
              </a:rPr>
              <a:t>2,05</a:t>
            </a:r>
            <a:endParaRPr lang="cs-CZ" altLang="cs-CZ" sz="1800">
              <a:ea typeface="Arial Unicode MS" pitchFamily="34" charset="-128"/>
              <a:cs typeface="Arial Unicode MS" pitchFamily="34" charset="-128"/>
            </a:endParaRPr>
          </a:p>
        </p:txBody>
      </p:sp>
      <p:pic>
        <p:nvPicPr>
          <p:cNvPr id="7177" name="Picture 9" descr="C:\Documents and Settings\Tereziáš z Hradu\Plocha\turbany_env\T2-5\skvare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030413"/>
            <a:ext cx="2362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C:\Documents and Settings\Tereziáš z Hradu\Plocha\turbany_env\T1-6\další část\P10106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2401888"/>
            <a:ext cx="18288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Line 11"/>
          <p:cNvSpPr>
            <a:spLocks noChangeShapeType="1"/>
          </p:cNvSpPr>
          <p:nvPr/>
        </p:nvSpPr>
        <p:spPr bwMode="auto">
          <a:xfrm>
            <a:off x="5867400" y="5943600"/>
            <a:ext cx="17526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80" name="Rectangle 12"/>
          <p:cNvSpPr>
            <a:spLocks noChangeArrowheads="1"/>
          </p:cNvSpPr>
          <p:nvPr/>
        </p:nvSpPr>
        <p:spPr bwMode="auto">
          <a:xfrm>
            <a:off x="6934200" y="4114800"/>
            <a:ext cx="1620838"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600">
                <a:latin typeface="Arial" pitchFamily="34" charset="0"/>
              </a:rPr>
              <a:t>90 x 90 x 75 cm</a:t>
            </a:r>
          </a:p>
        </p:txBody>
      </p:sp>
      <p:pic>
        <p:nvPicPr>
          <p:cNvPr id="7181" name="Picture 13" descr="C:\Documents and Settings\Tereziáš z Hradu\Plocha\turbany_env\T2-5RM\P101064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4003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Rectangle 14"/>
          <p:cNvSpPr>
            <a:spLocks noChangeArrowheads="1"/>
          </p:cNvSpPr>
          <p:nvPr/>
        </p:nvSpPr>
        <p:spPr bwMode="auto">
          <a:xfrm>
            <a:off x="3505200" y="6324601"/>
            <a:ext cx="469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cs-CZ" sz="1800">
                <a:ea typeface="Arial Unicode MS" pitchFamily="34" charset="-128"/>
                <a:cs typeface="Arial Unicode MS" pitchFamily="34" charset="-128"/>
              </a:rPr>
              <a:t>0,3</a:t>
            </a:r>
            <a:endParaRPr lang="cs-CZ" altLang="cs-CZ" sz="1800">
              <a:ea typeface="Arial Unicode MS" pitchFamily="34" charset="-128"/>
              <a:cs typeface="Arial Unicode MS" pitchFamily="34" charset="-128"/>
            </a:endParaRPr>
          </a:p>
        </p:txBody>
      </p:sp>
    </p:spTree>
    <p:extLst>
      <p:ext uri="{BB962C8B-B14F-4D97-AF65-F5344CB8AC3E}">
        <p14:creationId xmlns:p14="http://schemas.microsoft.com/office/powerpoint/2010/main" val="4130255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Tereziáš z Hradu\Plocha\turbany_env\zvireci kosti\celek_re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89154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a:xfrm>
            <a:off x="6019800" y="457200"/>
            <a:ext cx="4800600" cy="685800"/>
          </a:xfrm>
          <a:noFill/>
        </p:spPr>
        <p:txBody>
          <a:bodyPr/>
          <a:lstStyle/>
          <a:p>
            <a:pPr algn="l" eaLnBrk="1" hangingPunct="1"/>
            <a:r>
              <a:rPr lang="cs-CZ" altLang="cs-CZ" sz="2400">
                <a:solidFill>
                  <a:schemeClr val="bg1"/>
                </a:solidFill>
              </a:rPr>
              <a:t>Přepálené zvířecí kosti v počtu 10</a:t>
            </a:r>
          </a:p>
        </p:txBody>
      </p:sp>
      <p:sp>
        <p:nvSpPr>
          <p:cNvPr id="8196" name="Rectangle 4"/>
          <p:cNvSpPr>
            <a:spLocks noChangeArrowheads="1"/>
          </p:cNvSpPr>
          <p:nvPr/>
        </p:nvSpPr>
        <p:spPr bwMode="auto">
          <a:xfrm>
            <a:off x="6477000" y="4343400"/>
            <a:ext cx="388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400">
                <a:solidFill>
                  <a:schemeClr val="bg1"/>
                </a:solidFill>
              </a:rPr>
              <a:t>Jedinec/jedinci nebyli juvenilní, patrně se jedná o subadultní až adultní savce.</a:t>
            </a:r>
          </a:p>
        </p:txBody>
      </p:sp>
      <p:sp>
        <p:nvSpPr>
          <p:cNvPr id="8197" name="Oval 5"/>
          <p:cNvSpPr>
            <a:spLocks noChangeArrowheads="1"/>
          </p:cNvSpPr>
          <p:nvPr/>
        </p:nvSpPr>
        <p:spPr bwMode="auto">
          <a:xfrm>
            <a:off x="2971800" y="1905000"/>
            <a:ext cx="2438400" cy="2590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
        <p:nvSpPr>
          <p:cNvPr id="8198" name="Rectangle 6"/>
          <p:cNvSpPr>
            <a:spLocks noGrp="1" noChangeArrowheads="1"/>
          </p:cNvSpPr>
          <p:nvPr>
            <p:ph type="body" idx="1"/>
          </p:nvPr>
        </p:nvSpPr>
        <p:spPr>
          <a:xfrm>
            <a:off x="1524000" y="4648200"/>
            <a:ext cx="3429000" cy="1371600"/>
          </a:xfrm>
          <a:noFill/>
        </p:spPr>
        <p:txBody>
          <a:bodyPr/>
          <a:lstStyle/>
          <a:p>
            <a:pPr eaLnBrk="1" hangingPunct="1">
              <a:spcBef>
                <a:spcPct val="0"/>
              </a:spcBef>
              <a:buFontTx/>
              <a:buNone/>
            </a:pPr>
            <a:r>
              <a:rPr lang="cs-CZ" altLang="cs-CZ" sz="1400">
                <a:solidFill>
                  <a:schemeClr val="bg1"/>
                </a:solidFill>
              </a:rPr>
              <a:t>zlomek diafýzy stehenní kosti (</a:t>
            </a:r>
            <a:r>
              <a:rPr lang="cs-CZ" altLang="cs-CZ" sz="1400" i="1">
                <a:solidFill>
                  <a:schemeClr val="bg1"/>
                </a:solidFill>
              </a:rPr>
              <a:t>femur</a:t>
            </a:r>
            <a:r>
              <a:rPr lang="cs-CZ" altLang="cs-CZ" sz="1400">
                <a:solidFill>
                  <a:schemeClr val="bg1"/>
                </a:solidFill>
              </a:rPr>
              <a:t>)</a:t>
            </a:r>
          </a:p>
        </p:txBody>
      </p:sp>
      <p:sp>
        <p:nvSpPr>
          <p:cNvPr id="8199" name="Rectangle 7"/>
          <p:cNvSpPr>
            <a:spLocks noChangeArrowheads="1"/>
          </p:cNvSpPr>
          <p:nvPr/>
        </p:nvSpPr>
        <p:spPr bwMode="auto">
          <a:xfrm>
            <a:off x="3810001" y="4114800"/>
            <a:ext cx="2106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400">
                <a:solidFill>
                  <a:schemeClr val="bg1"/>
                </a:solidFill>
              </a:rPr>
              <a:t>dorzální části žeber (</a:t>
            </a:r>
            <a:r>
              <a:rPr lang="cs-CZ" altLang="cs-CZ" sz="1400" i="1">
                <a:solidFill>
                  <a:schemeClr val="bg1"/>
                </a:solidFill>
              </a:rPr>
              <a:t>costa</a:t>
            </a:r>
            <a:r>
              <a:rPr lang="cs-CZ" altLang="cs-CZ" sz="1400">
                <a:solidFill>
                  <a:schemeClr val="bg1"/>
                </a:solidFill>
              </a:rPr>
              <a:t>)</a:t>
            </a:r>
          </a:p>
        </p:txBody>
      </p:sp>
      <p:sp>
        <p:nvSpPr>
          <p:cNvPr id="8200" name="Rectangle 8"/>
          <p:cNvSpPr>
            <a:spLocks noChangeArrowheads="1"/>
          </p:cNvSpPr>
          <p:nvPr/>
        </p:nvSpPr>
        <p:spPr bwMode="auto">
          <a:xfrm>
            <a:off x="2819400" y="609600"/>
            <a:ext cx="2674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400">
                <a:solidFill>
                  <a:schemeClr val="bg1"/>
                </a:solidFill>
              </a:rPr>
              <a:t>zlomek mozkovny (</a:t>
            </a:r>
            <a:r>
              <a:rPr lang="cs-CZ" altLang="cs-CZ" sz="1400" i="1">
                <a:solidFill>
                  <a:schemeClr val="bg1"/>
                </a:solidFill>
              </a:rPr>
              <a:t>neurocranium</a:t>
            </a:r>
            <a:r>
              <a:rPr lang="cs-CZ" altLang="cs-CZ" sz="1400">
                <a:solidFill>
                  <a:schemeClr val="bg1"/>
                </a:solidFill>
              </a:rPr>
              <a:t>)</a:t>
            </a:r>
          </a:p>
        </p:txBody>
      </p:sp>
      <p:sp>
        <p:nvSpPr>
          <p:cNvPr id="8201" name="Rectangle 9"/>
          <p:cNvSpPr>
            <a:spLocks noChangeArrowheads="1"/>
          </p:cNvSpPr>
          <p:nvPr/>
        </p:nvSpPr>
        <p:spPr bwMode="auto">
          <a:xfrm>
            <a:off x="1524000" y="4953001"/>
            <a:ext cx="9144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b="1"/>
              <a:t>Materiál byl pálen při teplotách překračujících </a:t>
            </a:r>
            <a:r>
              <a:rPr lang="cs-CZ" altLang="cs-CZ" sz="1800" b="1">
                <a:cs typeface="Times New Roman" pitchFamily="18" charset="0"/>
              </a:rPr>
              <a:t>900 °C (Shipman, 1988). </a:t>
            </a:r>
            <a:endParaRPr lang="cs-CZ" altLang="cs-CZ" sz="1800"/>
          </a:p>
        </p:txBody>
      </p:sp>
      <p:sp>
        <p:nvSpPr>
          <p:cNvPr id="8202" name="Rectangle 10"/>
          <p:cNvSpPr>
            <a:spLocks noChangeArrowheads="1"/>
          </p:cNvSpPr>
          <p:nvPr/>
        </p:nvSpPr>
        <p:spPr bwMode="auto">
          <a:xfrm>
            <a:off x="1524000" y="80964"/>
            <a:ext cx="4267200" cy="376237"/>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b="1">
                <a:cs typeface="Times New Roman" pitchFamily="18" charset="0"/>
              </a:rPr>
              <a:t>ovce nebo koz</a:t>
            </a:r>
            <a:r>
              <a:rPr lang="cs-CZ" altLang="cs-CZ" sz="1800" b="1"/>
              <a:t>a</a:t>
            </a:r>
            <a:r>
              <a:rPr lang="cs-CZ" altLang="cs-CZ" sz="1800" b="1">
                <a:cs typeface="Times New Roman" pitchFamily="18" charset="0"/>
              </a:rPr>
              <a:t> </a:t>
            </a:r>
            <a:r>
              <a:rPr lang="cs-CZ" altLang="cs-CZ" sz="1800" b="1" i="1">
                <a:cs typeface="Times New Roman" pitchFamily="18" charset="0"/>
              </a:rPr>
              <a:t>(Ovis aries/Capra hircus</a:t>
            </a:r>
            <a:r>
              <a:rPr lang="cs-CZ" altLang="cs-CZ" sz="1800" b="1"/>
              <a:t>)</a:t>
            </a:r>
          </a:p>
        </p:txBody>
      </p:sp>
      <p:sp>
        <p:nvSpPr>
          <p:cNvPr id="8203" name="Rectangle 11"/>
          <p:cNvSpPr>
            <a:spLocks noChangeArrowheads="1"/>
          </p:cNvSpPr>
          <p:nvPr/>
        </p:nvSpPr>
        <p:spPr bwMode="auto">
          <a:xfrm>
            <a:off x="1524000" y="5530850"/>
            <a:ext cx="8991600" cy="6413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sz="1800" b="1">
                <a:solidFill>
                  <a:srgbClr val="000000"/>
                </a:solidFill>
              </a:rPr>
              <a:t>Fragmenty lidských kostí, z kterých je možné určit jen dva zlomky žeber (</a:t>
            </a:r>
            <a:r>
              <a:rPr lang="cs-CZ" altLang="cs-CZ" sz="1800" b="1" i="1">
                <a:solidFill>
                  <a:srgbClr val="000000"/>
                </a:solidFill>
              </a:rPr>
              <a:t>costae</a:t>
            </a:r>
            <a:r>
              <a:rPr lang="cs-CZ" altLang="cs-CZ" sz="1800" b="1">
                <a:solidFill>
                  <a:srgbClr val="000000"/>
                </a:solidFill>
              </a:rPr>
              <a:t>). Žebra pravděpodobně prošla lehkým žárem do 400-500°C (Schmidt and Symes, 2008). </a:t>
            </a:r>
          </a:p>
        </p:txBody>
      </p:sp>
    </p:spTree>
    <p:extLst>
      <p:ext uri="{BB962C8B-B14F-4D97-AF65-F5344CB8AC3E}">
        <p14:creationId xmlns:p14="http://schemas.microsoft.com/office/powerpoint/2010/main" val="613436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Tereziáš z Hradu\Plocha\složky\turbany_env\T2 nohy\noh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2550" y="2209800"/>
            <a:ext cx="2965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C:\Documents and Settings\Tereziáš z Hradu\Plocha\turbany_env\P41513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41862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C:\Documents and Settings\Tereziáš z Hradu\Plocha\turbany_env\T2 nohy\P10106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28600"/>
            <a:ext cx="32766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C:\Documents and Settings\Tereziáš z Hradu\Plocha\turbany_env\kost\P10106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933950"/>
            <a:ext cx="31242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Line 6"/>
          <p:cNvSpPr>
            <a:spLocks noChangeShapeType="1"/>
          </p:cNvSpPr>
          <p:nvPr/>
        </p:nvSpPr>
        <p:spPr bwMode="auto">
          <a:xfrm>
            <a:off x="2209800" y="914400"/>
            <a:ext cx="1447800" cy="19812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3" name="Text Box 7"/>
          <p:cNvSpPr txBox="1">
            <a:spLocks noChangeArrowheads="1"/>
          </p:cNvSpPr>
          <p:nvPr/>
        </p:nvSpPr>
        <p:spPr bwMode="auto">
          <a:xfrm>
            <a:off x="1981200" y="3124200"/>
            <a:ext cx="457200"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1800"/>
              <a:t>T1</a:t>
            </a:r>
          </a:p>
        </p:txBody>
      </p:sp>
      <p:sp>
        <p:nvSpPr>
          <p:cNvPr id="9224" name="Text Box 8"/>
          <p:cNvSpPr txBox="1">
            <a:spLocks noChangeArrowheads="1"/>
          </p:cNvSpPr>
          <p:nvPr/>
        </p:nvSpPr>
        <p:spPr bwMode="auto">
          <a:xfrm>
            <a:off x="4191000" y="838200"/>
            <a:ext cx="457200"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1800"/>
              <a:t>T2</a:t>
            </a:r>
          </a:p>
        </p:txBody>
      </p:sp>
      <p:sp>
        <p:nvSpPr>
          <p:cNvPr id="9225" name="Line 9"/>
          <p:cNvSpPr>
            <a:spLocks noChangeShapeType="1"/>
          </p:cNvSpPr>
          <p:nvPr/>
        </p:nvSpPr>
        <p:spPr bwMode="auto">
          <a:xfrm>
            <a:off x="4648200" y="2209800"/>
            <a:ext cx="1828800" cy="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6" name="Line 10"/>
          <p:cNvSpPr>
            <a:spLocks noChangeShapeType="1"/>
          </p:cNvSpPr>
          <p:nvPr/>
        </p:nvSpPr>
        <p:spPr bwMode="auto">
          <a:xfrm flipH="1">
            <a:off x="4191000" y="3810000"/>
            <a:ext cx="1295400" cy="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7" name="Text Box 11"/>
          <p:cNvSpPr txBox="1">
            <a:spLocks noChangeArrowheads="1"/>
          </p:cNvSpPr>
          <p:nvPr/>
        </p:nvSpPr>
        <p:spPr bwMode="auto">
          <a:xfrm>
            <a:off x="4632326" y="3394075"/>
            <a:ext cx="43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P </a:t>
            </a:r>
          </a:p>
        </p:txBody>
      </p:sp>
      <p:sp>
        <p:nvSpPr>
          <p:cNvPr id="9228" name="Rectangle 12"/>
          <p:cNvSpPr>
            <a:spLocks noChangeArrowheads="1"/>
          </p:cNvSpPr>
          <p:nvPr/>
        </p:nvSpPr>
        <p:spPr bwMode="auto">
          <a:xfrm>
            <a:off x="4648200" y="4038600"/>
            <a:ext cx="2590800" cy="15696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a:solidFill>
                  <a:srgbClr val="000000"/>
                </a:solidFill>
              </a:rPr>
              <a:t> střední části těla pravé holenní kosti (</a:t>
            </a:r>
            <a:r>
              <a:rPr lang="cs-CZ" altLang="cs-CZ" i="1">
                <a:solidFill>
                  <a:srgbClr val="000000"/>
                </a:solidFill>
              </a:rPr>
              <a:t>tibia</a:t>
            </a:r>
            <a:r>
              <a:rPr lang="cs-CZ" altLang="cs-CZ">
                <a:solidFill>
                  <a:srgbClr val="000000"/>
                </a:solidFill>
              </a:rPr>
              <a:t>), část lýtkové kosti (</a:t>
            </a:r>
            <a:r>
              <a:rPr lang="cs-CZ" altLang="cs-CZ" i="1">
                <a:solidFill>
                  <a:srgbClr val="000000"/>
                </a:solidFill>
              </a:rPr>
              <a:t>fibula</a:t>
            </a:r>
            <a:r>
              <a:rPr lang="cs-CZ" altLang="cs-CZ">
                <a:solidFill>
                  <a:srgbClr val="000000"/>
                </a:solidFill>
              </a:rPr>
              <a:t>) </a:t>
            </a:r>
          </a:p>
        </p:txBody>
      </p:sp>
      <p:sp>
        <p:nvSpPr>
          <p:cNvPr id="9229" name="Text Box 13"/>
          <p:cNvSpPr txBox="1">
            <a:spLocks noChangeArrowheads="1"/>
          </p:cNvSpPr>
          <p:nvPr/>
        </p:nvSpPr>
        <p:spPr bwMode="auto">
          <a:xfrm>
            <a:off x="5470525" y="1717675"/>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L</a:t>
            </a:r>
          </a:p>
        </p:txBody>
      </p:sp>
      <p:sp>
        <p:nvSpPr>
          <p:cNvPr id="9230" name="Rectangle 14"/>
          <p:cNvSpPr>
            <a:spLocks noChangeArrowheads="1"/>
          </p:cNvSpPr>
          <p:nvPr/>
        </p:nvSpPr>
        <p:spPr bwMode="auto">
          <a:xfrm>
            <a:off x="8763000" y="0"/>
            <a:ext cx="1905000" cy="23083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a:solidFill>
                  <a:srgbClr val="000000"/>
                </a:solidFill>
              </a:rPr>
              <a:t> dva zlomky těla lýtkové kosti (</a:t>
            </a:r>
            <a:r>
              <a:rPr lang="cs-CZ" altLang="cs-CZ" i="1">
                <a:solidFill>
                  <a:srgbClr val="000000"/>
                </a:solidFill>
              </a:rPr>
              <a:t>fibula</a:t>
            </a:r>
            <a:r>
              <a:rPr lang="cs-CZ" altLang="cs-CZ">
                <a:solidFill>
                  <a:srgbClr val="000000"/>
                </a:solidFill>
              </a:rPr>
              <a:t>), jeden zlomek těla holenní kosti (</a:t>
            </a:r>
            <a:r>
              <a:rPr lang="cs-CZ" altLang="cs-CZ" i="1">
                <a:solidFill>
                  <a:srgbClr val="000000"/>
                </a:solidFill>
              </a:rPr>
              <a:t>tibia</a:t>
            </a:r>
            <a:r>
              <a:rPr lang="cs-CZ" altLang="cs-CZ">
                <a:solidFill>
                  <a:srgbClr val="000000"/>
                </a:solidFill>
              </a:rPr>
              <a:t>) </a:t>
            </a:r>
          </a:p>
        </p:txBody>
      </p:sp>
      <p:sp>
        <p:nvSpPr>
          <p:cNvPr id="9231" name="Text Box 15"/>
          <p:cNvSpPr txBox="1">
            <a:spLocks noChangeArrowheads="1"/>
          </p:cNvSpPr>
          <p:nvPr/>
        </p:nvSpPr>
        <p:spPr bwMode="auto">
          <a:xfrm>
            <a:off x="1676400" y="457200"/>
            <a:ext cx="808038"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textil</a:t>
            </a:r>
          </a:p>
        </p:txBody>
      </p:sp>
      <p:sp>
        <p:nvSpPr>
          <p:cNvPr id="9232" name="Rectangle 16"/>
          <p:cNvSpPr>
            <a:spLocks noChangeArrowheads="1"/>
          </p:cNvSpPr>
          <p:nvPr/>
        </p:nvSpPr>
        <p:spPr bwMode="auto">
          <a:xfrm>
            <a:off x="4419600" y="6248400"/>
            <a:ext cx="4419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a:solidFill>
                  <a:srgbClr val="000000"/>
                </a:solidFill>
              </a:rPr>
              <a:t> jedinec ve věku </a:t>
            </a:r>
            <a:r>
              <a:rPr lang="cs-CZ" altLang="cs-CZ" i="1">
                <a:solidFill>
                  <a:srgbClr val="000000"/>
                </a:solidFill>
              </a:rPr>
              <a:t>juvenis </a:t>
            </a:r>
            <a:r>
              <a:rPr lang="cs-CZ" altLang="cs-CZ">
                <a:solidFill>
                  <a:srgbClr val="000000"/>
                </a:solidFill>
              </a:rPr>
              <a:t>– </a:t>
            </a:r>
            <a:r>
              <a:rPr lang="cs-CZ" altLang="cs-CZ" i="1">
                <a:solidFill>
                  <a:srgbClr val="000000"/>
                </a:solidFill>
              </a:rPr>
              <a:t>senilis</a:t>
            </a:r>
          </a:p>
        </p:txBody>
      </p:sp>
      <p:sp>
        <p:nvSpPr>
          <p:cNvPr id="9233" name="Rectangle 17"/>
          <p:cNvSpPr>
            <a:spLocks noGrp="1" noChangeArrowheads="1"/>
          </p:cNvSpPr>
          <p:nvPr>
            <p:ph type="title" idx="4294967295"/>
          </p:nvPr>
        </p:nvSpPr>
        <p:spPr/>
        <p:txBody>
          <a:bodyPr/>
          <a:lstStyle/>
          <a:p>
            <a:pPr eaLnBrk="1" hangingPunct="1"/>
            <a:endParaRPr lang="cs-CZ" altLang="cs-CZ"/>
          </a:p>
        </p:txBody>
      </p:sp>
    </p:spTree>
    <p:extLst>
      <p:ext uri="{BB962C8B-B14F-4D97-AF65-F5344CB8AC3E}">
        <p14:creationId xmlns:p14="http://schemas.microsoft.com/office/powerpoint/2010/main" val="438007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cs-CZ" altLang="cs-CZ"/>
          </a:p>
        </p:txBody>
      </p:sp>
      <p:sp>
        <p:nvSpPr>
          <p:cNvPr id="10243" name="Rectangle 3"/>
          <p:cNvSpPr>
            <a:spLocks noGrp="1" noChangeArrowheads="1"/>
          </p:cNvSpPr>
          <p:nvPr>
            <p:ph type="body" idx="1"/>
          </p:nvPr>
        </p:nvSpPr>
        <p:spPr/>
        <p:txBody>
          <a:bodyPr/>
          <a:lstStyle/>
          <a:p>
            <a:pPr eaLnBrk="1" hangingPunct="1"/>
            <a:endParaRPr lang="cs-CZ" altLang="cs-CZ"/>
          </a:p>
        </p:txBody>
      </p:sp>
      <p:pic>
        <p:nvPicPr>
          <p:cNvPr id="10244" name="Picture 4" descr="C:\Documents and Settings\Tereziáš z Hradu\Plocha\turbany_env\turbany\textil turbany\DSCF81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
            <a:ext cx="3429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C:\Documents and Settings\Tereziáš z Hradu\Plocha\turbany_env\turbany\zahradka\P10105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38862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C:\Documents and Settings\Tereziáš z Hradu\Plocha\turbany_env\T1-3RM\dalsi\P10106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962400"/>
            <a:ext cx="2895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C:\Documents and Settings\Tereziáš z Hradu\Plocha\turbany_env\T2-6RM\další\P10106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514600"/>
            <a:ext cx="35814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C:\Documents and Settings\Tereziáš z Hradu\Plocha\turbany_env\T2-2RM\P1010605.JPG"/>
          <p:cNvPicPr>
            <a:picLocks noChangeAspect="1" noChangeArrowheads="1"/>
          </p:cNvPicPr>
          <p:nvPr/>
        </p:nvPicPr>
        <p:blipFill>
          <a:blip r:embed="rId6">
            <a:extLst>
              <a:ext uri="{28A0092B-C50C-407E-A947-70E740481C1C}">
                <a14:useLocalDpi xmlns:a14="http://schemas.microsoft.com/office/drawing/2010/main" val="0"/>
              </a:ext>
            </a:extLst>
          </a:blip>
          <a:srcRect l="11185" r="11185"/>
          <a:stretch>
            <a:fillRect/>
          </a:stretch>
        </p:blipFill>
        <p:spPr bwMode="auto">
          <a:xfrm>
            <a:off x="6172200" y="4495801"/>
            <a:ext cx="228600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Line 9"/>
          <p:cNvSpPr>
            <a:spLocks noChangeShapeType="1"/>
          </p:cNvSpPr>
          <p:nvPr/>
        </p:nvSpPr>
        <p:spPr bwMode="auto">
          <a:xfrm flipH="1">
            <a:off x="5257800" y="1066800"/>
            <a:ext cx="533400" cy="76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0" name="Line 10"/>
          <p:cNvSpPr>
            <a:spLocks noChangeShapeType="1"/>
          </p:cNvSpPr>
          <p:nvPr/>
        </p:nvSpPr>
        <p:spPr bwMode="auto">
          <a:xfrm flipH="1">
            <a:off x="5257800" y="1447800"/>
            <a:ext cx="533400" cy="76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1" name="Line 11"/>
          <p:cNvSpPr>
            <a:spLocks noChangeShapeType="1"/>
          </p:cNvSpPr>
          <p:nvPr/>
        </p:nvSpPr>
        <p:spPr bwMode="auto">
          <a:xfrm flipH="1">
            <a:off x="5181600" y="1905000"/>
            <a:ext cx="533400" cy="76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2" name="Line 12"/>
          <p:cNvSpPr>
            <a:spLocks noChangeShapeType="1"/>
          </p:cNvSpPr>
          <p:nvPr/>
        </p:nvSpPr>
        <p:spPr bwMode="auto">
          <a:xfrm flipH="1" flipV="1">
            <a:off x="4800600" y="3886200"/>
            <a:ext cx="76200" cy="381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3" name="Line 13"/>
          <p:cNvSpPr>
            <a:spLocks noChangeShapeType="1"/>
          </p:cNvSpPr>
          <p:nvPr/>
        </p:nvSpPr>
        <p:spPr bwMode="auto">
          <a:xfrm flipH="1" flipV="1">
            <a:off x="5638800" y="3505200"/>
            <a:ext cx="76200" cy="381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4" name="Line 14"/>
          <p:cNvSpPr>
            <a:spLocks noChangeShapeType="1"/>
          </p:cNvSpPr>
          <p:nvPr/>
        </p:nvSpPr>
        <p:spPr bwMode="auto">
          <a:xfrm flipH="1" flipV="1">
            <a:off x="6553200" y="3276600"/>
            <a:ext cx="76200" cy="381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10255" name="Picture 15" descr="C:\Documents and Settings\Tereziáš z Hradu\Plocha\textil_mens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0788" y="0"/>
            <a:ext cx="1827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Line 16"/>
          <p:cNvSpPr>
            <a:spLocks noChangeShapeType="1"/>
          </p:cNvSpPr>
          <p:nvPr/>
        </p:nvSpPr>
        <p:spPr bwMode="auto">
          <a:xfrm>
            <a:off x="5791200" y="1371600"/>
            <a:ext cx="304800" cy="76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7" name="Line 17"/>
          <p:cNvSpPr>
            <a:spLocks noChangeShapeType="1"/>
          </p:cNvSpPr>
          <p:nvPr/>
        </p:nvSpPr>
        <p:spPr bwMode="auto">
          <a:xfrm>
            <a:off x="5562600" y="1676400"/>
            <a:ext cx="304800" cy="76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8" name="Line 18"/>
          <p:cNvSpPr>
            <a:spLocks noChangeShapeType="1"/>
          </p:cNvSpPr>
          <p:nvPr/>
        </p:nvSpPr>
        <p:spPr bwMode="auto">
          <a:xfrm>
            <a:off x="6934200" y="76200"/>
            <a:ext cx="304800" cy="76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9" name="Line 19"/>
          <p:cNvSpPr>
            <a:spLocks noChangeShapeType="1"/>
          </p:cNvSpPr>
          <p:nvPr/>
        </p:nvSpPr>
        <p:spPr bwMode="auto">
          <a:xfrm>
            <a:off x="7239000" y="0"/>
            <a:ext cx="76200" cy="15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60" name="Line 20"/>
          <p:cNvSpPr>
            <a:spLocks noChangeShapeType="1"/>
          </p:cNvSpPr>
          <p:nvPr/>
        </p:nvSpPr>
        <p:spPr bwMode="auto">
          <a:xfrm>
            <a:off x="7010400" y="228600"/>
            <a:ext cx="76200" cy="15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61" name="Line 21"/>
          <p:cNvSpPr>
            <a:spLocks noChangeShapeType="1"/>
          </p:cNvSpPr>
          <p:nvPr/>
        </p:nvSpPr>
        <p:spPr bwMode="auto">
          <a:xfrm>
            <a:off x="6705600" y="381000"/>
            <a:ext cx="76200" cy="15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62" name="Line 22"/>
          <p:cNvSpPr>
            <a:spLocks noChangeShapeType="1"/>
          </p:cNvSpPr>
          <p:nvPr/>
        </p:nvSpPr>
        <p:spPr bwMode="auto">
          <a:xfrm>
            <a:off x="6553200" y="762000"/>
            <a:ext cx="76200" cy="15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2769269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Tereziáš z Hradu\Plocha\turbany_env\DSCF1174.JPG"/>
          <p:cNvPicPr>
            <a:picLocks noChangeAspect="1" noChangeArrowheads="1"/>
          </p:cNvPicPr>
          <p:nvPr/>
        </p:nvPicPr>
        <p:blipFill>
          <a:blip r:embed="rId2">
            <a:lum contrast="14000"/>
            <a:extLst>
              <a:ext uri="{28A0092B-C50C-407E-A947-70E740481C1C}">
                <a14:useLocalDpi xmlns:a14="http://schemas.microsoft.com/office/drawing/2010/main" val="0"/>
              </a:ext>
            </a:extLst>
          </a:blip>
          <a:srcRect l="14474" r="3860"/>
          <a:stretch>
            <a:fillRect/>
          </a:stretch>
        </p:blipFill>
        <p:spPr bwMode="auto">
          <a:xfrm>
            <a:off x="1524000" y="0"/>
            <a:ext cx="48768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C:\Documents and Settings\Tereziáš z Hradu\Plocha\turbany_env\P6070317.JPG"/>
          <p:cNvPicPr>
            <a:picLocks noChangeAspect="1" noChangeArrowheads="1"/>
          </p:cNvPicPr>
          <p:nvPr/>
        </p:nvPicPr>
        <p:blipFill>
          <a:blip r:embed="rId3">
            <a:lum bright="20000" contrast="54000"/>
            <a:extLst>
              <a:ext uri="{28A0092B-C50C-407E-A947-70E740481C1C}">
                <a14:useLocalDpi xmlns:a14="http://schemas.microsoft.com/office/drawing/2010/main" val="0"/>
              </a:ext>
            </a:extLst>
          </a:blip>
          <a:srcRect l="16777"/>
          <a:stretch>
            <a:fillRect/>
          </a:stretch>
        </p:blipFill>
        <p:spPr bwMode="auto">
          <a:xfrm>
            <a:off x="5791200" y="2463800"/>
            <a:ext cx="48768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7239000" y="457200"/>
            <a:ext cx="22733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Výkaly hlodavců</a:t>
            </a:r>
          </a:p>
        </p:txBody>
      </p:sp>
      <p:sp>
        <p:nvSpPr>
          <p:cNvPr id="11269" name="Line 5"/>
          <p:cNvSpPr>
            <a:spLocks noChangeShapeType="1"/>
          </p:cNvSpPr>
          <p:nvPr/>
        </p:nvSpPr>
        <p:spPr bwMode="auto">
          <a:xfrm flipH="1">
            <a:off x="5867400" y="990600"/>
            <a:ext cx="36576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270" name="Text Box 6"/>
          <p:cNvSpPr txBox="1">
            <a:spLocks noChangeArrowheads="1"/>
          </p:cNvSpPr>
          <p:nvPr/>
        </p:nvSpPr>
        <p:spPr bwMode="auto">
          <a:xfrm>
            <a:off x="1981201" y="5486400"/>
            <a:ext cx="35655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Drobné magnetické kuličky</a:t>
            </a:r>
          </a:p>
        </p:txBody>
      </p:sp>
      <p:sp>
        <p:nvSpPr>
          <p:cNvPr id="11271" name="Line 7"/>
          <p:cNvSpPr>
            <a:spLocks noChangeShapeType="1"/>
          </p:cNvSpPr>
          <p:nvPr/>
        </p:nvSpPr>
        <p:spPr bwMode="auto">
          <a:xfrm>
            <a:off x="2057400" y="5943600"/>
            <a:ext cx="43434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772788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Tereziáš z Hradu\Plocha\turbany_env\hmyz\P53103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388" y="1"/>
            <a:ext cx="3884612"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C:\Documents and Settings\Tereziáš z Hradu\Plocha\turbany_env\hmyz\P5310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C:\Documents and Settings\Tereziáš z Hradu\Plocha\turbany_env\hmyz\P53103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4800"/>
            <a:ext cx="46482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Documents and Settings\Tereziáš z Hradu\Plocha\turbany_env\T2-5RM\pup_s_textil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55976"/>
            <a:ext cx="43434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C:\Documents and Settings\Tereziáš z Hradu\Plocha\turbany_env\hmyz\P53103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04800"/>
            <a:ext cx="19843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3717925" y="2784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
        <p:nvSpPr>
          <p:cNvPr id="12296" name="Line 8"/>
          <p:cNvSpPr>
            <a:spLocks noChangeShapeType="1"/>
          </p:cNvSpPr>
          <p:nvPr/>
        </p:nvSpPr>
        <p:spPr bwMode="auto">
          <a:xfrm>
            <a:off x="1524000" y="5791200"/>
            <a:ext cx="228600"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297" name="Line 9"/>
          <p:cNvSpPr>
            <a:spLocks noChangeShapeType="1"/>
          </p:cNvSpPr>
          <p:nvPr/>
        </p:nvSpPr>
        <p:spPr bwMode="auto">
          <a:xfrm>
            <a:off x="1524000" y="5334000"/>
            <a:ext cx="228600"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298" name="Rectangle 10"/>
          <p:cNvSpPr>
            <a:spLocks noChangeArrowheads="1"/>
          </p:cNvSpPr>
          <p:nvPr/>
        </p:nvSpPr>
        <p:spPr bwMode="auto">
          <a:xfrm>
            <a:off x="4876801" y="2590800"/>
            <a:ext cx="17049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entomologie</a:t>
            </a:r>
          </a:p>
        </p:txBody>
      </p:sp>
    </p:spTree>
    <p:extLst>
      <p:ext uri="{BB962C8B-B14F-4D97-AF65-F5344CB8AC3E}">
        <p14:creationId xmlns:p14="http://schemas.microsoft.com/office/powerpoint/2010/main" val="4157855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905000" y="381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graphicFrame>
        <p:nvGraphicFramePr>
          <p:cNvPr id="13315" name="Object 3"/>
          <p:cNvGraphicFramePr>
            <a:graphicFrameLocks noChangeAspect="1"/>
          </p:cNvGraphicFramePr>
          <p:nvPr/>
        </p:nvGraphicFramePr>
        <p:xfrm>
          <a:off x="1724025" y="2124075"/>
          <a:ext cx="8743950" cy="2609850"/>
        </p:xfrm>
        <a:graphic>
          <a:graphicData uri="http://schemas.openxmlformats.org/presentationml/2006/ole">
            <mc:AlternateContent xmlns:mc="http://schemas.openxmlformats.org/markup-compatibility/2006">
              <mc:Choice xmlns:v="urn:schemas-microsoft-com:vml" Requires="v">
                <p:oleObj name="List" r:id="rId2" imgW="8744250" imgH="2610405" progId="Excel.Sheet.8">
                  <p:embed/>
                </p:oleObj>
              </mc:Choice>
              <mc:Fallback>
                <p:oleObj name="List" r:id="rId2" imgW="8744250" imgH="2610405" progId="Excel.Sheet.8">
                  <p:embed/>
                  <p:pic>
                    <p:nvPicPr>
                      <p:cNvPr id="1331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124075"/>
                        <a:ext cx="8743950" cy="2609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Rectangle 4"/>
          <p:cNvSpPr>
            <a:spLocks noChangeArrowheads="1"/>
          </p:cNvSpPr>
          <p:nvPr/>
        </p:nvSpPr>
        <p:spPr bwMode="auto">
          <a:xfrm>
            <a:off x="1752600" y="762000"/>
            <a:ext cx="6019800" cy="8255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600" b="1"/>
              <a:t> - </a:t>
            </a:r>
            <a:r>
              <a:rPr lang="cs-CZ" altLang="cs-CZ" sz="1600" b="1">
                <a:cs typeface="Times New Roman" pitchFamily="18" charset="0"/>
              </a:rPr>
              <a:t>ve starém suchém dřevě listnatých i jehličnatých stromů</a:t>
            </a:r>
            <a:r>
              <a:rPr lang="cs-CZ" altLang="cs-CZ" sz="1600" b="1"/>
              <a:t> </a:t>
            </a:r>
          </a:p>
          <a:p>
            <a:pPr eaLnBrk="1" hangingPunct="1"/>
            <a:r>
              <a:rPr lang="cs-CZ" altLang="cs-CZ" sz="1600" b="1"/>
              <a:t>- </a:t>
            </a:r>
            <a:r>
              <a:rPr lang="cs-CZ" altLang="cs-CZ" sz="1600" b="1">
                <a:cs typeface="Times New Roman" pitchFamily="18" charset="0"/>
              </a:rPr>
              <a:t>živí </a:t>
            </a:r>
            <a:r>
              <a:rPr lang="cs-CZ" altLang="cs-CZ" sz="1600" b="1"/>
              <a:t>se </a:t>
            </a:r>
            <a:r>
              <a:rPr lang="cs-CZ" altLang="cs-CZ" sz="1600" b="1">
                <a:cs typeface="Times New Roman" pitchFamily="18" charset="0"/>
              </a:rPr>
              <a:t>listy bylin, keřů a listnatých stromů</a:t>
            </a:r>
            <a:r>
              <a:rPr lang="cs-CZ" altLang="cs-CZ" sz="1600" b="1"/>
              <a:t> </a:t>
            </a:r>
          </a:p>
          <a:p>
            <a:pPr eaLnBrk="1" hangingPunct="1"/>
            <a:r>
              <a:rPr lang="cs-CZ" altLang="cs-CZ" sz="1600" b="1"/>
              <a:t>- </a:t>
            </a:r>
            <a:r>
              <a:rPr lang="cs-CZ" altLang="cs-CZ" sz="1600" b="1">
                <a:cs typeface="Times New Roman" pitchFamily="18" charset="0"/>
              </a:rPr>
              <a:t>v trusu býložravých savců </a:t>
            </a:r>
            <a:r>
              <a:rPr lang="cs-CZ" altLang="cs-CZ" sz="1600" b="1"/>
              <a:t>, </a:t>
            </a:r>
            <a:r>
              <a:rPr lang="cs-CZ" altLang="cs-CZ" sz="1600" b="1">
                <a:cs typeface="Times New Roman" pitchFamily="18" charset="0"/>
              </a:rPr>
              <a:t>hnijících látkách rostlinného původu</a:t>
            </a:r>
            <a:endParaRPr lang="cs-CZ" altLang="cs-CZ" sz="1600" b="1"/>
          </a:p>
        </p:txBody>
      </p:sp>
      <p:sp>
        <p:nvSpPr>
          <p:cNvPr id="13317" name="Rectangle 5"/>
          <p:cNvSpPr>
            <a:spLocks noChangeArrowheads="1"/>
          </p:cNvSpPr>
          <p:nvPr/>
        </p:nvSpPr>
        <p:spPr bwMode="auto">
          <a:xfrm>
            <a:off x="1676400" y="5105400"/>
            <a:ext cx="8915400" cy="13144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cs-CZ" altLang="cs-CZ" sz="1600" b="1"/>
              <a:t>K</a:t>
            </a:r>
            <a:r>
              <a:rPr lang="cs-CZ" altLang="cs-CZ" sz="1600" b="1">
                <a:cs typeface="Times New Roman" pitchFamily="18" charset="0"/>
              </a:rPr>
              <a:t> zakladení těla mrtvého došlo někdy v období května až poloviny července (pravděpodobně polovina června až července).</a:t>
            </a:r>
          </a:p>
          <a:p>
            <a:r>
              <a:rPr lang="cs-CZ" altLang="cs-CZ" sz="1600" b="1">
                <a:cs typeface="Times New Roman" pitchFamily="18" charset="0"/>
              </a:rPr>
              <a:t>V případě celé mrtvoly k zakopání muselo dojít až po zakladení zástupci Calliphoridae a Muscidae (a s vysokou pravděpodobností i Fanniidae) tedy minimálně po čtyřech až pěti dnech </a:t>
            </a:r>
            <a:r>
              <a:rPr lang="cs-CZ" altLang="cs-CZ" sz="1600" b="1"/>
              <a:t>. </a:t>
            </a:r>
            <a:r>
              <a:rPr lang="cs-CZ" altLang="cs-CZ" sz="1600" b="1">
                <a:cs typeface="Times New Roman" pitchFamily="18" charset="0"/>
              </a:rPr>
              <a:t>Je však jisté, že mrtvý byl pohřben nejpozději po devíti až čtrnácti dnech </a:t>
            </a:r>
            <a:endParaRPr lang="cs-CZ" altLang="cs-CZ" sz="1600"/>
          </a:p>
        </p:txBody>
      </p:sp>
    </p:spTree>
    <p:extLst>
      <p:ext uri="{BB962C8B-B14F-4D97-AF65-F5344CB8AC3E}">
        <p14:creationId xmlns:p14="http://schemas.microsoft.com/office/powerpoint/2010/main" val="2557187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1752600" y="2047876"/>
          <a:ext cx="6019800" cy="1457325"/>
        </p:xfrm>
        <a:graphic>
          <a:graphicData uri="http://schemas.openxmlformats.org/presentationml/2006/ole">
            <mc:AlternateContent xmlns:mc="http://schemas.openxmlformats.org/markup-compatibility/2006">
              <mc:Choice xmlns:v="urn:schemas-microsoft-com:vml" Requires="v">
                <p:oleObj name="List" r:id="rId2" imgW="5496375" imgH="1457787" progId="Excel.Sheet.8">
                  <p:embed/>
                </p:oleObj>
              </mc:Choice>
              <mc:Fallback>
                <p:oleObj name="List" r:id="rId2" imgW="5496375" imgH="1457787" progId="Excel.Sheet.8">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47876"/>
                        <a:ext cx="60198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9" name="Object 3"/>
          <p:cNvGraphicFramePr>
            <a:graphicFrameLocks noChangeAspect="1"/>
          </p:cNvGraphicFramePr>
          <p:nvPr/>
        </p:nvGraphicFramePr>
        <p:xfrm>
          <a:off x="8001000" y="2057400"/>
          <a:ext cx="1733550" cy="609600"/>
        </p:xfrm>
        <a:graphic>
          <a:graphicData uri="http://schemas.openxmlformats.org/presentationml/2006/ole">
            <mc:AlternateContent xmlns:mc="http://schemas.openxmlformats.org/markup-compatibility/2006">
              <mc:Choice xmlns:v="urn:schemas-microsoft-com:vml" Requires="v">
                <p:oleObj name="List" r:id="rId4" imgW="1733850" imgH="609970" progId="Excel.Sheet.8">
                  <p:embed/>
                </p:oleObj>
              </mc:Choice>
              <mc:Fallback>
                <p:oleObj name="List" r:id="rId4" imgW="1733850" imgH="609970" progId="Excel.Sheet.8">
                  <p:embed/>
                  <p:pic>
                    <p:nvPicPr>
                      <p:cNvPr id="1433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2057400"/>
                        <a:ext cx="1733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Text Box 4"/>
          <p:cNvSpPr txBox="1">
            <a:spLocks noChangeArrowheads="1"/>
          </p:cNvSpPr>
          <p:nvPr/>
        </p:nvSpPr>
        <p:spPr bwMode="auto">
          <a:xfrm>
            <a:off x="2270125" y="1143000"/>
            <a:ext cx="7112000"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Potravinové protilátky (</a:t>
            </a:r>
            <a:r>
              <a:rPr lang="en-US" altLang="cs-CZ" i="1">
                <a:cs typeface="Times New Roman" pitchFamily="18" charset="0"/>
              </a:rPr>
              <a:t>ELISA</a:t>
            </a:r>
            <a:r>
              <a:rPr lang="cs-CZ" altLang="cs-CZ"/>
              <a:t> , </a:t>
            </a:r>
            <a:r>
              <a:rPr lang="en-US" altLang="cs-CZ" i="1">
                <a:cs typeface="Times New Roman" pitchFamily="18" charset="0"/>
              </a:rPr>
              <a:t>Rapid 3-D</a:t>
            </a:r>
            <a:r>
              <a:rPr lang="cs-CZ" altLang="cs-CZ"/>
              <a:t> ) – J. Pavelka</a:t>
            </a:r>
          </a:p>
        </p:txBody>
      </p:sp>
      <p:sp>
        <p:nvSpPr>
          <p:cNvPr id="14341" name="Text Box 5"/>
          <p:cNvSpPr txBox="1">
            <a:spLocks noChangeArrowheads="1"/>
          </p:cNvSpPr>
          <p:nvPr/>
        </p:nvSpPr>
        <p:spPr bwMode="auto">
          <a:xfrm>
            <a:off x="1981200" y="4419600"/>
            <a:ext cx="8001000" cy="156966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Hmotnostní spektrometr </a:t>
            </a:r>
            <a:r>
              <a:rPr lang="cs-CZ" altLang="cs-CZ">
                <a:cs typeface="Lucida Sans Unicode" pitchFamily="34" charset="0"/>
              </a:rPr>
              <a:t>ESI-MS/MS Q-TOF Premier (Waters) </a:t>
            </a:r>
            <a:r>
              <a:rPr lang="cs-CZ" altLang="cs-CZ"/>
              <a:t>– P. Koník</a:t>
            </a:r>
          </a:p>
          <a:p>
            <a:pPr eaLnBrk="1" hangingPunct="1"/>
            <a:r>
              <a:rPr lang="cs-CZ" altLang="cs-CZ">
                <a:cs typeface="Lucida Sans Unicode" pitchFamily="34" charset="0"/>
              </a:rPr>
              <a:t>Metoda identifikace protein</a:t>
            </a:r>
            <a:r>
              <a:rPr lang="cs-CZ" altLang="cs-CZ"/>
              <a:t>ů:</a:t>
            </a:r>
          </a:p>
          <a:p>
            <a:pPr eaLnBrk="1" hangingPunct="1"/>
            <a:r>
              <a:rPr lang="cs-CZ" altLang="cs-CZ">
                <a:solidFill>
                  <a:srgbClr val="FF0000"/>
                </a:solidFill>
              </a:rPr>
              <a:t>Bovine serum albumin</a:t>
            </a:r>
            <a:r>
              <a:rPr lang="cs-CZ" altLang="cs-CZ"/>
              <a:t> (</a:t>
            </a:r>
            <a:r>
              <a:rPr lang="cs-CZ" altLang="cs-CZ" i="1"/>
              <a:t>Bos taurus</a:t>
            </a:r>
            <a:r>
              <a:rPr lang="cs-CZ" altLang="cs-CZ"/>
              <a:t>) protein kravského mléka</a:t>
            </a:r>
          </a:p>
        </p:txBody>
      </p:sp>
      <p:sp>
        <p:nvSpPr>
          <p:cNvPr id="14342" name="Text Box 6"/>
          <p:cNvSpPr txBox="1">
            <a:spLocks noChangeArrowheads="1"/>
          </p:cNvSpPr>
          <p:nvPr/>
        </p:nvSpPr>
        <p:spPr bwMode="auto">
          <a:xfrm>
            <a:off x="5410200" y="254001"/>
            <a:ext cx="1487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2800" b="1"/>
              <a:t>Proteiny</a:t>
            </a:r>
          </a:p>
        </p:txBody>
      </p:sp>
    </p:spTree>
    <p:extLst>
      <p:ext uri="{BB962C8B-B14F-4D97-AF65-F5344CB8AC3E}">
        <p14:creationId xmlns:p14="http://schemas.microsoft.com/office/powerpoint/2010/main" val="2051184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09800" y="76200"/>
            <a:ext cx="7772400" cy="1143000"/>
          </a:xfrm>
          <a:solidFill>
            <a:schemeClr val="bg1"/>
          </a:solidFill>
        </p:spPr>
        <p:txBody>
          <a:bodyPr/>
          <a:lstStyle/>
          <a:p>
            <a:pPr eaLnBrk="1" hangingPunct="1"/>
            <a:r>
              <a:rPr lang="cs-CZ" altLang="cs-CZ" sz="2400" b="1"/>
              <a:t>Pyl, rostlinné makrozbytky, uhlíky a dřevo</a:t>
            </a:r>
          </a:p>
        </p:txBody>
      </p:sp>
      <p:sp>
        <p:nvSpPr>
          <p:cNvPr id="15363" name="Rectangle 3"/>
          <p:cNvSpPr>
            <a:spLocks noGrp="1" noChangeArrowheads="1"/>
          </p:cNvSpPr>
          <p:nvPr>
            <p:ph type="body" idx="1"/>
          </p:nvPr>
        </p:nvSpPr>
        <p:spPr>
          <a:xfrm>
            <a:off x="2209800" y="1447800"/>
            <a:ext cx="7772400" cy="3048000"/>
          </a:xfrm>
          <a:solidFill>
            <a:schemeClr val="bg1"/>
          </a:solidFill>
        </p:spPr>
        <p:txBody>
          <a:bodyPr>
            <a:normAutofit fontScale="92500" lnSpcReduction="10000"/>
          </a:bodyPr>
          <a:lstStyle/>
          <a:p>
            <a:pPr eaLnBrk="1" hangingPunct="1">
              <a:lnSpc>
                <a:spcPct val="90000"/>
              </a:lnSpc>
            </a:pPr>
            <a:r>
              <a:rPr lang="cs-CZ" altLang="cs-CZ" sz="2000"/>
              <a:t>Jednotlivé analýzy zachycují odlišné spektrum rostlin a odrážejí odlišné lidské činnosti</a:t>
            </a:r>
          </a:p>
          <a:p>
            <a:pPr eaLnBrk="1" hangingPunct="1">
              <a:lnSpc>
                <a:spcPct val="90000"/>
              </a:lnSpc>
            </a:pPr>
            <a:endParaRPr lang="cs-CZ" altLang="cs-CZ" sz="2000"/>
          </a:p>
          <a:p>
            <a:pPr eaLnBrk="1" hangingPunct="1">
              <a:lnSpc>
                <a:spcPct val="90000"/>
              </a:lnSpc>
            </a:pPr>
            <a:r>
              <a:rPr lang="cs-CZ" altLang="cs-CZ" sz="2000"/>
              <a:t>Pylová zrna a rostlinné makrozbytky při kontaktu s bronzovým plechem výborně zachované</a:t>
            </a:r>
          </a:p>
          <a:p>
            <a:pPr eaLnBrk="1" hangingPunct="1">
              <a:lnSpc>
                <a:spcPct val="90000"/>
              </a:lnSpc>
            </a:pPr>
            <a:endParaRPr lang="cs-CZ" altLang="cs-CZ" sz="2000"/>
          </a:p>
          <a:p>
            <a:pPr eaLnBrk="1" hangingPunct="1">
              <a:lnSpc>
                <a:spcPct val="90000"/>
              </a:lnSpc>
            </a:pPr>
            <a:r>
              <a:rPr lang="cs-CZ" altLang="cs-CZ" sz="2000"/>
              <a:t>Vzorky PA nízko koncentrované – široké pylové spektrum </a:t>
            </a:r>
          </a:p>
          <a:p>
            <a:pPr eaLnBrk="1" hangingPunct="1">
              <a:lnSpc>
                <a:spcPct val="90000"/>
              </a:lnSpc>
            </a:pPr>
            <a:endParaRPr lang="cs-CZ" altLang="cs-CZ" sz="2000"/>
          </a:p>
          <a:p>
            <a:pPr eaLnBrk="1" hangingPunct="1">
              <a:lnSpc>
                <a:spcPct val="90000"/>
              </a:lnSpc>
            </a:pPr>
            <a:r>
              <a:rPr lang="cs-CZ" altLang="cs-CZ" sz="2000"/>
              <a:t>Uhlíky převládají nad dřevem</a:t>
            </a:r>
          </a:p>
        </p:txBody>
      </p:sp>
      <p:sp>
        <p:nvSpPr>
          <p:cNvPr id="15364" name="Rectangle 4"/>
          <p:cNvSpPr>
            <a:spLocks noChangeArrowheads="1"/>
          </p:cNvSpPr>
          <p:nvPr/>
        </p:nvSpPr>
        <p:spPr bwMode="auto">
          <a:xfrm>
            <a:off x="4552950" y="198120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graphicFrame>
        <p:nvGraphicFramePr>
          <p:cNvPr id="15365" name="Object 5"/>
          <p:cNvGraphicFramePr>
            <a:graphicFrameLocks noChangeAspect="1"/>
          </p:cNvGraphicFramePr>
          <p:nvPr/>
        </p:nvGraphicFramePr>
        <p:xfrm>
          <a:off x="7581900" y="3733800"/>
          <a:ext cx="3086100" cy="2895600"/>
        </p:xfrm>
        <a:graphic>
          <a:graphicData uri="http://schemas.openxmlformats.org/presentationml/2006/ole">
            <mc:AlternateContent xmlns:mc="http://schemas.openxmlformats.org/markup-compatibility/2006">
              <mc:Choice xmlns:v="urn:schemas-microsoft-com:vml" Requires="v">
                <p:oleObj r:id="rId2" imgW="3086100" imgH="2895600" progId="Excel.Chart.8">
                  <p:embed/>
                </p:oleObj>
              </mc:Choice>
              <mc:Fallback>
                <p:oleObj r:id="rId2" imgW="3086100" imgH="2895600" progId="Excel.Chart.8">
                  <p:embed/>
                  <p:pic>
                    <p:nvPicPr>
                      <p:cNvPr id="15365"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3733800"/>
                        <a:ext cx="3086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6" name="Text Box 6"/>
          <p:cNvSpPr txBox="1">
            <a:spLocks noChangeArrowheads="1"/>
          </p:cNvSpPr>
          <p:nvPr/>
        </p:nvSpPr>
        <p:spPr bwMode="auto">
          <a:xfrm>
            <a:off x="2209801" y="5257801"/>
            <a:ext cx="5349875" cy="131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FontTx/>
              <a:buChar char="•"/>
            </a:pPr>
            <a:r>
              <a:rPr lang="cs-CZ" altLang="cs-CZ" sz="2000"/>
              <a:t>Částečně odlesněná krajina s převahou pastvin; zemědělsky využívaná krajina</a:t>
            </a:r>
          </a:p>
          <a:p>
            <a:pPr eaLnBrk="1" hangingPunct="1">
              <a:lnSpc>
                <a:spcPct val="90000"/>
              </a:lnSpc>
              <a:spcBef>
                <a:spcPct val="20000"/>
              </a:spcBef>
              <a:buFontTx/>
              <a:buChar char="•"/>
            </a:pPr>
            <a:endParaRPr lang="cs-CZ" altLang="cs-CZ" sz="2000"/>
          </a:p>
          <a:p>
            <a:pPr eaLnBrk="1" hangingPunct="1">
              <a:lnSpc>
                <a:spcPct val="90000"/>
              </a:lnSpc>
              <a:spcBef>
                <a:spcPct val="20000"/>
              </a:spcBef>
              <a:buFontTx/>
              <a:buChar char="•"/>
            </a:pPr>
            <a:r>
              <a:rPr lang="cs-CZ" altLang="cs-CZ" sz="2000"/>
              <a:t>Část organického materiálu jistě záměrně vložená</a:t>
            </a:r>
          </a:p>
        </p:txBody>
      </p:sp>
    </p:spTree>
    <p:extLst>
      <p:ext uri="{BB962C8B-B14F-4D97-AF65-F5344CB8AC3E}">
        <p14:creationId xmlns:p14="http://schemas.microsoft.com/office/powerpoint/2010/main" val="3520798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8600"/>
            <a:ext cx="6858000" cy="445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descr="C:\Documents and Settings\Tereziáš z Hradu\Plocha\turbany_env\T2 pyl\Pla_lanc.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724400"/>
            <a:ext cx="20574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8458200" y="6172200"/>
            <a:ext cx="1841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600" i="1"/>
              <a:t>Plantago lanceolata</a:t>
            </a:r>
          </a:p>
        </p:txBody>
      </p:sp>
      <p:pic>
        <p:nvPicPr>
          <p:cNvPr id="16389" name="Picture 5" descr="C:\Documents and Settings\Tereziáš z Hradu\Plocha\turbany_env\T2 pyl\FIN\seq17918_crop.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2895600"/>
            <a:ext cx="18335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ChangeArrowheads="1"/>
          </p:cNvSpPr>
          <p:nvPr/>
        </p:nvSpPr>
        <p:spPr bwMode="auto">
          <a:xfrm>
            <a:off x="1828801" y="4419600"/>
            <a:ext cx="1196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600" i="1"/>
              <a:t>Triticum </a:t>
            </a:r>
            <a:r>
              <a:rPr lang="cs-CZ" altLang="cs-CZ" sz="1600"/>
              <a:t>typ</a:t>
            </a:r>
          </a:p>
        </p:txBody>
      </p:sp>
      <p:pic>
        <p:nvPicPr>
          <p:cNvPr id="16391" name="Picture 7" descr="C:\Documents and Settings\Tereziáš z Hradu\Plocha\turbany_env\T2 pyl\FIN\seq17958_crop_crop.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1" y="4716464"/>
            <a:ext cx="2327275"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8"/>
          <p:cNvSpPr>
            <a:spLocks noChangeArrowheads="1"/>
          </p:cNvSpPr>
          <p:nvPr/>
        </p:nvSpPr>
        <p:spPr bwMode="auto">
          <a:xfrm>
            <a:off x="4267201" y="6248400"/>
            <a:ext cx="230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600" i="1"/>
              <a:t>Polygonum persicaria</a:t>
            </a:r>
            <a:r>
              <a:rPr lang="cs-CZ" altLang="cs-CZ" sz="1600"/>
              <a:t> typ</a:t>
            </a:r>
          </a:p>
        </p:txBody>
      </p:sp>
      <p:pic>
        <p:nvPicPr>
          <p:cNvPr id="16393" name="Picture 9" descr="C:\Documents and Settings\Tereziáš z Hradu\Plocha\turbany_env\T2 pyl\FIN\seq17800-Zaostřeno_crop_crop.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876801"/>
            <a:ext cx="2286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10"/>
          <p:cNvSpPr>
            <a:spLocks noChangeArrowheads="1"/>
          </p:cNvSpPr>
          <p:nvPr/>
        </p:nvSpPr>
        <p:spPr bwMode="auto">
          <a:xfrm>
            <a:off x="2895600" y="6324600"/>
            <a:ext cx="1258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600" i="1"/>
              <a:t>Artemisia</a:t>
            </a:r>
            <a:r>
              <a:rPr lang="cs-CZ" altLang="cs-CZ" sz="1600"/>
              <a:t> sp.</a:t>
            </a:r>
          </a:p>
        </p:txBody>
      </p:sp>
      <p:sp>
        <p:nvSpPr>
          <p:cNvPr id="16395" name="Text Box 11"/>
          <p:cNvSpPr txBox="1">
            <a:spLocks noChangeArrowheads="1"/>
          </p:cNvSpPr>
          <p:nvPr/>
        </p:nvSpPr>
        <p:spPr bwMode="auto">
          <a:xfrm>
            <a:off x="2819400" y="304800"/>
            <a:ext cx="762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pyl</a:t>
            </a:r>
          </a:p>
        </p:txBody>
      </p:sp>
      <p:pic>
        <p:nvPicPr>
          <p:cNvPr id="16396" name="Picture 12" descr="C:\Documents and Settings\Tereziáš z Hradu\Plocha\turbany_env\T2 pyl\FIN\seq17801-Zaostřeno_crop_crop.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143001"/>
            <a:ext cx="1981200"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Rectangle 13"/>
          <p:cNvSpPr>
            <a:spLocks noChangeArrowheads="1"/>
          </p:cNvSpPr>
          <p:nvPr/>
        </p:nvSpPr>
        <p:spPr bwMode="auto">
          <a:xfrm>
            <a:off x="1752600" y="2514600"/>
            <a:ext cx="2171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ostrožka</a:t>
            </a:r>
            <a:r>
              <a:rPr lang="cs-CZ" altLang="cs-CZ" sz="1200" i="1"/>
              <a:t> Consolida ambigua</a:t>
            </a:r>
            <a:r>
              <a:rPr lang="cs-CZ" altLang="cs-CZ" sz="1200"/>
              <a:t> typ</a:t>
            </a:r>
          </a:p>
        </p:txBody>
      </p:sp>
    </p:spTree>
    <p:extLst>
      <p:ext uri="{BB962C8B-B14F-4D97-AF65-F5344CB8AC3E}">
        <p14:creationId xmlns:p14="http://schemas.microsoft.com/office/powerpoint/2010/main" val="4022263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dnadpis 2"/>
          <p:cNvSpPr txBox="1">
            <a:spLocks/>
          </p:cNvSpPr>
          <p:nvPr/>
        </p:nvSpPr>
        <p:spPr>
          <a:xfrm>
            <a:off x="2926440" y="4509120"/>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dirty="0"/>
              <a:t>Pohřební ritus x </a:t>
            </a:r>
            <a:r>
              <a:rPr lang="en-US" dirty="0"/>
              <a:t>, </a:t>
            </a:r>
            <a:r>
              <a:rPr lang="cs-CZ" dirty="0"/>
              <a:t>prostředí pohřebiště x místo, kde bylo tělo uložené před pohřbem</a:t>
            </a:r>
          </a:p>
        </p:txBody>
      </p:sp>
      <p:sp>
        <p:nvSpPr>
          <p:cNvPr id="5" name="Ovál 4"/>
          <p:cNvSpPr/>
          <p:nvPr/>
        </p:nvSpPr>
        <p:spPr>
          <a:xfrm>
            <a:off x="5285910" y="3068960"/>
            <a:ext cx="1620180" cy="79208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ln w="18415" cmpd="sng">
                  <a:solidFill>
                    <a:srgbClr val="FFFFFF"/>
                  </a:solidFill>
                  <a:prstDash val="solid"/>
                </a:ln>
                <a:solidFill>
                  <a:srgbClr val="FFFFFF"/>
                </a:solidFill>
                <a:effectLst>
                  <a:outerShdw blurRad="63500" dir="3600000" algn="tl" rotWithShape="0">
                    <a:srgbClr val="000000">
                      <a:alpha val="70000"/>
                    </a:srgbClr>
                  </a:outerShdw>
                </a:effectLst>
              </a:rPr>
              <a:t>grave</a:t>
            </a:r>
            <a:endParaRPr lang="cs-CZ"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7" name="Zakřivená spojnice 6"/>
          <p:cNvCxnSpPr/>
          <p:nvPr/>
        </p:nvCxnSpPr>
        <p:spPr>
          <a:xfrm>
            <a:off x="2135560" y="1175306"/>
            <a:ext cx="3024336" cy="1584176"/>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Zakřivená spojnice 9"/>
          <p:cNvCxnSpPr/>
          <p:nvPr/>
        </p:nvCxnSpPr>
        <p:spPr>
          <a:xfrm rot="10800000" flipV="1">
            <a:off x="7392144" y="836712"/>
            <a:ext cx="2592288" cy="192277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6600056" y="2276872"/>
            <a:ext cx="576064" cy="3600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 name="Přímá spojnice se šipkou 13"/>
          <p:cNvCxnSpPr/>
          <p:nvPr/>
        </p:nvCxnSpPr>
        <p:spPr>
          <a:xfrm>
            <a:off x="4799856" y="2132856"/>
            <a:ext cx="936104" cy="50405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6" name="Čárový popisek 1 15"/>
          <p:cNvSpPr/>
          <p:nvPr/>
        </p:nvSpPr>
        <p:spPr>
          <a:xfrm>
            <a:off x="2926441" y="491451"/>
            <a:ext cx="2017029" cy="504056"/>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Pollen</a:t>
            </a:r>
            <a:r>
              <a:rPr lang="cs-CZ" dirty="0"/>
              <a:t> in </a:t>
            </a:r>
            <a:r>
              <a:rPr lang="cs-CZ" dirty="0" err="1"/>
              <a:t>the</a:t>
            </a:r>
            <a:r>
              <a:rPr lang="cs-CZ" dirty="0"/>
              <a:t> air</a:t>
            </a:r>
          </a:p>
        </p:txBody>
      </p:sp>
      <p:sp>
        <p:nvSpPr>
          <p:cNvPr id="17" name="Čárový popisek 2 16"/>
          <p:cNvSpPr/>
          <p:nvPr/>
        </p:nvSpPr>
        <p:spPr>
          <a:xfrm>
            <a:off x="5933983" y="174805"/>
            <a:ext cx="2484275" cy="1641405"/>
          </a:xfrm>
          <a:prstGeom prst="borderCallout2">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Seed</a:t>
            </a:r>
            <a:r>
              <a:rPr lang="cs-CZ" dirty="0"/>
              <a:t> and </a:t>
            </a:r>
            <a:r>
              <a:rPr lang="cs-CZ" dirty="0" err="1"/>
              <a:t>fruits</a:t>
            </a:r>
            <a:r>
              <a:rPr lang="cs-CZ" dirty="0"/>
              <a:t>; </a:t>
            </a:r>
            <a:r>
              <a:rPr lang="cs-CZ" dirty="0" err="1"/>
              <a:t>charcoals</a:t>
            </a:r>
            <a:r>
              <a:rPr lang="cs-CZ" dirty="0"/>
              <a:t>; </a:t>
            </a:r>
            <a:r>
              <a:rPr lang="cs-CZ" dirty="0" err="1"/>
              <a:t>pollen</a:t>
            </a:r>
            <a:endParaRPr lang="cs-CZ" dirty="0"/>
          </a:p>
          <a:p>
            <a:pPr algn="ctr"/>
            <a:r>
              <a:rPr lang="cs-CZ" dirty="0" err="1"/>
              <a:t>Burial</a:t>
            </a:r>
            <a:r>
              <a:rPr lang="cs-CZ" dirty="0"/>
              <a:t> rite</a:t>
            </a:r>
          </a:p>
          <a:p>
            <a:pPr algn="ctr"/>
            <a:r>
              <a:rPr lang="cs-CZ" dirty="0"/>
              <a:t>X</a:t>
            </a:r>
          </a:p>
          <a:p>
            <a:pPr algn="ctr"/>
            <a:r>
              <a:rPr lang="cs-CZ" dirty="0" err="1"/>
              <a:t>Environment</a:t>
            </a:r>
            <a:r>
              <a:rPr lang="cs-CZ" dirty="0"/>
              <a:t> </a:t>
            </a:r>
            <a:r>
              <a:rPr lang="cs-CZ" dirty="0" err="1"/>
              <a:t>of</a:t>
            </a:r>
            <a:r>
              <a:rPr lang="cs-CZ" dirty="0"/>
              <a:t> </a:t>
            </a:r>
            <a:r>
              <a:rPr lang="cs-CZ" dirty="0" err="1"/>
              <a:t>the</a:t>
            </a:r>
            <a:r>
              <a:rPr lang="cs-CZ" dirty="0"/>
              <a:t> </a:t>
            </a:r>
            <a:r>
              <a:rPr lang="cs-CZ" dirty="0" err="1"/>
              <a:t>site</a:t>
            </a:r>
            <a:endParaRPr lang="cs-CZ" dirty="0"/>
          </a:p>
          <a:p>
            <a:pPr algn="ctr"/>
            <a:endParaRPr lang="cs-CZ" dirty="0"/>
          </a:p>
        </p:txBody>
      </p:sp>
      <p:cxnSp>
        <p:nvCxnSpPr>
          <p:cNvPr id="20" name="Přímá spojnice se šipkou 19"/>
          <p:cNvCxnSpPr/>
          <p:nvPr/>
        </p:nvCxnSpPr>
        <p:spPr>
          <a:xfrm flipH="1">
            <a:off x="7176120" y="3176972"/>
            <a:ext cx="936105" cy="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a:off x="3934955" y="3176972"/>
            <a:ext cx="1008515" cy="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Čárový popisek 1 22"/>
          <p:cNvSpPr/>
          <p:nvPr/>
        </p:nvSpPr>
        <p:spPr>
          <a:xfrm>
            <a:off x="8688288" y="2132856"/>
            <a:ext cx="1800200" cy="1440160"/>
          </a:xfrm>
          <a:prstGeom prst="borderCallout1">
            <a:avLst>
              <a:gd name="adj1" fmla="val 18750"/>
              <a:gd name="adj2" fmla="val -8333"/>
              <a:gd name="adj3" fmla="val 66522"/>
              <a:gd name="adj4" fmla="val -2782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Charcoals</a:t>
            </a:r>
            <a:r>
              <a:rPr lang="cs-CZ" dirty="0"/>
              <a:t>, </a:t>
            </a:r>
            <a:r>
              <a:rPr lang="cs-CZ" dirty="0" err="1"/>
              <a:t>seeds</a:t>
            </a:r>
            <a:r>
              <a:rPr lang="cs-CZ" dirty="0"/>
              <a:t> and </a:t>
            </a:r>
            <a:r>
              <a:rPr lang="cs-CZ" dirty="0" err="1"/>
              <a:t>fruits</a:t>
            </a:r>
            <a:endParaRPr lang="cs-CZ" dirty="0"/>
          </a:p>
          <a:p>
            <a:pPr algn="ctr"/>
            <a:r>
              <a:rPr lang="cs-CZ" dirty="0"/>
              <a:t>Residuum </a:t>
            </a:r>
            <a:r>
              <a:rPr lang="cs-CZ" dirty="0" err="1"/>
              <a:t>of</a:t>
            </a:r>
            <a:r>
              <a:rPr lang="cs-CZ" dirty="0"/>
              <a:t> </a:t>
            </a:r>
            <a:r>
              <a:rPr lang="cs-CZ" dirty="0" err="1"/>
              <a:t>earlier</a:t>
            </a:r>
            <a:r>
              <a:rPr lang="cs-CZ" dirty="0"/>
              <a:t> </a:t>
            </a:r>
            <a:r>
              <a:rPr lang="cs-CZ" dirty="0" err="1"/>
              <a:t>activities</a:t>
            </a:r>
            <a:endParaRPr lang="cs-CZ" dirty="0"/>
          </a:p>
        </p:txBody>
      </p:sp>
    </p:spTree>
    <p:extLst>
      <p:ext uri="{BB962C8B-B14F-4D97-AF65-F5344CB8AC3E}">
        <p14:creationId xmlns:p14="http://schemas.microsoft.com/office/powerpoint/2010/main" val="2104952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Tereziáš z Hradu\Plocha\turbany_env\T2 pyl\FIN\seq17801-Zaostřeno_crop_crop.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0"/>
            <a:ext cx="2667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1676400" y="1879600"/>
            <a:ext cx="2171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ostrožka</a:t>
            </a:r>
            <a:r>
              <a:rPr lang="cs-CZ" altLang="cs-CZ" sz="1200" i="1"/>
              <a:t> Consolida ambigua</a:t>
            </a:r>
            <a:r>
              <a:rPr lang="cs-CZ" altLang="cs-CZ" sz="1200"/>
              <a:t> typ</a:t>
            </a:r>
          </a:p>
        </p:txBody>
      </p:sp>
      <p:sp>
        <p:nvSpPr>
          <p:cNvPr id="17412" name="Rectangle 4"/>
          <p:cNvSpPr>
            <a:spLocks noChangeArrowheads="1"/>
          </p:cNvSpPr>
          <p:nvPr/>
        </p:nvSpPr>
        <p:spPr bwMode="auto">
          <a:xfrm>
            <a:off x="3657600" y="601980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sz="1600"/>
          </a:p>
        </p:txBody>
      </p:sp>
      <p:sp>
        <p:nvSpPr>
          <p:cNvPr id="17413" name="Rectangle 5"/>
          <p:cNvSpPr>
            <a:spLocks noChangeArrowheads="1"/>
          </p:cNvSpPr>
          <p:nvPr/>
        </p:nvSpPr>
        <p:spPr bwMode="auto">
          <a:xfrm>
            <a:off x="7239000" y="609600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sz="1600"/>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
            <a:ext cx="1981200" cy="194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362201"/>
            <a:ext cx="2814638"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6" name="Rectangle 8"/>
          <p:cNvSpPr>
            <a:spLocks noChangeArrowheads="1"/>
          </p:cNvSpPr>
          <p:nvPr/>
        </p:nvSpPr>
        <p:spPr bwMode="auto">
          <a:xfrm>
            <a:off x="2819401" y="3886200"/>
            <a:ext cx="1636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600">
                <a:solidFill>
                  <a:schemeClr val="bg1"/>
                </a:solidFill>
              </a:rPr>
              <a:t>hvozdík </a:t>
            </a:r>
            <a:r>
              <a:rPr lang="cs-CZ" altLang="cs-CZ" sz="1600" i="1">
                <a:solidFill>
                  <a:schemeClr val="bg1"/>
                </a:solidFill>
              </a:rPr>
              <a:t>Dianthus</a:t>
            </a:r>
          </a:p>
        </p:txBody>
      </p:sp>
      <p:pic>
        <p:nvPicPr>
          <p:cNvPr id="1741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076700"/>
            <a:ext cx="28956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8" name="Rectangle 10"/>
          <p:cNvSpPr>
            <a:spLocks noChangeArrowheads="1"/>
          </p:cNvSpPr>
          <p:nvPr/>
        </p:nvSpPr>
        <p:spPr bwMode="auto">
          <a:xfrm>
            <a:off x="4495800" y="5943600"/>
            <a:ext cx="2844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solidFill>
                  <a:schemeClr val="bg1"/>
                </a:solidFill>
              </a:rPr>
              <a:t>krabilice chlupatá</a:t>
            </a:r>
            <a:r>
              <a:rPr lang="cs-CZ" altLang="cs-CZ" sz="1200" i="1">
                <a:solidFill>
                  <a:schemeClr val="bg1"/>
                </a:solidFill>
              </a:rPr>
              <a:t> Chaerophyllum hirsutum</a:t>
            </a:r>
          </a:p>
        </p:txBody>
      </p:sp>
      <p:pic>
        <p:nvPicPr>
          <p:cNvPr id="1741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352800"/>
            <a:ext cx="1981200" cy="159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0" name="Rectangle 12"/>
          <p:cNvSpPr>
            <a:spLocks noChangeArrowheads="1"/>
          </p:cNvSpPr>
          <p:nvPr/>
        </p:nvSpPr>
        <p:spPr bwMode="auto">
          <a:xfrm>
            <a:off x="6934200" y="4648200"/>
            <a:ext cx="203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solidFill>
                  <a:schemeClr val="bg1"/>
                </a:solidFill>
              </a:rPr>
              <a:t>děhel lesní </a:t>
            </a:r>
            <a:r>
              <a:rPr lang="cs-CZ" altLang="cs-CZ" sz="1200" i="1">
                <a:solidFill>
                  <a:schemeClr val="bg1"/>
                </a:solidFill>
              </a:rPr>
              <a:t>Angelica sylvestris</a:t>
            </a:r>
          </a:p>
        </p:txBody>
      </p:sp>
      <p:pic>
        <p:nvPicPr>
          <p:cNvPr id="1742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0"/>
            <a:ext cx="24384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2" name="Rectangle 14"/>
          <p:cNvSpPr>
            <a:spLocks noChangeArrowheads="1"/>
          </p:cNvSpPr>
          <p:nvPr/>
        </p:nvSpPr>
        <p:spPr bwMode="auto">
          <a:xfrm>
            <a:off x="8229600" y="1524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solidFill>
                  <a:schemeClr val="bg1"/>
                </a:solidFill>
              </a:rPr>
              <a:t>třezalka </a:t>
            </a:r>
            <a:r>
              <a:rPr lang="cs-CZ" altLang="cs-CZ" sz="1200" i="1">
                <a:solidFill>
                  <a:schemeClr val="bg1"/>
                </a:solidFill>
              </a:rPr>
              <a:t>Hypericum</a:t>
            </a:r>
          </a:p>
        </p:txBody>
      </p:sp>
      <p:pic>
        <p:nvPicPr>
          <p:cNvPr id="17423"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1014" y="1828800"/>
            <a:ext cx="129698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4" name="Text Box 16"/>
          <p:cNvSpPr txBox="1">
            <a:spLocks noChangeArrowheads="1"/>
          </p:cNvSpPr>
          <p:nvPr/>
        </p:nvSpPr>
        <p:spPr bwMode="auto">
          <a:xfrm>
            <a:off x="8229601" y="2743200"/>
            <a:ext cx="1349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pryskyřník prudký</a:t>
            </a:r>
            <a:r>
              <a:rPr lang="cs-CZ" altLang="cs-CZ" sz="1200" i="1"/>
              <a:t> Ranunculus acris</a:t>
            </a:r>
          </a:p>
        </p:txBody>
      </p:sp>
      <p:pic>
        <p:nvPicPr>
          <p:cNvPr id="17425"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4419600"/>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6" name="Text Box 18"/>
          <p:cNvSpPr txBox="1">
            <a:spLocks noChangeArrowheads="1"/>
          </p:cNvSpPr>
          <p:nvPr/>
        </p:nvSpPr>
        <p:spPr bwMode="auto">
          <a:xfrm>
            <a:off x="2651126" y="5980114"/>
            <a:ext cx="1495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heřmánek </a:t>
            </a:r>
            <a:r>
              <a:rPr lang="cs-CZ" altLang="cs-CZ" sz="1200" i="1"/>
              <a:t>Marticaria</a:t>
            </a:r>
          </a:p>
        </p:txBody>
      </p:sp>
      <p:pic>
        <p:nvPicPr>
          <p:cNvPr id="1742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1" y="1219200"/>
            <a:ext cx="2005013"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8" name="Text Box 20"/>
          <p:cNvSpPr txBox="1">
            <a:spLocks noChangeArrowheads="1"/>
          </p:cNvSpPr>
          <p:nvPr/>
        </p:nvSpPr>
        <p:spPr bwMode="auto">
          <a:xfrm>
            <a:off x="6689726" y="3008314"/>
            <a:ext cx="987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solidFill>
                  <a:schemeClr val="bg1"/>
                </a:solidFill>
              </a:rPr>
              <a:t>máta </a:t>
            </a:r>
            <a:r>
              <a:rPr lang="cs-CZ" altLang="cs-CZ" sz="1200" i="1">
                <a:solidFill>
                  <a:schemeClr val="bg1"/>
                </a:solidFill>
              </a:rPr>
              <a:t>Mentha</a:t>
            </a:r>
          </a:p>
        </p:txBody>
      </p:sp>
      <p:pic>
        <p:nvPicPr>
          <p:cNvPr id="17429"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981200"/>
            <a:ext cx="16192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30" name="Rectangle 22"/>
          <p:cNvSpPr>
            <a:spLocks noChangeArrowheads="1"/>
          </p:cNvSpPr>
          <p:nvPr/>
        </p:nvSpPr>
        <p:spPr bwMode="auto">
          <a:xfrm>
            <a:off x="4953001" y="3657600"/>
            <a:ext cx="1268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solidFill>
                  <a:schemeClr val="bg1"/>
                </a:solidFill>
              </a:rPr>
              <a:t>mochna </a:t>
            </a:r>
            <a:r>
              <a:rPr lang="cs-CZ" altLang="cs-CZ" sz="1200" i="1">
                <a:solidFill>
                  <a:schemeClr val="bg1"/>
                </a:solidFill>
              </a:rPr>
              <a:t>Potentila</a:t>
            </a:r>
          </a:p>
        </p:txBody>
      </p:sp>
      <p:pic>
        <p:nvPicPr>
          <p:cNvPr id="17431"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01001" y="4876801"/>
            <a:ext cx="2638425" cy="19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32" name="Rectangle 24"/>
          <p:cNvSpPr>
            <a:spLocks noChangeArrowheads="1"/>
          </p:cNvSpPr>
          <p:nvPr/>
        </p:nvSpPr>
        <p:spPr bwMode="auto">
          <a:xfrm>
            <a:off x="8153400" y="640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i="1"/>
              <a:t>zvonečník Pytheuma</a:t>
            </a:r>
            <a:r>
              <a:rPr lang="cs-CZ" altLang="cs-CZ" i="1"/>
              <a:t> </a:t>
            </a:r>
          </a:p>
        </p:txBody>
      </p:sp>
      <p:pic>
        <p:nvPicPr>
          <p:cNvPr id="17433"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15400" y="3352801"/>
            <a:ext cx="19050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34" name="Text Box 26"/>
          <p:cNvSpPr txBox="1">
            <a:spLocks noChangeArrowheads="1"/>
          </p:cNvSpPr>
          <p:nvPr/>
        </p:nvSpPr>
        <p:spPr bwMode="auto">
          <a:xfrm>
            <a:off x="9051925" y="4608514"/>
            <a:ext cx="1131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solidFill>
                  <a:schemeClr val="bg1"/>
                </a:solidFill>
              </a:rPr>
              <a:t>straček</a:t>
            </a:r>
            <a:r>
              <a:rPr lang="cs-CZ" altLang="cs-CZ" sz="1200"/>
              <a:t> </a:t>
            </a:r>
            <a:r>
              <a:rPr lang="cs-CZ" altLang="cs-CZ" sz="1200" i="1">
                <a:solidFill>
                  <a:schemeClr val="bg1"/>
                </a:solidFill>
              </a:rPr>
              <a:t>Senecio</a:t>
            </a:r>
          </a:p>
        </p:txBody>
      </p:sp>
    </p:spTree>
    <p:extLst>
      <p:ext uri="{BB962C8B-B14F-4D97-AF65-F5344CB8AC3E}">
        <p14:creationId xmlns:p14="http://schemas.microsoft.com/office/powerpoint/2010/main" val="45757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cs-CZ" altLang="cs-CZ"/>
          </a:p>
        </p:txBody>
      </p:sp>
      <p:pic>
        <p:nvPicPr>
          <p:cNvPr id="18435" name="Picture 3" descr="C:\Documents and Settings\Tereziáš z Hradu\Plocha\turbany_env\T2 pyl\FIN\seq17934_crop.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0"/>
            <a:ext cx="557212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Grp="1" noChangeArrowheads="1"/>
          </p:cNvSpPr>
          <p:nvPr>
            <p:ph type="body" idx="1"/>
          </p:nvPr>
        </p:nvSpPr>
        <p:spPr>
          <a:xfrm>
            <a:off x="1981200" y="2895600"/>
            <a:ext cx="1219200" cy="381000"/>
          </a:xfrm>
          <a:noFill/>
        </p:spPr>
        <p:txBody>
          <a:bodyPr/>
          <a:lstStyle/>
          <a:p>
            <a:pPr eaLnBrk="1" hangingPunct="1">
              <a:spcBef>
                <a:spcPct val="0"/>
              </a:spcBef>
              <a:buFontTx/>
              <a:buNone/>
            </a:pPr>
            <a:r>
              <a:rPr lang="cs-CZ" altLang="cs-CZ" sz="1600" i="1"/>
              <a:t>Poaceae</a:t>
            </a:r>
          </a:p>
        </p:txBody>
      </p:sp>
      <p:pic>
        <p:nvPicPr>
          <p:cNvPr id="18437" name="Picture 5" descr="C:\Documents and Settings\Tereziáš z Hradu\Plocha\turbany_env\T2 pyl\FIN\seq17997_crop.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92500"/>
            <a:ext cx="36576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C:\Documents and Settings\Tereziáš z Hradu\Plocha\turbany_env\T1-4RM\P1010602.JPG"/>
          <p:cNvPicPr>
            <a:picLocks noChangeAspect="1" noChangeArrowheads="1"/>
          </p:cNvPicPr>
          <p:nvPr/>
        </p:nvPicPr>
        <p:blipFill>
          <a:blip r:embed="rId4">
            <a:lum bright="24000" contrast="50000"/>
            <a:extLst>
              <a:ext uri="{28A0092B-C50C-407E-A947-70E740481C1C}">
                <a14:useLocalDpi xmlns:a14="http://schemas.microsoft.com/office/drawing/2010/main" val="0"/>
              </a:ext>
            </a:extLst>
          </a:blip>
          <a:srcRect b="14912"/>
          <a:stretch>
            <a:fillRect/>
          </a:stretch>
        </p:blipFill>
        <p:spPr bwMode="auto">
          <a:xfrm>
            <a:off x="7543800" y="4864100"/>
            <a:ext cx="3124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C:\Documents and Settings\Tereziáš z Hradu\Plocha\turbany_env\T2-1RM\P1010626.JPG"/>
          <p:cNvPicPr>
            <a:picLocks noChangeAspect="1" noChangeArrowheads="1"/>
          </p:cNvPicPr>
          <p:nvPr/>
        </p:nvPicPr>
        <p:blipFill>
          <a:blip r:embed="rId5">
            <a:lum bright="20000" contrast="30000"/>
            <a:extLst>
              <a:ext uri="{28A0092B-C50C-407E-A947-70E740481C1C}">
                <a14:useLocalDpi xmlns:a14="http://schemas.microsoft.com/office/drawing/2010/main" val="0"/>
              </a:ext>
            </a:extLst>
          </a:blip>
          <a:srcRect/>
          <a:stretch>
            <a:fillRect/>
          </a:stretch>
        </p:blipFill>
        <p:spPr bwMode="auto">
          <a:xfrm>
            <a:off x="52578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C:\Documents and Settings\Tereziáš z Hradu\Plocha\turbany_env\T2-2RM\P1010601.JPG"/>
          <p:cNvPicPr>
            <a:picLocks noChangeAspect="1" noChangeArrowheads="1"/>
          </p:cNvPicPr>
          <p:nvPr/>
        </p:nvPicPr>
        <p:blipFill>
          <a:blip r:embed="rId6">
            <a:lum bright="22000" contrast="34000"/>
            <a:extLst>
              <a:ext uri="{28A0092B-C50C-407E-A947-70E740481C1C}">
                <a14:useLocalDpi xmlns:a14="http://schemas.microsoft.com/office/drawing/2010/main" val="0"/>
              </a:ext>
            </a:extLst>
          </a:blip>
          <a:srcRect l="16777" r="16777"/>
          <a:stretch>
            <a:fillRect/>
          </a:stretch>
        </p:blipFill>
        <p:spPr bwMode="auto">
          <a:xfrm>
            <a:off x="5257801" y="3505200"/>
            <a:ext cx="16224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C:\Documents and Settings\Tereziáš z Hradu\Plocha\turbany_env\T2-1RM\P1010629.JPG"/>
          <p:cNvPicPr>
            <a:picLocks noChangeAspect="1" noChangeArrowheads="1"/>
          </p:cNvPicPr>
          <p:nvPr/>
        </p:nvPicPr>
        <p:blipFill>
          <a:blip r:embed="rId7">
            <a:lum bright="20000" contrast="26000"/>
            <a:extLst>
              <a:ext uri="{28A0092B-C50C-407E-A947-70E740481C1C}">
                <a14:useLocalDpi xmlns:a14="http://schemas.microsoft.com/office/drawing/2010/main" val="0"/>
              </a:ext>
            </a:extLst>
          </a:blip>
          <a:srcRect r="11185"/>
          <a:stretch>
            <a:fillRect/>
          </a:stretch>
        </p:blipFill>
        <p:spPr bwMode="auto">
          <a:xfrm>
            <a:off x="7924800" y="0"/>
            <a:ext cx="27432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C:\Documents and Settings\Tereziáš z Hradu\Plocha\turbany_env\T1-4RM\P1010605.JPG"/>
          <p:cNvPicPr>
            <a:picLocks noChangeAspect="1" noChangeArrowheads="1"/>
          </p:cNvPicPr>
          <p:nvPr/>
        </p:nvPicPr>
        <p:blipFill>
          <a:blip r:embed="rId8">
            <a:lum bright="18000" contrast="34000"/>
            <a:extLst>
              <a:ext uri="{28A0092B-C50C-407E-A947-70E740481C1C}">
                <a14:useLocalDpi xmlns:a14="http://schemas.microsoft.com/office/drawing/2010/main" val="0"/>
              </a:ext>
            </a:extLst>
          </a:blip>
          <a:srcRect l="11185"/>
          <a:stretch>
            <a:fillRect/>
          </a:stretch>
        </p:blipFill>
        <p:spPr bwMode="auto">
          <a:xfrm>
            <a:off x="7924800" y="2398713"/>
            <a:ext cx="274320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031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Tereziáš z Hradu\Plocha\turbany_env\T2-6RM\další\P1010601.JPG"/>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16777" r="16777"/>
          <a:stretch>
            <a:fillRect/>
          </a:stretch>
        </p:blipFill>
        <p:spPr bwMode="auto">
          <a:xfrm>
            <a:off x="3962400" y="4191000"/>
            <a:ext cx="2362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Documents and Settings\Tereziáš z Hradu\Plocha\turbany_env\T1-4RM\P1010612.JPG"/>
          <p:cNvPicPr>
            <a:picLocks noChangeAspect="1" noChangeArrowheads="1"/>
          </p:cNvPicPr>
          <p:nvPr/>
        </p:nvPicPr>
        <p:blipFill>
          <a:blip r:embed="rId3">
            <a:lum bright="14000" contrast="20000"/>
            <a:extLst>
              <a:ext uri="{28A0092B-C50C-407E-A947-70E740481C1C}">
                <a14:useLocalDpi xmlns:a14="http://schemas.microsoft.com/office/drawing/2010/main" val="0"/>
              </a:ext>
            </a:extLst>
          </a:blip>
          <a:srcRect/>
          <a:stretch>
            <a:fillRect/>
          </a:stretch>
        </p:blipFill>
        <p:spPr bwMode="auto">
          <a:xfrm>
            <a:off x="1752600" y="304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Documents and Settings\Tereziáš z Hradu\Plocha\turbany_env\T1-3RM\dalsi\P10106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C:\Documents and Settings\Tereziáš z Hradu\Plocha\turbany_env\T1-5RM\P1010601.JPG"/>
          <p:cNvPicPr>
            <a:picLocks noChangeAspect="1" noChangeArrowheads="1"/>
          </p:cNvPicPr>
          <p:nvPr/>
        </p:nvPicPr>
        <p:blipFill>
          <a:blip r:embed="rId5">
            <a:lum bright="14000" contrast="44000"/>
            <a:extLst>
              <a:ext uri="{28A0092B-C50C-407E-A947-70E740481C1C}">
                <a14:useLocalDpi xmlns:a14="http://schemas.microsoft.com/office/drawing/2010/main" val="0"/>
              </a:ext>
            </a:extLst>
          </a:blip>
          <a:srcRect l="16777" r="16777"/>
          <a:stretch>
            <a:fillRect/>
          </a:stretch>
        </p:blipFill>
        <p:spPr bwMode="auto">
          <a:xfrm>
            <a:off x="1828801" y="3200400"/>
            <a:ext cx="232886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C:\Documents and Settings\Tereziáš z Hradu\Plocha\turbany_env\T2-6RM\další\P1010625.JPG"/>
          <p:cNvPicPr>
            <a:picLocks noChangeAspect="1" noChangeArrowheads="1"/>
          </p:cNvPicPr>
          <p:nvPr/>
        </p:nvPicPr>
        <p:blipFill>
          <a:blip r:embed="rId6">
            <a:lum bright="18000" contrast="26000"/>
            <a:extLst>
              <a:ext uri="{28A0092B-C50C-407E-A947-70E740481C1C}">
                <a14:useLocalDpi xmlns:a14="http://schemas.microsoft.com/office/drawing/2010/main" val="0"/>
              </a:ext>
            </a:extLst>
          </a:blip>
          <a:srcRect b="44739"/>
          <a:stretch>
            <a:fillRect/>
          </a:stretch>
        </p:blipFill>
        <p:spPr bwMode="auto">
          <a:xfrm>
            <a:off x="5486400" y="304800"/>
            <a:ext cx="51816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550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1185"/>
          <a:stretch>
            <a:fillRect/>
          </a:stretch>
        </p:blipFill>
        <p:spPr bwMode="auto">
          <a:xfrm>
            <a:off x="1524000" y="704851"/>
            <a:ext cx="3733800"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48076"/>
            <a:ext cx="37338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Rectangle 4"/>
          <p:cNvSpPr>
            <a:spLocks noChangeArrowheads="1"/>
          </p:cNvSpPr>
          <p:nvPr/>
        </p:nvSpPr>
        <p:spPr bwMode="auto">
          <a:xfrm>
            <a:off x="5334000" y="228601"/>
            <a:ext cx="5334000" cy="646331"/>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Potenciální přirozená vegetace:</a:t>
            </a:r>
            <a:r>
              <a:rPr lang="cs-CZ" altLang="cs-CZ" sz="1200" b="1"/>
              <a:t> Biková a/nebo jedlová doubrava</a:t>
            </a:r>
            <a:r>
              <a:rPr lang="cs-CZ" altLang="cs-CZ" sz="1200"/>
              <a:t> (</a:t>
            </a:r>
            <a:r>
              <a:rPr lang="cs-CZ" altLang="cs-CZ" sz="1200" i="1"/>
              <a:t>Luzulo albidae-Quercetum petraeae, Abieti-Quercetum</a:t>
            </a:r>
            <a:r>
              <a:rPr lang="cs-CZ" altLang="cs-CZ" sz="1200"/>
              <a:t>) (</a:t>
            </a:r>
            <a:r>
              <a:rPr lang="cs-CZ" altLang="cs-CZ" sz="1200" i="1">
                <a:cs typeface="Times New Roman" pitchFamily="18" charset="0"/>
              </a:rPr>
              <a:t>Neuhäselová 2001</a:t>
            </a:r>
            <a:r>
              <a:rPr lang="cs-CZ" altLang="cs-CZ" sz="1200"/>
              <a:t>)</a:t>
            </a:r>
          </a:p>
          <a:p>
            <a:pPr eaLnBrk="1" hangingPunct="1"/>
            <a:endParaRPr lang="cs-CZ" altLang="cs-CZ" sz="1200"/>
          </a:p>
        </p:txBody>
      </p:sp>
      <p:pic>
        <p:nvPicPr>
          <p:cNvPr id="20485" name="Picture 5" descr="C:\Documents and Settings\Tereziáš z Hradu\Plocha\turbany_env\T2 pyl\pyl vypln.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767138"/>
            <a:ext cx="40386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5410201" y="2590800"/>
            <a:ext cx="17748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Pyl - dřeviny</a:t>
            </a:r>
          </a:p>
        </p:txBody>
      </p:sp>
      <p:sp>
        <p:nvSpPr>
          <p:cNvPr id="20487" name="Text Box 7"/>
          <p:cNvSpPr txBox="1">
            <a:spLocks noChangeArrowheads="1"/>
          </p:cNvSpPr>
          <p:nvPr/>
        </p:nvSpPr>
        <p:spPr bwMode="auto">
          <a:xfrm>
            <a:off x="6537325" y="3314701"/>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Výplň T2</a:t>
            </a:r>
          </a:p>
        </p:txBody>
      </p:sp>
      <p:sp>
        <p:nvSpPr>
          <p:cNvPr id="20488" name="Text Box 8"/>
          <p:cNvSpPr txBox="1">
            <a:spLocks noChangeArrowheads="1"/>
          </p:cNvSpPr>
          <p:nvPr/>
        </p:nvSpPr>
        <p:spPr bwMode="auto">
          <a:xfrm>
            <a:off x="1676400" y="228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
        <p:nvSpPr>
          <p:cNvPr id="20489" name="Text Box 9"/>
          <p:cNvSpPr txBox="1">
            <a:spLocks noChangeArrowheads="1"/>
          </p:cNvSpPr>
          <p:nvPr/>
        </p:nvSpPr>
        <p:spPr bwMode="auto">
          <a:xfrm>
            <a:off x="1660525" y="266701"/>
            <a:ext cx="169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Vzorky z plechu</a:t>
            </a:r>
          </a:p>
        </p:txBody>
      </p:sp>
      <p:pic>
        <p:nvPicPr>
          <p:cNvPr id="20490" name="Picture 10"/>
          <p:cNvPicPr>
            <a:picLocks noChangeAspect="1" noChangeArrowheads="1"/>
          </p:cNvPicPr>
          <p:nvPr/>
        </p:nvPicPr>
        <p:blipFill>
          <a:blip r:embed="rId5">
            <a:extLst>
              <a:ext uri="{28A0092B-C50C-407E-A947-70E740481C1C}">
                <a14:useLocalDpi xmlns:a14="http://schemas.microsoft.com/office/drawing/2010/main" val="0"/>
              </a:ext>
            </a:extLst>
          </a:blip>
          <a:srcRect b="23619"/>
          <a:stretch>
            <a:fillRect/>
          </a:stretch>
        </p:blipFill>
        <p:spPr bwMode="auto">
          <a:xfrm>
            <a:off x="9296401" y="2209801"/>
            <a:ext cx="1222375"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1" name="Text Box 11"/>
          <p:cNvSpPr txBox="1">
            <a:spLocks noChangeArrowheads="1"/>
          </p:cNvSpPr>
          <p:nvPr/>
        </p:nvSpPr>
        <p:spPr bwMode="auto">
          <a:xfrm>
            <a:off x="4479925" y="803275"/>
            <a:ext cx="52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T1</a:t>
            </a:r>
          </a:p>
        </p:txBody>
      </p:sp>
      <p:sp>
        <p:nvSpPr>
          <p:cNvPr id="20492" name="Rectangle 12"/>
          <p:cNvSpPr>
            <a:spLocks noChangeArrowheads="1"/>
          </p:cNvSpPr>
          <p:nvPr/>
        </p:nvSpPr>
        <p:spPr bwMode="auto">
          <a:xfrm>
            <a:off x="9829800" y="6172200"/>
            <a:ext cx="52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T2</a:t>
            </a:r>
          </a:p>
        </p:txBody>
      </p:sp>
    </p:spTree>
    <p:extLst>
      <p:ext uri="{BB962C8B-B14F-4D97-AF65-F5344CB8AC3E}">
        <p14:creationId xmlns:p14="http://schemas.microsoft.com/office/powerpoint/2010/main" val="3002544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7543800" y="1"/>
          <a:ext cx="3124200" cy="2441575"/>
        </p:xfrm>
        <a:graphic>
          <a:graphicData uri="http://schemas.openxmlformats.org/presentationml/2006/ole">
            <mc:AlternateContent xmlns:mc="http://schemas.openxmlformats.org/markup-compatibility/2006">
              <mc:Choice xmlns:v="urn:schemas-microsoft-com:vml" Requires="v">
                <p:oleObj name="Graf" r:id="rId2" imgW="4839116" imgH="3781887" progId="Excel.Chart.8">
                  <p:embed/>
                </p:oleObj>
              </mc:Choice>
              <mc:Fallback>
                <p:oleObj name="Graf" r:id="rId2" imgW="4839116" imgH="3781887" progId="Excel.Chart.8">
                  <p:embed/>
                  <p:pic>
                    <p:nvPicPr>
                      <p:cNvPr id="2150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
                        <a:ext cx="3124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507" name="Picture 3" descr="C:\Documents and Settings\Tereziáš z Hradu\Plocha\turbany_env\turbany\P10105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10214"/>
            <a:ext cx="243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Documents and Settings\Tereziáš z Hradu\Plocha\turbany_env\T2-6RM\bříz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7432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Documents and Settings\Tereziáš z Hradu\Plocha\turbany_env\T2-6RM\další\P10106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8577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Documents and Settings\Tereziáš z Hradu\Plocha\turbany_env\T1-2RM\P10106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1148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Documents and Settings\Tereziáš z Hradu\Plocha\turbany_env\T1-3RM\dalsi\P1010609.JPG"/>
          <p:cNvPicPr>
            <a:picLocks noChangeAspect="1" noChangeArrowheads="1"/>
          </p:cNvPicPr>
          <p:nvPr/>
        </p:nvPicPr>
        <p:blipFill>
          <a:blip r:embed="rId8">
            <a:lum bright="22000" contrast="36000"/>
            <a:extLst>
              <a:ext uri="{28A0092B-C50C-407E-A947-70E740481C1C}">
                <a14:useLocalDpi xmlns:a14="http://schemas.microsoft.com/office/drawing/2010/main" val="0"/>
              </a:ext>
            </a:extLst>
          </a:blip>
          <a:srcRect l="11185" r="22369"/>
          <a:stretch>
            <a:fillRect/>
          </a:stretch>
        </p:blipFill>
        <p:spPr bwMode="auto">
          <a:xfrm>
            <a:off x="8440738" y="4343400"/>
            <a:ext cx="22272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8"/>
          <p:cNvSpPr txBox="1">
            <a:spLocks noChangeArrowheads="1"/>
          </p:cNvSpPr>
          <p:nvPr/>
        </p:nvSpPr>
        <p:spPr bwMode="auto">
          <a:xfrm>
            <a:off x="6934201" y="2057400"/>
            <a:ext cx="608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N=343</a:t>
            </a:r>
          </a:p>
        </p:txBody>
      </p:sp>
      <p:sp>
        <p:nvSpPr>
          <p:cNvPr id="21513" name="Rectangle 9"/>
          <p:cNvSpPr>
            <a:spLocks noChangeArrowheads="1"/>
          </p:cNvSpPr>
          <p:nvPr/>
        </p:nvSpPr>
        <p:spPr bwMode="auto">
          <a:xfrm>
            <a:off x="10059988" y="2438400"/>
            <a:ext cx="6080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N=169</a:t>
            </a:r>
          </a:p>
        </p:txBody>
      </p:sp>
      <p:pic>
        <p:nvPicPr>
          <p:cNvPr id="21514" name="Picture 10" descr="C:\Documents and Settings\Tereziáš z Hradu\Plocha\turbany_env\T2 pyl\FIN\seq17804-Zaostřeno2_crop.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6800" y="2743200"/>
            <a:ext cx="19812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Documents and Settings\Tereziáš z Hradu\Plocha\turbany_env\T1-3RM\P101061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3352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1660526" y="2627314"/>
            <a:ext cx="26971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Selektivně vybírané dřevo, které shořelo.</a:t>
            </a:r>
          </a:p>
        </p:txBody>
      </p:sp>
      <p:sp>
        <p:nvSpPr>
          <p:cNvPr id="21517" name="Text Box 13"/>
          <p:cNvSpPr txBox="1">
            <a:spLocks noChangeArrowheads="1"/>
          </p:cNvSpPr>
          <p:nvPr/>
        </p:nvSpPr>
        <p:spPr bwMode="auto">
          <a:xfrm>
            <a:off x="7756526" y="228600"/>
            <a:ext cx="9937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jehlice</a:t>
            </a:r>
          </a:p>
        </p:txBody>
      </p:sp>
      <p:graphicFrame>
        <p:nvGraphicFramePr>
          <p:cNvPr id="21518" name="Object 14"/>
          <p:cNvGraphicFramePr>
            <a:graphicFrameLocks noChangeAspect="1"/>
          </p:cNvGraphicFramePr>
          <p:nvPr/>
        </p:nvGraphicFramePr>
        <p:xfrm>
          <a:off x="1524000" y="0"/>
          <a:ext cx="6096000" cy="2387600"/>
        </p:xfrm>
        <a:graphic>
          <a:graphicData uri="http://schemas.openxmlformats.org/presentationml/2006/ole">
            <mc:AlternateContent xmlns:mc="http://schemas.openxmlformats.org/markup-compatibility/2006">
              <mc:Choice xmlns:v="urn:schemas-microsoft-com:vml" Requires="v">
                <p:oleObj name="Graf" r:id="rId11" imgW="6420381" imgH="2514970" progId="Excel.Chart.8">
                  <p:embed/>
                </p:oleObj>
              </mc:Choice>
              <mc:Fallback>
                <p:oleObj name="Graf" r:id="rId11" imgW="6420381" imgH="2514970" progId="Excel.Chart.8">
                  <p:embed/>
                  <p:pic>
                    <p:nvPicPr>
                      <p:cNvPr id="21518"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0"/>
                        <a:ext cx="60960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9" name="Text Box 15"/>
          <p:cNvSpPr>
            <a:spLocks noGrp="1" noChangeArrowheads="1"/>
          </p:cNvSpPr>
          <p:nvPr>
            <p:ph type="title"/>
          </p:nvPr>
        </p:nvSpPr>
        <p:spPr>
          <a:xfrm>
            <a:off x="6553200" y="228600"/>
            <a:ext cx="1066800" cy="381000"/>
          </a:xfrm>
          <a:solidFill>
            <a:schemeClr val="bg1"/>
          </a:solidFill>
        </p:spPr>
        <p:txBody>
          <a:bodyPr>
            <a:normAutofit fontScale="90000"/>
          </a:bodyPr>
          <a:lstStyle/>
          <a:p>
            <a:pPr algn="l" eaLnBrk="1" hangingPunct="1"/>
            <a:r>
              <a:rPr lang="cs-CZ" altLang="cs-CZ" sz="2400"/>
              <a:t>uhlíky</a:t>
            </a:r>
          </a:p>
        </p:txBody>
      </p:sp>
      <p:graphicFrame>
        <p:nvGraphicFramePr>
          <p:cNvPr id="21520" name="Object 16"/>
          <p:cNvGraphicFramePr>
            <a:graphicFrameLocks noChangeAspect="1"/>
          </p:cNvGraphicFramePr>
          <p:nvPr/>
        </p:nvGraphicFramePr>
        <p:xfrm>
          <a:off x="1533526" y="2286001"/>
          <a:ext cx="2352675" cy="1571625"/>
        </p:xfrm>
        <a:graphic>
          <a:graphicData uri="http://schemas.openxmlformats.org/presentationml/2006/ole">
            <mc:AlternateContent xmlns:mc="http://schemas.openxmlformats.org/markup-compatibility/2006">
              <mc:Choice xmlns:v="urn:schemas-microsoft-com:vml" Requires="v">
                <p:oleObj name="Graf" r:id="rId13" imgW="2353056" imgH="1572087" progId="Excel.Chart.8">
                  <p:embed/>
                </p:oleObj>
              </mc:Choice>
              <mc:Fallback>
                <p:oleObj name="Graf" r:id="rId13" imgW="2353056" imgH="1572087" progId="Excel.Chart.8">
                  <p:embed/>
                  <p:pic>
                    <p:nvPicPr>
                      <p:cNvPr id="2152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33526" y="2286001"/>
                        <a:ext cx="23526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21" name="Text Box 17"/>
          <p:cNvSpPr>
            <a:spLocks noGrp="1" noChangeArrowheads="1"/>
          </p:cNvSpPr>
          <p:nvPr>
            <p:ph type="body" idx="1"/>
          </p:nvPr>
        </p:nvSpPr>
        <p:spPr>
          <a:xfrm>
            <a:off x="3200400" y="2286000"/>
            <a:ext cx="914400" cy="457200"/>
          </a:xfrm>
          <a:solidFill>
            <a:schemeClr val="bg1"/>
          </a:solidFill>
        </p:spPr>
        <p:txBody>
          <a:bodyPr/>
          <a:lstStyle/>
          <a:p>
            <a:pPr eaLnBrk="1" hangingPunct="1">
              <a:spcBef>
                <a:spcPct val="0"/>
              </a:spcBef>
              <a:buFontTx/>
              <a:buNone/>
            </a:pPr>
            <a:r>
              <a:rPr lang="cs-CZ" altLang="cs-CZ" sz="2400"/>
              <a:t>dřevo</a:t>
            </a:r>
          </a:p>
        </p:txBody>
      </p:sp>
      <p:sp>
        <p:nvSpPr>
          <p:cNvPr id="21522" name="Text Box 18"/>
          <p:cNvSpPr txBox="1">
            <a:spLocks noChangeArrowheads="1"/>
          </p:cNvSpPr>
          <p:nvPr/>
        </p:nvSpPr>
        <p:spPr bwMode="auto">
          <a:xfrm>
            <a:off x="6553200" y="606426"/>
            <a:ext cx="820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N=339</a:t>
            </a:r>
          </a:p>
        </p:txBody>
      </p:sp>
      <p:sp>
        <p:nvSpPr>
          <p:cNvPr id="21523" name="Rectangle 19"/>
          <p:cNvSpPr>
            <a:spLocks noChangeArrowheads="1"/>
          </p:cNvSpPr>
          <p:nvPr/>
        </p:nvSpPr>
        <p:spPr bwMode="auto">
          <a:xfrm>
            <a:off x="3505200" y="33528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sz="1800"/>
          </a:p>
        </p:txBody>
      </p:sp>
      <p:sp>
        <p:nvSpPr>
          <p:cNvPr id="21524" name="Text Box 20"/>
          <p:cNvSpPr txBox="1">
            <a:spLocks noChangeArrowheads="1"/>
          </p:cNvSpPr>
          <p:nvPr/>
        </p:nvSpPr>
        <p:spPr bwMode="auto">
          <a:xfrm>
            <a:off x="3200400" y="3467101"/>
            <a:ext cx="706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N=55</a:t>
            </a:r>
          </a:p>
        </p:txBody>
      </p:sp>
      <p:sp>
        <p:nvSpPr>
          <p:cNvPr id="21525" name="Text Box 21"/>
          <p:cNvSpPr txBox="1">
            <a:spLocks noChangeArrowheads="1"/>
          </p:cNvSpPr>
          <p:nvPr/>
        </p:nvSpPr>
        <p:spPr bwMode="auto">
          <a:xfrm>
            <a:off x="7772400" y="685801"/>
            <a:ext cx="820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N=170</a:t>
            </a:r>
          </a:p>
        </p:txBody>
      </p:sp>
    </p:spTree>
    <p:extLst>
      <p:ext uri="{BB962C8B-B14F-4D97-AF65-F5344CB8AC3E}">
        <p14:creationId xmlns:p14="http://schemas.microsoft.com/office/powerpoint/2010/main" val="3578721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19450" y="210502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graphicFrame>
        <p:nvGraphicFramePr>
          <p:cNvPr id="22531" name="Object 3"/>
          <p:cNvGraphicFramePr>
            <a:graphicFrameLocks noChangeAspect="1"/>
          </p:cNvGraphicFramePr>
          <p:nvPr/>
        </p:nvGraphicFramePr>
        <p:xfrm>
          <a:off x="1928814" y="1595439"/>
          <a:ext cx="8334375" cy="3667125"/>
        </p:xfrm>
        <a:graphic>
          <a:graphicData uri="http://schemas.openxmlformats.org/presentationml/2006/ole">
            <mc:AlternateContent xmlns:mc="http://schemas.openxmlformats.org/markup-compatibility/2006">
              <mc:Choice xmlns:v="urn:schemas-microsoft-com:vml" Requires="v">
                <p:oleObj name="Graf" r:id="rId2" imgW="8334895" imgH="3667587" progId="Excel.Chart.8">
                  <p:embed/>
                </p:oleObj>
              </mc:Choice>
              <mc:Fallback>
                <p:oleObj name="Graf" r:id="rId2" imgW="8334895" imgH="3667587" progId="Excel.Chart.8">
                  <p:embed/>
                  <p:pic>
                    <p:nvPicPr>
                      <p:cNvPr id="22531"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4" y="1595439"/>
                        <a:ext cx="8334375"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33032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143001" y="1905001"/>
          <a:ext cx="3800475" cy="3095625"/>
        </p:xfrm>
        <a:graphic>
          <a:graphicData uri="http://schemas.openxmlformats.org/presentationml/2006/ole">
            <mc:AlternateContent xmlns:mc="http://schemas.openxmlformats.org/markup-compatibility/2006">
              <mc:Choice xmlns:v="urn:schemas-microsoft-com:vml" Requires="v">
                <p:oleObj name="Graf" r:id="rId2" imgW="3800948" imgH="3096087" progId="Excel.Chart.8">
                  <p:embed/>
                </p:oleObj>
              </mc:Choice>
              <mc:Fallback>
                <p:oleObj name="Graf" r:id="rId2" imgW="3800948" imgH="3096087" progId="Excel.Chart.8">
                  <p:embed/>
                  <p:pic>
                    <p:nvPicPr>
                      <p:cNvPr id="2355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905001"/>
                        <a:ext cx="380047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5" name="Picture 3" descr="C:\Documents and Settings\Tereziáš z Hradu\Plocha\turbany_env\T1-3RM\cf. ajuga.jpg"/>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a:stretch>
            <a:fillRect/>
          </a:stretch>
        </p:blipFill>
        <p:spPr bwMode="auto">
          <a:xfrm>
            <a:off x="4648200" y="228601"/>
            <a:ext cx="19812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C:\Documents and Settings\Tereziáš z Hradu\Plocha\turbany_env\T1-3RM\cf. alopecurus.jpg"/>
          <p:cNvPicPr>
            <a:picLocks noChangeAspect="1" noChangeArrowheads="1"/>
          </p:cNvPicPr>
          <p:nvPr/>
        </p:nvPicPr>
        <p:blipFill>
          <a:blip r:embed="rId5">
            <a:lum bright="16000" contrast="32000"/>
            <a:extLst>
              <a:ext uri="{28A0092B-C50C-407E-A947-70E740481C1C}">
                <a14:useLocalDpi xmlns:a14="http://schemas.microsoft.com/office/drawing/2010/main" val="0"/>
              </a:ext>
            </a:extLst>
          </a:blip>
          <a:srcRect/>
          <a:stretch>
            <a:fillRect/>
          </a:stretch>
        </p:blipFill>
        <p:spPr bwMode="auto">
          <a:xfrm>
            <a:off x="6781800" y="228601"/>
            <a:ext cx="1524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C:\Documents and Settings\Tereziáš z Hradu\Plocha\turbany_env\T2-1RM\bez.jpg"/>
          <p:cNvPicPr>
            <a:picLocks noChangeAspect="1" noChangeArrowheads="1"/>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3276600" y="152400"/>
            <a:ext cx="1309688"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Documents and Settings\Tereziáš z Hradu\Plocha\turbany_env\T2-6RM\P1010628.JPG"/>
          <p:cNvPicPr>
            <a:picLocks noChangeAspect="1" noChangeArrowheads="1"/>
          </p:cNvPicPr>
          <p:nvPr/>
        </p:nvPicPr>
        <p:blipFill>
          <a:blip r:embed="rId7" cstate="print">
            <a:lum bright="16000" contrast="32000"/>
            <a:extLst>
              <a:ext uri="{28A0092B-C50C-407E-A947-70E740481C1C}">
                <a14:useLocalDpi xmlns:a14="http://schemas.microsoft.com/office/drawing/2010/main" val="0"/>
              </a:ext>
            </a:extLst>
          </a:blip>
          <a:srcRect l="27962" t="14912" r="27962" b="14912"/>
          <a:stretch>
            <a:fillRect/>
          </a:stretch>
        </p:blipFill>
        <p:spPr bwMode="auto">
          <a:xfrm>
            <a:off x="1752600" y="152400"/>
            <a:ext cx="14049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9" name="Object 7"/>
          <p:cNvGraphicFramePr>
            <a:graphicFrameLocks noChangeAspect="1"/>
          </p:cNvGraphicFramePr>
          <p:nvPr/>
        </p:nvGraphicFramePr>
        <p:xfrm>
          <a:off x="6477001" y="3048001"/>
          <a:ext cx="3667125" cy="3540125"/>
        </p:xfrm>
        <a:graphic>
          <a:graphicData uri="http://schemas.openxmlformats.org/presentationml/2006/ole">
            <mc:AlternateContent xmlns:mc="http://schemas.openxmlformats.org/markup-compatibility/2006">
              <mc:Choice xmlns:v="urn:schemas-microsoft-com:vml" Requires="v">
                <p:oleObj name="Graf" r:id="rId8" imgW="4658083" imgH="4496170" progId="Excel.Chart.8">
                  <p:embed/>
                </p:oleObj>
              </mc:Choice>
              <mc:Fallback>
                <p:oleObj name="Graf" r:id="rId8" imgW="4658083" imgH="4496170" progId="Excel.Chart.8">
                  <p:embed/>
                  <p:pic>
                    <p:nvPicPr>
                      <p:cNvPr id="23559"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1" y="3048001"/>
                        <a:ext cx="3667125"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0" name="Object 8"/>
          <p:cNvGraphicFramePr>
            <a:graphicFrameLocks noChangeAspect="1"/>
          </p:cNvGraphicFramePr>
          <p:nvPr/>
        </p:nvGraphicFramePr>
        <p:xfrm>
          <a:off x="8713788" y="1143001"/>
          <a:ext cx="1954212" cy="2028825"/>
        </p:xfrm>
        <a:graphic>
          <a:graphicData uri="http://schemas.openxmlformats.org/presentationml/2006/ole">
            <mc:AlternateContent xmlns:mc="http://schemas.openxmlformats.org/markup-compatibility/2006">
              <mc:Choice xmlns:v="urn:schemas-microsoft-com:vml" Requires="v">
                <p:oleObj name="Graf" r:id="rId10" imgW="4305623" imgH="4467687" progId="Excel.Chart.8">
                  <p:embed/>
                </p:oleObj>
              </mc:Choice>
              <mc:Fallback>
                <p:oleObj name="Graf" r:id="rId10" imgW="4305623" imgH="4467687" progId="Excel.Chart.8">
                  <p:embed/>
                  <p:pic>
                    <p:nvPicPr>
                      <p:cNvPr id="2356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13788" y="1143001"/>
                        <a:ext cx="1954212" cy="2028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61" name="Picture 9" descr="C:\Documents and Settings\Tereziáš z Hradu\Plocha\turbany_env\T2-1RM\P101063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1" y="4724400"/>
            <a:ext cx="13700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0" descr="C:\Documents and Settings\Tereziáš z Hradu\Plocha\turbany_env\T2-1RM\P101064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95600" y="5715000"/>
            <a:ext cx="1676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1" descr="C:\Documents and Settings\Tereziáš z Hradu\Plocha\turbany_env\T2-1RM\P1010644.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8201" y="5105401"/>
            <a:ext cx="10509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2" descr="C:\Documents and Settings\Tereziáš z Hradu\Plocha\turbany_env\T1-3RM\P101060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4191000"/>
            <a:ext cx="1828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3" descr="C:\Documents and Settings\Tereziáš z Hradu\Plocha\turbany_env\T2-6RM\další\P1010610.JPG"/>
          <p:cNvPicPr>
            <a:picLocks noChangeAspect="1" noChangeArrowheads="1"/>
          </p:cNvPicPr>
          <p:nvPr/>
        </p:nvPicPr>
        <p:blipFill>
          <a:blip r:embed="rId16">
            <a:lum bright="12000" contrast="16000"/>
            <a:extLst>
              <a:ext uri="{28A0092B-C50C-407E-A947-70E740481C1C}">
                <a14:useLocalDpi xmlns:a14="http://schemas.microsoft.com/office/drawing/2010/main" val="0"/>
              </a:ext>
            </a:extLst>
          </a:blip>
          <a:srcRect/>
          <a:stretch>
            <a:fillRect/>
          </a:stretch>
        </p:blipFill>
        <p:spPr bwMode="auto">
          <a:xfrm>
            <a:off x="4572000" y="27432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4" descr="C:\Documents and Settings\Tereziáš z Hradu\Plocha\turbany_env\T2-5RM\boruvka_lis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15200" y="1295400"/>
            <a:ext cx="12636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15" descr="C:\Documents and Settings\Tereziáš z Hradu\Plocha\turbany_env\T2-6RM\P1010607.JPG"/>
          <p:cNvPicPr>
            <a:picLocks noChangeAspect="1" noChangeArrowheads="1"/>
          </p:cNvPicPr>
          <p:nvPr/>
        </p:nvPicPr>
        <p:blipFill>
          <a:blip r:embed="rId18">
            <a:lum bright="18000" contrast="24000"/>
            <a:extLst>
              <a:ext uri="{28A0092B-C50C-407E-A947-70E740481C1C}">
                <a14:useLocalDpi xmlns:a14="http://schemas.microsoft.com/office/drawing/2010/main" val="0"/>
              </a:ext>
            </a:extLst>
          </a:blip>
          <a:srcRect b="37282"/>
          <a:stretch>
            <a:fillRect/>
          </a:stretch>
        </p:blipFill>
        <p:spPr bwMode="auto">
          <a:xfrm>
            <a:off x="4572000" y="1600201"/>
            <a:ext cx="26670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Rectangle 16"/>
          <p:cNvSpPr>
            <a:spLocks noChangeArrowheads="1"/>
          </p:cNvSpPr>
          <p:nvPr/>
        </p:nvSpPr>
        <p:spPr bwMode="auto">
          <a:xfrm>
            <a:off x="9906001" y="2819400"/>
            <a:ext cx="608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N=448</a:t>
            </a:r>
          </a:p>
        </p:txBody>
      </p:sp>
      <p:sp>
        <p:nvSpPr>
          <p:cNvPr id="23569" name="Text Box 17"/>
          <p:cNvSpPr txBox="1">
            <a:spLocks noChangeArrowheads="1"/>
          </p:cNvSpPr>
          <p:nvPr/>
        </p:nvSpPr>
        <p:spPr bwMode="auto">
          <a:xfrm>
            <a:off x="9144000" y="6092826"/>
            <a:ext cx="820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N=278</a:t>
            </a:r>
          </a:p>
        </p:txBody>
      </p:sp>
      <p:sp>
        <p:nvSpPr>
          <p:cNvPr id="23570" name="Text Box 18"/>
          <p:cNvSpPr txBox="1">
            <a:spLocks noChangeArrowheads="1"/>
          </p:cNvSpPr>
          <p:nvPr/>
        </p:nvSpPr>
        <p:spPr bwMode="auto">
          <a:xfrm>
            <a:off x="3717925" y="4533901"/>
            <a:ext cx="706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N=16</a:t>
            </a:r>
          </a:p>
        </p:txBody>
      </p:sp>
    </p:spTree>
    <p:extLst>
      <p:ext uri="{BB962C8B-B14F-4D97-AF65-F5344CB8AC3E}">
        <p14:creationId xmlns:p14="http://schemas.microsoft.com/office/powerpoint/2010/main" val="941920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cs-CZ" altLang="cs-CZ"/>
          </a:p>
        </p:txBody>
      </p:sp>
      <p:sp>
        <p:nvSpPr>
          <p:cNvPr id="24579" name="Rectangle 3"/>
          <p:cNvSpPr>
            <a:spLocks noGrp="1" noChangeArrowheads="1"/>
          </p:cNvSpPr>
          <p:nvPr>
            <p:ph type="body" idx="1"/>
          </p:nvPr>
        </p:nvSpPr>
        <p:spPr/>
        <p:txBody>
          <a:bodyPr/>
          <a:lstStyle/>
          <a:p>
            <a:pPr eaLnBrk="1" hangingPunct="1"/>
            <a:endParaRPr lang="cs-CZ" altLang="cs-CZ"/>
          </a:p>
        </p:txBody>
      </p:sp>
      <p:pic>
        <p:nvPicPr>
          <p:cNvPr id="24580" name="Picture 4" descr="C:\Documents and Settings\Tereziáš z Hradu\Plocha\turbany_env\T2-5RM\P1010629.JPG"/>
          <p:cNvPicPr>
            <a:picLocks noChangeAspect="1" noChangeArrowheads="1"/>
          </p:cNvPicPr>
          <p:nvPr/>
        </p:nvPicPr>
        <p:blipFill>
          <a:blip r:embed="rId2">
            <a:lum bright="20000" contrast="30000"/>
            <a:extLst>
              <a:ext uri="{28A0092B-C50C-407E-A947-70E740481C1C}">
                <a14:useLocalDpi xmlns:a14="http://schemas.microsoft.com/office/drawing/2010/main" val="0"/>
              </a:ext>
            </a:extLst>
          </a:blip>
          <a:srcRect/>
          <a:stretch>
            <a:fillRect/>
          </a:stretch>
        </p:blipFill>
        <p:spPr bwMode="auto">
          <a:xfrm>
            <a:off x="2057400" y="76200"/>
            <a:ext cx="33734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Documents and Settings\Tereziáš z Hradu\Plocha\turbany_env\T2-5RM\P1010622.JPG"/>
          <p:cNvPicPr>
            <a:picLocks noChangeAspect="1" noChangeArrowheads="1"/>
          </p:cNvPicPr>
          <p:nvPr/>
        </p:nvPicPr>
        <p:blipFill>
          <a:blip r:embed="rId3">
            <a:lum bright="12000" contrast="20000"/>
            <a:extLst>
              <a:ext uri="{28A0092B-C50C-407E-A947-70E740481C1C}">
                <a14:useLocalDpi xmlns:a14="http://schemas.microsoft.com/office/drawing/2010/main" val="0"/>
              </a:ext>
            </a:extLst>
          </a:blip>
          <a:srcRect/>
          <a:stretch>
            <a:fillRect/>
          </a:stretch>
        </p:blipFill>
        <p:spPr bwMode="auto">
          <a:xfrm>
            <a:off x="6781800" y="1981200"/>
            <a:ext cx="3371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Documents and Settings\Tereziáš z Hradu\Plocha\turbany_env\T1-3RM\jahodyy.jpg"/>
          <p:cNvPicPr>
            <a:picLocks noChangeAspect="1" noChangeArrowheads="1"/>
          </p:cNvPicPr>
          <p:nvPr/>
        </p:nvPicPr>
        <p:blipFill>
          <a:blip r:embed="rId4">
            <a:lum bright="22000" contrast="30000"/>
            <a:extLst>
              <a:ext uri="{28A0092B-C50C-407E-A947-70E740481C1C}">
                <a14:useLocalDpi xmlns:a14="http://schemas.microsoft.com/office/drawing/2010/main" val="0"/>
              </a:ext>
            </a:extLst>
          </a:blip>
          <a:srcRect/>
          <a:stretch>
            <a:fillRect/>
          </a:stretch>
        </p:blipFill>
        <p:spPr bwMode="auto">
          <a:xfrm>
            <a:off x="1752600" y="4689476"/>
            <a:ext cx="35814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C:\Documents and Settings\Tereziáš z Hradu\Plocha\turbany_env\T2-5RM\ostruzi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0"/>
            <a:ext cx="285115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Documents and Settings\Tereziáš z Hradu\Plocha\turbany_env\T2-1RM\P1010640.JPG"/>
          <p:cNvPicPr>
            <a:picLocks noChangeAspect="1" noChangeArrowheads="1"/>
          </p:cNvPicPr>
          <p:nvPr/>
        </p:nvPicPr>
        <p:blipFill>
          <a:blip r:embed="rId6">
            <a:lum bright="16000" contrast="22000"/>
            <a:extLst>
              <a:ext uri="{28A0092B-C50C-407E-A947-70E740481C1C}">
                <a14:useLocalDpi xmlns:a14="http://schemas.microsoft.com/office/drawing/2010/main" val="0"/>
              </a:ext>
            </a:extLst>
          </a:blip>
          <a:srcRect/>
          <a:stretch>
            <a:fillRect/>
          </a:stretch>
        </p:blipFill>
        <p:spPr bwMode="auto">
          <a:xfrm>
            <a:off x="5257800" y="51435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458547" y="2636912"/>
            <a:ext cx="1423050" cy="1754326"/>
          </a:xfrm>
          <a:prstGeom prst="rect">
            <a:avLst/>
          </a:prstGeom>
          <a:noFill/>
        </p:spPr>
        <p:txBody>
          <a:bodyPr wrap="square" rtlCol="0">
            <a:spAutoFit/>
          </a:bodyPr>
          <a:lstStyle/>
          <a:p>
            <a:r>
              <a:rPr lang="cs-CZ" dirty="0"/>
              <a:t>Vinná réva – doklad importu; nejstarší severně od Dunaje</a:t>
            </a:r>
          </a:p>
        </p:txBody>
      </p:sp>
    </p:spTree>
    <p:extLst>
      <p:ext uri="{BB962C8B-B14F-4D97-AF65-F5344CB8AC3E}">
        <p14:creationId xmlns:p14="http://schemas.microsoft.com/office/powerpoint/2010/main" val="828159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cs-CZ" altLang="cs-CZ"/>
          </a:p>
        </p:txBody>
      </p:sp>
      <p:pic>
        <p:nvPicPr>
          <p:cNvPr id="25603" name="Picture 3" descr="C:\Documents and Settings\Tereziáš z Hradu\Plocha\turbany_env\T2-1RM\P1010652.JPG"/>
          <p:cNvPicPr>
            <a:picLocks noChangeAspect="1" noChangeArrowheads="1"/>
          </p:cNvPicPr>
          <p:nvPr/>
        </p:nvPicPr>
        <p:blipFill>
          <a:blip r:embed="rId2">
            <a:lum bright="10000" contrast="14000"/>
            <a:extLst>
              <a:ext uri="{28A0092B-C50C-407E-A947-70E740481C1C}">
                <a14:useLocalDpi xmlns:a14="http://schemas.microsoft.com/office/drawing/2010/main" val="0"/>
              </a:ext>
            </a:extLst>
          </a:blip>
          <a:srcRect/>
          <a:stretch>
            <a:fillRect/>
          </a:stretch>
        </p:blipFill>
        <p:spPr bwMode="auto">
          <a:xfrm>
            <a:off x="4495800" y="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C:\Documents and Settings\Tereziáš z Hradu\Plocha\turbany_env\T2-6RM\má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290988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Documents and Settings\Tereziáš z Hradu\Plocha\turbany_env\T2-6RM\mák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05201"/>
            <a:ext cx="44196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6"/>
          <p:cNvSpPr>
            <a:spLocks noGrp="1" noChangeArrowheads="1"/>
          </p:cNvSpPr>
          <p:nvPr>
            <p:ph type="body" idx="1"/>
          </p:nvPr>
        </p:nvSpPr>
        <p:spPr>
          <a:xfrm>
            <a:off x="6172200" y="5029200"/>
            <a:ext cx="4191000" cy="914400"/>
          </a:xfrm>
          <a:solidFill>
            <a:schemeClr val="hlink"/>
          </a:solidFill>
        </p:spPr>
        <p:txBody>
          <a:bodyPr/>
          <a:lstStyle/>
          <a:p>
            <a:pPr eaLnBrk="1" hangingPunct="1">
              <a:lnSpc>
                <a:spcPct val="90000"/>
              </a:lnSpc>
              <a:spcBef>
                <a:spcPct val="0"/>
              </a:spcBef>
              <a:buFontTx/>
              <a:buNone/>
            </a:pPr>
            <a:r>
              <a:rPr lang="cs-CZ" altLang="cs-CZ" dirty="0"/>
              <a:t>Depot máku v T2: potrava + droga</a:t>
            </a:r>
            <a:r>
              <a:rPr lang="cs-CZ" altLang="cs-CZ" dirty="0">
                <a:latin typeface="Arial" pitchFamily="34" charset="0"/>
              </a:rPr>
              <a:t>?</a:t>
            </a:r>
          </a:p>
          <a:p>
            <a:pPr eaLnBrk="1" hangingPunct="1">
              <a:lnSpc>
                <a:spcPct val="90000"/>
              </a:lnSpc>
              <a:spcBef>
                <a:spcPct val="0"/>
              </a:spcBef>
              <a:buFontTx/>
              <a:buNone/>
            </a:pPr>
            <a:endParaRPr lang="cs-CZ" altLang="cs-CZ" dirty="0"/>
          </a:p>
        </p:txBody>
      </p:sp>
      <p:sp>
        <p:nvSpPr>
          <p:cNvPr id="25607" name="Text Box 7"/>
          <p:cNvSpPr txBox="1">
            <a:spLocks noChangeArrowheads="1"/>
          </p:cNvSpPr>
          <p:nvPr/>
        </p:nvSpPr>
        <p:spPr bwMode="auto">
          <a:xfrm>
            <a:off x="9051926" y="3851275"/>
            <a:ext cx="10334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N=111</a:t>
            </a:r>
          </a:p>
        </p:txBody>
      </p:sp>
    </p:spTree>
    <p:extLst>
      <p:ext uri="{BB962C8B-B14F-4D97-AF65-F5344CB8AC3E}">
        <p14:creationId xmlns:p14="http://schemas.microsoft.com/office/powerpoint/2010/main" val="664261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Ondřej Chvojka\Dokumenty\Word\Přednášky\Pop. pole 2012\mohyla 2 - bronz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152400"/>
            <a:ext cx="1800225" cy="2438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3" descr="C:\Documents and Settings\Tereziáš z Hradu\Plocha\turbokalibrac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3048001"/>
            <a:ext cx="591026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C:\Documents and Settings\Tereziáš z Hradu\Plocha\turbany_env\T2-1RM\P1010629.JPG"/>
          <p:cNvPicPr>
            <a:picLocks noChangeAspect="1" noChangeArrowheads="1"/>
          </p:cNvPicPr>
          <p:nvPr/>
        </p:nvPicPr>
        <p:blipFill>
          <a:blip r:embed="rId4">
            <a:lum bright="20000" contrast="26000"/>
            <a:extLst>
              <a:ext uri="{28A0092B-C50C-407E-A947-70E740481C1C}">
                <a14:useLocalDpi xmlns:a14="http://schemas.microsoft.com/office/drawing/2010/main" val="0"/>
              </a:ext>
            </a:extLst>
          </a:blip>
          <a:srcRect r="11185"/>
          <a:stretch>
            <a:fillRect/>
          </a:stretch>
        </p:blipFill>
        <p:spPr bwMode="auto">
          <a:xfrm>
            <a:off x="7696200" y="228600"/>
            <a:ext cx="27432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Line 5"/>
          <p:cNvSpPr>
            <a:spLocks noChangeShapeType="1"/>
          </p:cNvSpPr>
          <p:nvPr/>
        </p:nvSpPr>
        <p:spPr bwMode="auto">
          <a:xfrm flipV="1">
            <a:off x="7772400" y="2133600"/>
            <a:ext cx="609600" cy="2057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6630" name="Picture 6" descr="C:\Documents and Settings\Tereziáš z Hradu\Plocha\turbany_env\T2-6RM\další\P10106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3048000"/>
            <a:ext cx="2362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Line 7"/>
          <p:cNvSpPr>
            <a:spLocks noChangeShapeType="1"/>
          </p:cNvSpPr>
          <p:nvPr/>
        </p:nvSpPr>
        <p:spPr bwMode="auto">
          <a:xfrm flipV="1">
            <a:off x="7772400" y="41910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6632" name="Picture 8" descr="C:\Documents and Settings\Tereziáš z Hradu\Plocha\turbany_env\DSCF1174.JPG"/>
          <p:cNvPicPr>
            <a:picLocks noChangeAspect="1" noChangeArrowheads="1"/>
          </p:cNvPicPr>
          <p:nvPr/>
        </p:nvPicPr>
        <p:blipFill>
          <a:blip r:embed="rId6">
            <a:lum contrast="14000"/>
            <a:extLst>
              <a:ext uri="{28A0092B-C50C-407E-A947-70E740481C1C}">
                <a14:useLocalDpi xmlns:a14="http://schemas.microsoft.com/office/drawing/2010/main" val="0"/>
              </a:ext>
            </a:extLst>
          </a:blip>
          <a:srcRect l="14474" r="3860"/>
          <a:stretch>
            <a:fillRect/>
          </a:stretch>
        </p:blipFill>
        <p:spPr bwMode="auto">
          <a:xfrm>
            <a:off x="8458200" y="4648201"/>
            <a:ext cx="22098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Line 9"/>
          <p:cNvSpPr>
            <a:spLocks noChangeShapeType="1"/>
          </p:cNvSpPr>
          <p:nvPr/>
        </p:nvSpPr>
        <p:spPr bwMode="auto">
          <a:xfrm>
            <a:off x="7772400" y="4876800"/>
            <a:ext cx="8382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4" name="Text Box 10"/>
          <p:cNvSpPr txBox="1">
            <a:spLocks noChangeArrowheads="1"/>
          </p:cNvSpPr>
          <p:nvPr/>
        </p:nvSpPr>
        <p:spPr bwMode="auto">
          <a:xfrm>
            <a:off x="1676401" y="2514601"/>
            <a:ext cx="1082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solidFill>
                  <a:srgbClr val="FF0000"/>
                </a:solidFill>
              </a:rPr>
              <a:t>Mohyla 2</a:t>
            </a:r>
          </a:p>
        </p:txBody>
      </p:sp>
      <p:pic>
        <p:nvPicPr>
          <p:cNvPr id="26635" name="Picture 11" descr="C:\Documents and Settings\Tereziáš z Hradu\Plocha\turbany_env\T1-3RM\P10106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8382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Line 12"/>
          <p:cNvSpPr>
            <a:spLocks noChangeShapeType="1"/>
          </p:cNvSpPr>
          <p:nvPr/>
        </p:nvSpPr>
        <p:spPr bwMode="auto">
          <a:xfrm>
            <a:off x="4419600" y="609600"/>
            <a:ext cx="2590800" cy="19050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7" name="Line 13"/>
          <p:cNvSpPr>
            <a:spLocks noChangeShapeType="1"/>
          </p:cNvSpPr>
          <p:nvPr/>
        </p:nvSpPr>
        <p:spPr bwMode="auto">
          <a:xfrm flipH="1">
            <a:off x="4191000" y="457200"/>
            <a:ext cx="2895600" cy="21336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65461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91544" y="836713"/>
            <a:ext cx="8229600" cy="4525963"/>
          </a:xfrm>
        </p:spPr>
        <p:txBody>
          <a:bodyPr>
            <a:normAutofit fontScale="77500" lnSpcReduction="20000"/>
          </a:bodyPr>
          <a:lstStyle/>
          <a:p>
            <a:endParaRPr lang="cs-CZ" dirty="0"/>
          </a:p>
          <a:p>
            <a:r>
              <a:rPr lang="cs-CZ" b="1" dirty="0"/>
              <a:t>Plant </a:t>
            </a:r>
            <a:r>
              <a:rPr lang="cs-CZ" b="1" dirty="0" err="1"/>
              <a:t>macro-remains</a:t>
            </a:r>
            <a:r>
              <a:rPr lang="cs-CZ" b="1" dirty="0"/>
              <a:t> + </a:t>
            </a:r>
            <a:r>
              <a:rPr lang="cs-CZ" b="1" dirty="0" err="1"/>
              <a:t>wood</a:t>
            </a:r>
            <a:r>
              <a:rPr lang="cs-CZ" b="1" dirty="0"/>
              <a:t> and </a:t>
            </a:r>
            <a:r>
              <a:rPr lang="cs-CZ" b="1" dirty="0" err="1"/>
              <a:t>charcoals</a:t>
            </a:r>
            <a:endParaRPr lang="cs-CZ" b="1" dirty="0"/>
          </a:p>
          <a:p>
            <a:endParaRPr lang="cs-CZ" b="1" dirty="0"/>
          </a:p>
          <a:p>
            <a:r>
              <a:rPr lang="cs-CZ" b="1" dirty="0"/>
              <a:t>Dry </a:t>
            </a:r>
            <a:r>
              <a:rPr lang="cs-CZ" b="1" dirty="0" err="1"/>
              <a:t>environment</a:t>
            </a:r>
            <a:r>
              <a:rPr lang="cs-CZ" b="1" dirty="0"/>
              <a:t>  </a:t>
            </a:r>
            <a:r>
              <a:rPr lang="cs-CZ" dirty="0"/>
              <a:t>- big </a:t>
            </a:r>
            <a:r>
              <a:rPr lang="cs-CZ" dirty="0" err="1"/>
              <a:t>samples</a:t>
            </a:r>
            <a:r>
              <a:rPr lang="cs-CZ" dirty="0"/>
              <a:t>, </a:t>
            </a:r>
            <a:r>
              <a:rPr lang="cs-CZ" dirty="0" err="1"/>
              <a:t>low</a:t>
            </a:r>
            <a:r>
              <a:rPr lang="cs-CZ" dirty="0"/>
              <a:t> </a:t>
            </a:r>
            <a:r>
              <a:rPr lang="cs-CZ" dirty="0" err="1"/>
              <a:t>density</a:t>
            </a:r>
            <a:r>
              <a:rPr lang="cs-CZ" dirty="0"/>
              <a:t> </a:t>
            </a:r>
            <a:r>
              <a:rPr lang="cs-CZ" dirty="0" err="1"/>
              <a:t>of</a:t>
            </a:r>
            <a:r>
              <a:rPr lang="cs-CZ" dirty="0"/>
              <a:t> </a:t>
            </a:r>
            <a:r>
              <a:rPr lang="cs-CZ" dirty="0" err="1"/>
              <a:t>charred</a:t>
            </a:r>
            <a:r>
              <a:rPr lang="cs-CZ" dirty="0"/>
              <a:t> plant </a:t>
            </a:r>
            <a:r>
              <a:rPr lang="cs-CZ" dirty="0" err="1"/>
              <a:t>macro-remains</a:t>
            </a:r>
            <a:endParaRPr lang="cs-CZ" dirty="0"/>
          </a:p>
          <a:p>
            <a:r>
              <a:rPr lang="cs-CZ" b="1" dirty="0"/>
              <a:t>Graves </a:t>
            </a:r>
            <a:r>
              <a:rPr lang="cs-CZ" b="1" dirty="0" err="1"/>
              <a:t>with</a:t>
            </a:r>
            <a:r>
              <a:rPr lang="cs-CZ" b="1" dirty="0"/>
              <a:t> </a:t>
            </a:r>
            <a:r>
              <a:rPr lang="cs-CZ" b="1" dirty="0" err="1"/>
              <a:t>large</a:t>
            </a:r>
            <a:r>
              <a:rPr lang="cs-CZ" b="1" dirty="0"/>
              <a:t> bronze </a:t>
            </a:r>
            <a:r>
              <a:rPr lang="cs-CZ" b="1" dirty="0" err="1"/>
              <a:t>artefacts</a:t>
            </a:r>
            <a:r>
              <a:rPr lang="cs-CZ" b="1" dirty="0"/>
              <a:t> </a:t>
            </a:r>
            <a:r>
              <a:rPr lang="cs-CZ" dirty="0"/>
              <a:t>– </a:t>
            </a:r>
            <a:r>
              <a:rPr lang="cs-CZ" dirty="0" err="1"/>
              <a:t>samples</a:t>
            </a:r>
            <a:r>
              <a:rPr lang="cs-CZ" dirty="0"/>
              <a:t> </a:t>
            </a:r>
            <a:r>
              <a:rPr lang="cs-CZ" dirty="0" err="1"/>
              <a:t>with</a:t>
            </a:r>
            <a:r>
              <a:rPr lang="cs-CZ" dirty="0"/>
              <a:t> </a:t>
            </a:r>
            <a:r>
              <a:rPr lang="en-US" dirty="0"/>
              <a:t>the immediate surroundings of the metal </a:t>
            </a:r>
            <a:r>
              <a:rPr lang="en-US" dirty="0" err="1"/>
              <a:t>arteacts</a:t>
            </a:r>
            <a:r>
              <a:rPr lang="cs-CZ" dirty="0"/>
              <a:t>, </a:t>
            </a:r>
            <a:r>
              <a:rPr lang="cs-CZ" dirty="0" err="1"/>
              <a:t>low</a:t>
            </a:r>
            <a:r>
              <a:rPr lang="cs-CZ" dirty="0"/>
              <a:t> </a:t>
            </a:r>
            <a:r>
              <a:rPr lang="cs-CZ" dirty="0" err="1"/>
              <a:t>volume</a:t>
            </a:r>
            <a:r>
              <a:rPr lang="cs-CZ" dirty="0"/>
              <a:t>, </a:t>
            </a:r>
            <a:r>
              <a:rPr lang="cs-CZ" dirty="0" err="1"/>
              <a:t>high</a:t>
            </a:r>
            <a:r>
              <a:rPr lang="cs-CZ" dirty="0"/>
              <a:t> </a:t>
            </a:r>
            <a:r>
              <a:rPr lang="cs-CZ" dirty="0" err="1"/>
              <a:t>density</a:t>
            </a:r>
            <a:r>
              <a:rPr lang="cs-CZ" dirty="0"/>
              <a:t> </a:t>
            </a:r>
            <a:r>
              <a:rPr lang="cs-CZ" dirty="0" err="1"/>
              <a:t>of</a:t>
            </a:r>
            <a:r>
              <a:rPr lang="cs-CZ" dirty="0"/>
              <a:t> plant </a:t>
            </a:r>
            <a:r>
              <a:rPr lang="cs-CZ" dirty="0" err="1"/>
              <a:t>macro-remains</a:t>
            </a:r>
            <a:r>
              <a:rPr lang="cs-CZ" dirty="0"/>
              <a:t> (</a:t>
            </a:r>
            <a:r>
              <a:rPr lang="cs-CZ" dirty="0" err="1"/>
              <a:t>preserved</a:t>
            </a:r>
            <a:r>
              <a:rPr lang="cs-CZ" dirty="0"/>
              <a:t> by metal </a:t>
            </a:r>
            <a:r>
              <a:rPr lang="cs-CZ" dirty="0" err="1"/>
              <a:t>corrosion</a:t>
            </a:r>
            <a:r>
              <a:rPr lang="cs-CZ" dirty="0"/>
              <a:t> </a:t>
            </a:r>
            <a:r>
              <a:rPr lang="cs-CZ" dirty="0" err="1"/>
              <a:t>products</a:t>
            </a:r>
            <a:r>
              <a:rPr lang="cs-CZ" dirty="0"/>
              <a:t>) + big </a:t>
            </a:r>
            <a:r>
              <a:rPr lang="cs-CZ" dirty="0" err="1"/>
              <a:t>samples</a:t>
            </a:r>
            <a:r>
              <a:rPr lang="cs-CZ" dirty="0"/>
              <a:t> </a:t>
            </a:r>
            <a:r>
              <a:rPr lang="cs-CZ" dirty="0" err="1"/>
              <a:t>from</a:t>
            </a:r>
            <a:r>
              <a:rPr lang="cs-CZ" dirty="0"/>
              <a:t> </a:t>
            </a:r>
            <a:r>
              <a:rPr lang="cs-CZ" dirty="0" err="1"/>
              <a:t>filling</a:t>
            </a:r>
            <a:r>
              <a:rPr lang="cs-CZ" dirty="0"/>
              <a:t> </a:t>
            </a:r>
            <a:r>
              <a:rPr lang="cs-CZ" dirty="0" err="1"/>
              <a:t>of</a:t>
            </a:r>
            <a:r>
              <a:rPr lang="cs-CZ" dirty="0"/>
              <a:t> </a:t>
            </a:r>
            <a:r>
              <a:rPr lang="cs-CZ" dirty="0" err="1"/>
              <a:t>the</a:t>
            </a:r>
            <a:r>
              <a:rPr lang="cs-CZ" dirty="0"/>
              <a:t> </a:t>
            </a:r>
            <a:r>
              <a:rPr lang="cs-CZ" dirty="0" err="1"/>
              <a:t>graves</a:t>
            </a:r>
            <a:r>
              <a:rPr lang="cs-CZ" dirty="0"/>
              <a:t> (</a:t>
            </a:r>
            <a:r>
              <a:rPr lang="cs-CZ" dirty="0" err="1"/>
              <a:t>charred</a:t>
            </a:r>
            <a:r>
              <a:rPr lang="cs-CZ" dirty="0"/>
              <a:t> </a:t>
            </a:r>
            <a:r>
              <a:rPr lang="cs-CZ" dirty="0" err="1"/>
              <a:t>macro-remains</a:t>
            </a:r>
            <a:r>
              <a:rPr lang="cs-CZ" dirty="0"/>
              <a:t>)</a:t>
            </a:r>
          </a:p>
          <a:p>
            <a:r>
              <a:rPr lang="cs-CZ" dirty="0"/>
              <a:t> </a:t>
            </a:r>
          </a:p>
          <a:p>
            <a:r>
              <a:rPr lang="cs-CZ" dirty="0" err="1"/>
              <a:t>Samples</a:t>
            </a:r>
            <a:r>
              <a:rPr lang="cs-CZ" dirty="0"/>
              <a:t> </a:t>
            </a:r>
            <a:r>
              <a:rPr lang="cs-CZ" dirty="0" err="1"/>
              <a:t>were</a:t>
            </a:r>
            <a:r>
              <a:rPr lang="cs-CZ" dirty="0"/>
              <a:t> </a:t>
            </a:r>
            <a:r>
              <a:rPr lang="cs-CZ" dirty="0" err="1"/>
              <a:t>floated</a:t>
            </a:r>
            <a:r>
              <a:rPr lang="cs-CZ" dirty="0"/>
              <a:t>:</a:t>
            </a:r>
          </a:p>
          <a:p>
            <a:r>
              <a:rPr lang="cs-CZ" dirty="0" err="1"/>
              <a:t>light</a:t>
            </a:r>
            <a:r>
              <a:rPr lang="cs-CZ" dirty="0"/>
              <a:t> </a:t>
            </a:r>
            <a:r>
              <a:rPr lang="cs-CZ" dirty="0" err="1"/>
              <a:t>fraction</a:t>
            </a:r>
            <a:r>
              <a:rPr lang="cs-CZ" dirty="0"/>
              <a:t> - </a:t>
            </a:r>
            <a:r>
              <a:rPr lang="cs-CZ" dirty="0" err="1"/>
              <a:t>sieve</a:t>
            </a:r>
            <a:r>
              <a:rPr lang="cs-CZ" dirty="0"/>
              <a:t> 0,25 mm</a:t>
            </a:r>
          </a:p>
          <a:p>
            <a:r>
              <a:rPr lang="cs-CZ" dirty="0" err="1"/>
              <a:t>Heavy</a:t>
            </a:r>
            <a:r>
              <a:rPr lang="cs-CZ" dirty="0"/>
              <a:t> </a:t>
            </a:r>
            <a:r>
              <a:rPr lang="cs-CZ" dirty="0" err="1"/>
              <a:t>fraction</a:t>
            </a:r>
            <a:r>
              <a:rPr lang="cs-CZ" dirty="0"/>
              <a:t> – </a:t>
            </a:r>
            <a:r>
              <a:rPr lang="cs-CZ" dirty="0" err="1"/>
              <a:t>sieve</a:t>
            </a:r>
            <a:r>
              <a:rPr lang="cs-CZ" dirty="0"/>
              <a:t>  0,5 mm  (</a:t>
            </a:r>
            <a:r>
              <a:rPr lang="cs-CZ" dirty="0" err="1"/>
              <a:t>bones</a:t>
            </a:r>
            <a:r>
              <a:rPr lang="cs-CZ" dirty="0"/>
              <a:t>, </a:t>
            </a:r>
            <a:r>
              <a:rPr lang="cs-CZ" dirty="0" err="1"/>
              <a:t>artefacts</a:t>
            </a:r>
            <a:r>
              <a:rPr lang="cs-CZ" dirty="0"/>
              <a:t>)</a:t>
            </a:r>
          </a:p>
        </p:txBody>
      </p:sp>
    </p:spTree>
    <p:extLst>
      <p:ext uri="{BB962C8B-B14F-4D97-AF65-F5344CB8AC3E}">
        <p14:creationId xmlns:p14="http://schemas.microsoft.com/office/powerpoint/2010/main" val="129151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133600" y="304800"/>
            <a:ext cx="3657600" cy="457200"/>
          </a:xfrm>
          <a:solidFill>
            <a:schemeClr val="hlink"/>
          </a:solidFill>
        </p:spPr>
        <p:txBody>
          <a:bodyPr>
            <a:normAutofit fontScale="90000"/>
          </a:bodyPr>
          <a:lstStyle/>
          <a:p>
            <a:pPr eaLnBrk="1" hangingPunct="1"/>
            <a:r>
              <a:rPr lang="cs-CZ" altLang="cs-CZ"/>
              <a:t>Závěr</a:t>
            </a:r>
          </a:p>
        </p:txBody>
      </p:sp>
      <p:sp>
        <p:nvSpPr>
          <p:cNvPr id="27651" name="Rectangle 3"/>
          <p:cNvSpPr>
            <a:spLocks noGrp="1" noChangeArrowheads="1"/>
          </p:cNvSpPr>
          <p:nvPr>
            <p:ph type="body" sz="half" idx="1"/>
          </p:nvPr>
        </p:nvSpPr>
        <p:spPr>
          <a:xfrm>
            <a:off x="2057400" y="1295400"/>
            <a:ext cx="3810000" cy="4114800"/>
          </a:xfrm>
          <a:solidFill>
            <a:schemeClr val="hlink"/>
          </a:solidFill>
        </p:spPr>
        <p:txBody>
          <a:bodyPr>
            <a:normAutofit fontScale="92500" lnSpcReduction="10000"/>
          </a:bodyPr>
          <a:lstStyle/>
          <a:p>
            <a:pPr eaLnBrk="1" hangingPunct="1">
              <a:lnSpc>
                <a:spcPct val="90000"/>
              </a:lnSpc>
            </a:pPr>
            <a:r>
              <a:rPr lang="cs-CZ" altLang="cs-CZ" sz="2000" b="1"/>
              <a:t>Pohřební ritus</a:t>
            </a:r>
          </a:p>
          <a:p>
            <a:pPr eaLnBrk="1" hangingPunct="1">
              <a:lnSpc>
                <a:spcPct val="90000"/>
              </a:lnSpc>
            </a:pPr>
            <a:endParaRPr lang="cs-CZ" altLang="cs-CZ" sz="2000" b="1"/>
          </a:p>
          <a:p>
            <a:pPr eaLnBrk="1" hangingPunct="1">
              <a:lnSpc>
                <a:spcPct val="90000"/>
              </a:lnSpc>
            </a:pPr>
            <a:r>
              <a:rPr lang="cs-CZ" altLang="cs-CZ" sz="1800"/>
              <a:t>Střední část holení v bronzových turbanech</a:t>
            </a:r>
          </a:p>
          <a:p>
            <a:pPr eaLnBrk="1" hangingPunct="1">
              <a:lnSpc>
                <a:spcPct val="90000"/>
              </a:lnSpc>
            </a:pPr>
            <a:endParaRPr lang="cs-CZ" altLang="cs-CZ" sz="1800"/>
          </a:p>
          <a:p>
            <a:pPr eaLnBrk="1" hangingPunct="1">
              <a:lnSpc>
                <a:spcPct val="90000"/>
              </a:lnSpc>
            </a:pPr>
            <a:r>
              <a:rPr lang="cs-CZ" altLang="cs-CZ" sz="1800"/>
              <a:t>Tkanina – oděv? (tři druhy textilu)</a:t>
            </a:r>
          </a:p>
          <a:p>
            <a:pPr eaLnBrk="1" hangingPunct="1">
              <a:lnSpc>
                <a:spcPct val="90000"/>
              </a:lnSpc>
            </a:pPr>
            <a:endParaRPr lang="cs-CZ" altLang="cs-CZ" sz="1800"/>
          </a:p>
          <a:p>
            <a:pPr eaLnBrk="1" hangingPunct="1">
              <a:lnSpc>
                <a:spcPct val="90000"/>
              </a:lnSpc>
            </a:pPr>
            <a:r>
              <a:rPr lang="cs-CZ" altLang="cs-CZ" sz="1800"/>
              <a:t>Turbany „vycpané senem a listím“ </a:t>
            </a:r>
          </a:p>
          <a:p>
            <a:pPr eaLnBrk="1" hangingPunct="1">
              <a:lnSpc>
                <a:spcPct val="90000"/>
              </a:lnSpc>
            </a:pPr>
            <a:endParaRPr lang="cs-CZ" altLang="cs-CZ" sz="1800"/>
          </a:p>
          <a:p>
            <a:pPr eaLnBrk="1" hangingPunct="1">
              <a:lnSpc>
                <a:spcPct val="90000"/>
              </a:lnSpc>
            </a:pPr>
            <a:r>
              <a:rPr lang="cs-CZ" altLang="cs-CZ" sz="1800"/>
              <a:t>Ovoce, mák, mléko, vejce, obilí, oříšky</a:t>
            </a:r>
          </a:p>
          <a:p>
            <a:pPr eaLnBrk="1" hangingPunct="1">
              <a:lnSpc>
                <a:spcPct val="90000"/>
              </a:lnSpc>
            </a:pPr>
            <a:endParaRPr lang="cs-CZ" altLang="cs-CZ" sz="1800"/>
          </a:p>
          <a:p>
            <a:pPr eaLnBrk="1" hangingPunct="1">
              <a:lnSpc>
                <a:spcPct val="90000"/>
              </a:lnSpc>
            </a:pPr>
            <a:r>
              <a:rPr lang="cs-CZ" altLang="cs-CZ" sz="1800"/>
              <a:t>Postdepoziční procesy (hmyz)</a:t>
            </a:r>
            <a:endParaRPr lang="cs-CZ" altLang="cs-CZ" sz="2400"/>
          </a:p>
        </p:txBody>
      </p:sp>
      <p:sp>
        <p:nvSpPr>
          <p:cNvPr id="27652" name="Rectangle 4"/>
          <p:cNvSpPr>
            <a:spLocks noGrp="1" noChangeArrowheads="1"/>
          </p:cNvSpPr>
          <p:nvPr>
            <p:ph type="body" sz="half" idx="2"/>
          </p:nvPr>
        </p:nvSpPr>
        <p:spPr>
          <a:xfrm>
            <a:off x="6705600" y="152400"/>
            <a:ext cx="3810000" cy="3200400"/>
          </a:xfrm>
          <a:solidFill>
            <a:schemeClr val="hlink"/>
          </a:solidFill>
          <a:ln>
            <a:solidFill>
              <a:schemeClr val="hlink"/>
            </a:solidFill>
            <a:miter lim="800000"/>
            <a:headEnd/>
            <a:tailEnd/>
          </a:ln>
        </p:spPr>
        <p:txBody>
          <a:bodyPr>
            <a:normAutofit fontScale="92500" lnSpcReduction="10000"/>
          </a:bodyPr>
          <a:lstStyle/>
          <a:p>
            <a:pPr eaLnBrk="1" hangingPunct="1">
              <a:lnSpc>
                <a:spcPct val="90000"/>
              </a:lnSpc>
            </a:pPr>
            <a:r>
              <a:rPr lang="cs-CZ" altLang="cs-CZ" sz="1800" b="1"/>
              <a:t>Odraz krajiny</a:t>
            </a:r>
          </a:p>
          <a:p>
            <a:pPr eaLnBrk="1" hangingPunct="1">
              <a:lnSpc>
                <a:spcPct val="90000"/>
              </a:lnSpc>
            </a:pPr>
            <a:endParaRPr lang="cs-CZ" altLang="cs-CZ" sz="1800" b="1"/>
          </a:p>
          <a:p>
            <a:pPr eaLnBrk="1" hangingPunct="1">
              <a:lnSpc>
                <a:spcPct val="90000"/>
              </a:lnSpc>
            </a:pPr>
            <a:r>
              <a:rPr lang="cs-CZ" altLang="cs-CZ" sz="1800"/>
              <a:t>Částečně odlesněná krajina s převahou pastvin; zemědělsky využívaná krajina?</a:t>
            </a:r>
          </a:p>
          <a:p>
            <a:pPr eaLnBrk="1" hangingPunct="1">
              <a:lnSpc>
                <a:spcPct val="90000"/>
              </a:lnSpc>
            </a:pPr>
            <a:endParaRPr lang="cs-CZ" altLang="cs-CZ" sz="1800"/>
          </a:p>
          <a:p>
            <a:pPr eaLnBrk="1" hangingPunct="1">
              <a:lnSpc>
                <a:spcPct val="90000"/>
              </a:lnSpc>
            </a:pPr>
            <a:r>
              <a:rPr lang="cs-CZ" altLang="cs-CZ" sz="1800"/>
              <a:t>Kontrolní vzorky z pláště mohyly a areálu mohylníku</a:t>
            </a:r>
          </a:p>
          <a:p>
            <a:pPr eaLnBrk="1" hangingPunct="1">
              <a:lnSpc>
                <a:spcPct val="90000"/>
              </a:lnSpc>
            </a:pPr>
            <a:endParaRPr lang="cs-CZ" altLang="cs-CZ" sz="1800"/>
          </a:p>
          <a:p>
            <a:pPr eaLnBrk="1" hangingPunct="1">
              <a:lnSpc>
                <a:spcPct val="90000"/>
              </a:lnSpc>
            </a:pPr>
            <a:r>
              <a:rPr lang="cs-CZ" altLang="cs-CZ" sz="1800"/>
              <a:t>Profil cca 500 m východně od mohylníku</a:t>
            </a:r>
            <a:endParaRPr lang="cs-CZ" altLang="cs-CZ" sz="2400"/>
          </a:p>
        </p:txBody>
      </p:sp>
      <p:sp>
        <p:nvSpPr>
          <p:cNvPr id="27653" name="Rectangle 5"/>
          <p:cNvSpPr>
            <a:spLocks noChangeArrowheads="1"/>
          </p:cNvSpPr>
          <p:nvPr/>
        </p:nvSpPr>
        <p:spPr bwMode="auto">
          <a:xfrm>
            <a:off x="6705600" y="3581400"/>
            <a:ext cx="3810000" cy="2743200"/>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FontTx/>
              <a:buChar char="•"/>
            </a:pPr>
            <a:r>
              <a:rPr lang="cs-CZ" altLang="cs-CZ" sz="1800" b="1"/>
              <a:t>Turbany = duté bronzové kruhy</a:t>
            </a:r>
          </a:p>
          <a:p>
            <a:pPr eaLnBrk="1" hangingPunct="1">
              <a:lnSpc>
                <a:spcPct val="90000"/>
              </a:lnSpc>
              <a:spcBef>
                <a:spcPct val="20000"/>
              </a:spcBef>
              <a:buFontTx/>
              <a:buChar char="•"/>
            </a:pPr>
            <a:endParaRPr lang="cs-CZ" altLang="cs-CZ" sz="1800" b="1"/>
          </a:p>
          <a:p>
            <a:pPr eaLnBrk="1" hangingPunct="1">
              <a:lnSpc>
                <a:spcPct val="90000"/>
              </a:lnSpc>
              <a:spcBef>
                <a:spcPct val="20000"/>
              </a:spcBef>
              <a:buFontTx/>
              <a:buChar char="•"/>
            </a:pPr>
            <a:r>
              <a:rPr lang="cs-CZ" altLang="cs-CZ" sz="1800"/>
              <a:t>Ideální prostředí pro uchování organiky</a:t>
            </a:r>
          </a:p>
          <a:p>
            <a:pPr eaLnBrk="1" hangingPunct="1">
              <a:lnSpc>
                <a:spcPct val="90000"/>
              </a:lnSpc>
              <a:spcBef>
                <a:spcPct val="20000"/>
              </a:spcBef>
              <a:buFontTx/>
              <a:buChar char="•"/>
            </a:pPr>
            <a:endParaRPr lang="cs-CZ" altLang="cs-CZ" sz="1800"/>
          </a:p>
          <a:p>
            <a:pPr eaLnBrk="1" hangingPunct="1">
              <a:lnSpc>
                <a:spcPct val="90000"/>
              </a:lnSpc>
              <a:spcBef>
                <a:spcPct val="20000"/>
              </a:spcBef>
              <a:buFontTx/>
              <a:buChar char="•"/>
            </a:pPr>
            <a:r>
              <a:rPr lang="cs-CZ" altLang="cs-CZ" sz="1800">
                <a:solidFill>
                  <a:srgbClr val="FF0000"/>
                </a:solidFill>
              </a:rPr>
              <a:t>Plav (</a:t>
            </a:r>
            <a:r>
              <a:rPr lang="cs-CZ" altLang="cs-CZ" sz="1800" i="1">
                <a:solidFill>
                  <a:srgbClr val="FF0000"/>
                </a:solidFill>
              </a:rPr>
              <a:t>Stulík</a:t>
            </a:r>
            <a:r>
              <a:rPr lang="cs-CZ" altLang="cs-CZ" sz="1800">
                <a:solidFill>
                  <a:srgbClr val="FF0000"/>
                </a:solidFill>
              </a:rPr>
              <a:t>)</a:t>
            </a:r>
          </a:p>
          <a:p>
            <a:pPr eaLnBrk="1" hangingPunct="1">
              <a:lnSpc>
                <a:spcPct val="90000"/>
              </a:lnSpc>
              <a:spcBef>
                <a:spcPct val="20000"/>
              </a:spcBef>
              <a:buFontTx/>
              <a:buChar char="•"/>
            </a:pPr>
            <a:r>
              <a:rPr lang="cs-CZ" altLang="cs-CZ" sz="1800"/>
              <a:t>Zahrádka T3</a:t>
            </a:r>
          </a:p>
          <a:p>
            <a:pPr eaLnBrk="1" hangingPunct="1">
              <a:lnSpc>
                <a:spcPct val="90000"/>
              </a:lnSpc>
              <a:spcBef>
                <a:spcPct val="20000"/>
              </a:spcBef>
              <a:buFontTx/>
              <a:buChar char="•"/>
            </a:pPr>
            <a:r>
              <a:rPr lang="cs-CZ" altLang="cs-CZ" sz="1800"/>
              <a:t>Vlkov (Království)</a:t>
            </a:r>
          </a:p>
          <a:p>
            <a:pPr eaLnBrk="1" hangingPunct="1">
              <a:lnSpc>
                <a:spcPct val="90000"/>
              </a:lnSpc>
              <a:spcBef>
                <a:spcPct val="20000"/>
              </a:spcBef>
              <a:buFontTx/>
              <a:buChar char="•"/>
            </a:pPr>
            <a:r>
              <a:rPr lang="cs-CZ" altLang="cs-CZ" sz="1800">
                <a:solidFill>
                  <a:srgbClr val="FF0000"/>
                </a:solidFill>
              </a:rPr>
              <a:t>Vitín (leden 2013)</a:t>
            </a:r>
          </a:p>
        </p:txBody>
      </p:sp>
    </p:spTree>
    <p:extLst>
      <p:ext uri="{BB962C8B-B14F-4D97-AF65-F5344CB8AC3E}">
        <p14:creationId xmlns:p14="http://schemas.microsoft.com/office/powerpoint/2010/main" val="3593095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000" b="1" dirty="0"/>
              <a:t>Oldřichov, Na Markovci (2012)</a:t>
            </a:r>
            <a:br>
              <a:rPr lang="cs-CZ" sz="2000" dirty="0"/>
            </a:br>
            <a:r>
              <a:rPr lang="cs-CZ" sz="2000" b="1" dirty="0"/>
              <a:t>Analýza rostlinných makrozbytků z hrobových kontextů </a:t>
            </a:r>
            <a:endParaRPr lang="cs-CZ" sz="2000"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23592" y="1245378"/>
            <a:ext cx="7283152" cy="5612622"/>
          </a:xfrm>
        </p:spPr>
      </p:pic>
    </p:spTree>
    <p:extLst>
      <p:ext uri="{BB962C8B-B14F-4D97-AF65-F5344CB8AC3E}">
        <p14:creationId xmlns:p14="http://schemas.microsoft.com/office/powerpoint/2010/main" val="1035266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19536" y="1570039"/>
            <a:ext cx="8229600" cy="4525963"/>
          </a:xfrm>
        </p:spPr>
        <p:txBody>
          <a:bodyPr>
            <a:noAutofit/>
          </a:bodyPr>
          <a:lstStyle/>
          <a:p>
            <a:r>
              <a:rPr lang="cs-CZ" sz="2200" b="1" dirty="0" err="1"/>
              <a:t>Middle</a:t>
            </a:r>
            <a:r>
              <a:rPr lang="cs-CZ" sz="2200" b="1" dirty="0"/>
              <a:t> Bronze Age (Bz B2/C1) – </a:t>
            </a:r>
            <a:r>
              <a:rPr lang="cs-CZ" sz="2200" dirty="0" err="1"/>
              <a:t>barley</a:t>
            </a:r>
            <a:r>
              <a:rPr lang="cs-CZ" sz="2200" dirty="0"/>
              <a:t> (</a:t>
            </a:r>
            <a:r>
              <a:rPr lang="cs-CZ" sz="2200" i="1" dirty="0" err="1"/>
              <a:t>Hordeum</a:t>
            </a:r>
            <a:r>
              <a:rPr lang="cs-CZ" sz="2200" i="1" dirty="0"/>
              <a:t> </a:t>
            </a:r>
            <a:r>
              <a:rPr lang="cs-CZ" sz="2200" i="1" dirty="0" err="1"/>
              <a:t>vulgare</a:t>
            </a:r>
            <a:r>
              <a:rPr lang="cs-CZ" sz="2200" dirty="0"/>
              <a:t> var. </a:t>
            </a:r>
            <a:r>
              <a:rPr lang="cs-CZ" sz="2200" i="1" dirty="0" err="1"/>
              <a:t>vulgare</a:t>
            </a:r>
            <a:r>
              <a:rPr lang="cs-CZ" sz="2200" i="1" dirty="0"/>
              <a:t>) </a:t>
            </a:r>
            <a:r>
              <a:rPr lang="cs-CZ" sz="2200" dirty="0"/>
              <a:t>and </a:t>
            </a:r>
            <a:r>
              <a:rPr lang="cs-CZ" sz="2200" dirty="0" err="1"/>
              <a:t>weeds</a:t>
            </a:r>
            <a:r>
              <a:rPr lang="cs-CZ" sz="2200" dirty="0"/>
              <a:t> (</a:t>
            </a:r>
            <a:r>
              <a:rPr lang="cs-CZ" sz="2200" dirty="0" err="1"/>
              <a:t>Fabaceae</a:t>
            </a:r>
            <a:r>
              <a:rPr lang="cs-CZ" sz="2200" dirty="0"/>
              <a:t>, </a:t>
            </a:r>
            <a:r>
              <a:rPr lang="cs-CZ" sz="2200" dirty="0" err="1"/>
              <a:t>V</a:t>
            </a:r>
            <a:r>
              <a:rPr lang="cs-CZ" sz="2200" i="1" dirty="0" err="1"/>
              <a:t>icia</a:t>
            </a:r>
            <a:r>
              <a:rPr lang="cs-CZ" sz="2200" i="1" dirty="0"/>
              <a:t> </a:t>
            </a:r>
            <a:r>
              <a:rPr lang="cs-CZ" sz="2200" i="1" dirty="0" err="1"/>
              <a:t>sp</a:t>
            </a:r>
            <a:r>
              <a:rPr lang="cs-CZ" sz="2200" i="1" dirty="0"/>
              <a:t>.).</a:t>
            </a:r>
            <a:endParaRPr lang="cs-CZ" sz="2200" dirty="0"/>
          </a:p>
          <a:p>
            <a:r>
              <a:rPr lang="cs-CZ" sz="2200" b="1" dirty="0"/>
              <a:t>Late Bronze Age (Bz D/Ha A1) - </a:t>
            </a:r>
            <a:r>
              <a:rPr lang="en-US" sz="2200" dirty="0"/>
              <a:t>fragments of apples</a:t>
            </a:r>
            <a:r>
              <a:rPr lang="cs-CZ" sz="2200" dirty="0"/>
              <a:t> </a:t>
            </a:r>
            <a:r>
              <a:rPr lang="en-US" sz="2200" dirty="0"/>
              <a:t>or pear </a:t>
            </a:r>
            <a:r>
              <a:rPr lang="cs-CZ" sz="2200" dirty="0"/>
              <a:t>(</a:t>
            </a:r>
            <a:r>
              <a:rPr lang="cs-CZ" sz="2200" i="1" dirty="0"/>
              <a:t>Malus/</a:t>
            </a:r>
            <a:r>
              <a:rPr lang="cs-CZ" sz="2200" i="1" dirty="0" err="1"/>
              <a:t>Pyrus</a:t>
            </a:r>
            <a:r>
              <a:rPr lang="cs-CZ" sz="2200" dirty="0"/>
              <a:t>).</a:t>
            </a:r>
          </a:p>
          <a:p>
            <a:r>
              <a:rPr lang="cs-CZ" sz="2200" b="1" dirty="0"/>
              <a:t> Late </a:t>
            </a:r>
            <a:r>
              <a:rPr lang="cs-CZ" sz="2200" b="1" dirty="0" err="1"/>
              <a:t>Hallstatt</a:t>
            </a:r>
            <a:r>
              <a:rPr lang="cs-CZ" sz="2200" b="1" dirty="0"/>
              <a:t> Period (Ha D2/3)  - </a:t>
            </a:r>
            <a:r>
              <a:rPr lang="cs-CZ" sz="2200" dirty="0" err="1"/>
              <a:t>cereals</a:t>
            </a:r>
            <a:r>
              <a:rPr lang="cs-CZ" sz="2200" dirty="0"/>
              <a:t> (</a:t>
            </a:r>
            <a:r>
              <a:rPr lang="cs-CZ" sz="2200" dirty="0" err="1"/>
              <a:t>Cerealia</a:t>
            </a:r>
            <a:r>
              <a:rPr lang="cs-CZ" sz="2200" dirty="0"/>
              <a:t>), </a:t>
            </a:r>
            <a:r>
              <a:rPr lang="cs-CZ" sz="2200" dirty="0" err="1"/>
              <a:t>barley</a:t>
            </a:r>
            <a:r>
              <a:rPr lang="cs-CZ" sz="2200" dirty="0"/>
              <a:t> </a:t>
            </a:r>
            <a:r>
              <a:rPr lang="cs-CZ" sz="2200" i="1" dirty="0" err="1"/>
              <a:t>Hordeum</a:t>
            </a:r>
            <a:r>
              <a:rPr lang="cs-CZ" sz="2200" i="1" dirty="0"/>
              <a:t> </a:t>
            </a:r>
            <a:r>
              <a:rPr lang="cs-CZ" sz="2200" i="1" dirty="0" err="1"/>
              <a:t>vulgare</a:t>
            </a:r>
            <a:r>
              <a:rPr lang="cs-CZ" sz="2200" i="1" dirty="0"/>
              <a:t>), </a:t>
            </a:r>
            <a:r>
              <a:rPr lang="cs-CZ" sz="2200" dirty="0" err="1"/>
              <a:t>common</a:t>
            </a:r>
            <a:r>
              <a:rPr lang="cs-CZ" sz="2200" dirty="0"/>
              <a:t> </a:t>
            </a:r>
            <a:r>
              <a:rPr lang="cs-CZ" sz="2200" dirty="0" err="1"/>
              <a:t>millet</a:t>
            </a:r>
            <a:r>
              <a:rPr lang="cs-CZ" sz="2200" dirty="0"/>
              <a:t> </a:t>
            </a:r>
            <a:r>
              <a:rPr lang="cs-CZ" sz="2200" i="1" dirty="0"/>
              <a:t>(</a:t>
            </a:r>
            <a:r>
              <a:rPr lang="cs-CZ" sz="2200" i="1" dirty="0" err="1"/>
              <a:t>Panicum</a:t>
            </a:r>
            <a:r>
              <a:rPr lang="cs-CZ" sz="2200" i="1" dirty="0"/>
              <a:t> </a:t>
            </a:r>
            <a:r>
              <a:rPr lang="cs-CZ" sz="2200" i="1" dirty="0" err="1"/>
              <a:t>miliaceum</a:t>
            </a:r>
            <a:r>
              <a:rPr lang="cs-CZ" sz="2200" i="1" dirty="0"/>
              <a:t>), </a:t>
            </a:r>
            <a:r>
              <a:rPr lang="cs-CZ" sz="2200" dirty="0" err="1"/>
              <a:t>wheats</a:t>
            </a:r>
            <a:r>
              <a:rPr lang="cs-CZ" sz="2200" dirty="0"/>
              <a:t> </a:t>
            </a:r>
            <a:r>
              <a:rPr lang="cs-CZ" sz="2200" i="1" dirty="0"/>
              <a:t>(</a:t>
            </a:r>
            <a:r>
              <a:rPr lang="cs-CZ" sz="2200" i="1" dirty="0" err="1"/>
              <a:t>Triticum</a:t>
            </a:r>
            <a:r>
              <a:rPr lang="cs-CZ" sz="2200" i="1" dirty="0"/>
              <a:t> </a:t>
            </a:r>
            <a:r>
              <a:rPr lang="cs-CZ" sz="2200" i="1" dirty="0" err="1"/>
              <a:t>spelta</a:t>
            </a:r>
            <a:r>
              <a:rPr lang="cs-CZ" sz="2200" i="1" dirty="0"/>
              <a:t>, T. </a:t>
            </a:r>
            <a:r>
              <a:rPr lang="cs-CZ" sz="2200" i="1" dirty="0" err="1"/>
              <a:t>dicoccum</a:t>
            </a:r>
            <a:r>
              <a:rPr lang="cs-CZ" sz="2200" i="1" dirty="0"/>
              <a:t>), </a:t>
            </a:r>
            <a:r>
              <a:rPr lang="cs-CZ" sz="2200" dirty="0" err="1"/>
              <a:t>lentil</a:t>
            </a:r>
            <a:r>
              <a:rPr lang="cs-CZ" sz="2200" dirty="0"/>
              <a:t> </a:t>
            </a:r>
            <a:r>
              <a:rPr lang="cs-CZ" sz="2200" i="1" dirty="0"/>
              <a:t>(</a:t>
            </a:r>
            <a:r>
              <a:rPr lang="cs-CZ" sz="2200" i="1" dirty="0" err="1"/>
              <a:t>Lens</a:t>
            </a:r>
            <a:r>
              <a:rPr lang="cs-CZ" sz="2200" i="1" dirty="0"/>
              <a:t> </a:t>
            </a:r>
            <a:r>
              <a:rPr lang="cs-CZ" sz="2200" i="1" dirty="0" err="1"/>
              <a:t>culinaris</a:t>
            </a:r>
            <a:r>
              <a:rPr lang="en-US" sz="2200" dirty="0"/>
              <a:t> fragments of apples</a:t>
            </a:r>
            <a:r>
              <a:rPr lang="cs-CZ" sz="2200" dirty="0"/>
              <a:t> </a:t>
            </a:r>
            <a:r>
              <a:rPr lang="en-US" sz="2200" dirty="0"/>
              <a:t>or pear </a:t>
            </a:r>
            <a:r>
              <a:rPr lang="cs-CZ" sz="2200" dirty="0"/>
              <a:t>(</a:t>
            </a:r>
            <a:r>
              <a:rPr lang="cs-CZ" sz="2200" i="1" dirty="0"/>
              <a:t>Malus/</a:t>
            </a:r>
            <a:r>
              <a:rPr lang="cs-CZ" sz="2200" i="1" dirty="0" err="1"/>
              <a:t>Pyrus</a:t>
            </a:r>
            <a:r>
              <a:rPr lang="cs-CZ" sz="2200" i="1" dirty="0"/>
              <a:t> ), </a:t>
            </a:r>
            <a:r>
              <a:rPr lang="cs-CZ" sz="2200" dirty="0" err="1"/>
              <a:t>weeds</a:t>
            </a:r>
            <a:r>
              <a:rPr lang="cs-CZ" sz="2200" i="1" dirty="0"/>
              <a:t> </a:t>
            </a:r>
            <a:r>
              <a:rPr lang="cs-CZ" sz="2200" i="1" dirty="0" err="1"/>
              <a:t>Setaria</a:t>
            </a:r>
            <a:r>
              <a:rPr lang="cs-CZ" sz="2200" i="1" dirty="0"/>
              <a:t> </a:t>
            </a:r>
            <a:r>
              <a:rPr lang="cs-CZ" sz="2200" i="1" dirty="0" err="1"/>
              <a:t>viridis</a:t>
            </a:r>
            <a:r>
              <a:rPr lang="cs-CZ" sz="2200" i="1" dirty="0"/>
              <a:t>, </a:t>
            </a:r>
            <a:r>
              <a:rPr lang="cs-CZ" sz="2200" i="1" dirty="0" err="1"/>
              <a:t>Phleum</a:t>
            </a:r>
            <a:r>
              <a:rPr lang="cs-CZ" sz="2200" dirty="0"/>
              <a:t> </a:t>
            </a:r>
            <a:r>
              <a:rPr lang="cs-CZ" sz="2200" dirty="0" err="1"/>
              <a:t>sp</a:t>
            </a:r>
            <a:r>
              <a:rPr lang="cs-CZ" sz="2200" dirty="0"/>
              <a:t>., </a:t>
            </a:r>
            <a:r>
              <a:rPr lang="cs-CZ" sz="2200" dirty="0" err="1"/>
              <a:t>Poaceae</a:t>
            </a:r>
            <a:r>
              <a:rPr lang="cs-CZ" sz="2200" dirty="0"/>
              <a:t>, </a:t>
            </a:r>
            <a:r>
              <a:rPr lang="cs-CZ" sz="2200" dirty="0" err="1"/>
              <a:t>Polygonaceae</a:t>
            </a:r>
            <a:r>
              <a:rPr lang="cs-CZ" sz="2200" dirty="0"/>
              <a:t>, </a:t>
            </a:r>
            <a:r>
              <a:rPr lang="cs-CZ" sz="2200" dirty="0" err="1"/>
              <a:t>Fabaceae</a:t>
            </a:r>
            <a:r>
              <a:rPr lang="cs-CZ" sz="2200" dirty="0"/>
              <a:t>), fragment </a:t>
            </a:r>
            <a:r>
              <a:rPr lang="cs-CZ" sz="2200" dirty="0" err="1"/>
              <a:t>of</a:t>
            </a:r>
            <a:r>
              <a:rPr lang="cs-CZ" sz="2200" dirty="0"/>
              <a:t> </a:t>
            </a:r>
            <a:r>
              <a:rPr lang="cs-CZ" sz="2200" dirty="0" err="1"/>
              <a:t>the</a:t>
            </a:r>
            <a:r>
              <a:rPr lang="cs-CZ" sz="2200" dirty="0"/>
              <a:t> pine </a:t>
            </a:r>
            <a:r>
              <a:rPr lang="cs-CZ" sz="2200" dirty="0" err="1"/>
              <a:t>strobulus</a:t>
            </a:r>
            <a:r>
              <a:rPr lang="cs-CZ" sz="2200" dirty="0"/>
              <a:t> (</a:t>
            </a:r>
            <a:r>
              <a:rPr lang="cs-CZ" sz="2200" dirty="0" err="1"/>
              <a:t>Pinaceae</a:t>
            </a:r>
            <a:r>
              <a:rPr lang="cs-CZ" sz="2200" dirty="0"/>
              <a:t>)</a:t>
            </a:r>
          </a:p>
          <a:p>
            <a:r>
              <a:rPr lang="cs-CZ" sz="2400" dirty="0"/>
              <a:t>Most </a:t>
            </a:r>
            <a:r>
              <a:rPr lang="cs-CZ" sz="2400" dirty="0" err="1"/>
              <a:t>of</a:t>
            </a:r>
            <a:r>
              <a:rPr lang="cs-CZ" sz="2400" dirty="0"/>
              <a:t> </a:t>
            </a:r>
            <a:r>
              <a:rPr lang="cs-CZ" sz="2400" dirty="0" err="1"/>
              <a:t>plants</a:t>
            </a:r>
            <a:r>
              <a:rPr lang="cs-CZ" sz="2400" dirty="0"/>
              <a:t> are </a:t>
            </a:r>
            <a:r>
              <a:rPr lang="cs-CZ" sz="2400" dirty="0" err="1"/>
              <a:t>typical</a:t>
            </a:r>
            <a:r>
              <a:rPr lang="cs-CZ" sz="2400" dirty="0"/>
              <a:t> </a:t>
            </a:r>
            <a:r>
              <a:rPr lang="cs-CZ" sz="2400" dirty="0" err="1"/>
              <a:t>for</a:t>
            </a:r>
            <a:r>
              <a:rPr lang="cs-CZ" sz="2400" dirty="0"/>
              <a:t> settlement </a:t>
            </a:r>
            <a:r>
              <a:rPr lang="cs-CZ" sz="2400" dirty="0" err="1"/>
              <a:t>features</a:t>
            </a:r>
            <a:r>
              <a:rPr lang="cs-CZ" sz="2400" dirty="0"/>
              <a:t>, but </a:t>
            </a:r>
            <a:r>
              <a:rPr lang="cs-CZ" sz="2400" dirty="0" err="1"/>
              <a:t>some</a:t>
            </a:r>
            <a:r>
              <a:rPr lang="cs-CZ" sz="2400" dirty="0"/>
              <a:t> </a:t>
            </a:r>
            <a:r>
              <a:rPr lang="cs-CZ" sz="2400" dirty="0" err="1"/>
              <a:t>of</a:t>
            </a:r>
            <a:r>
              <a:rPr lang="cs-CZ" sz="2400" dirty="0"/>
              <a:t> </a:t>
            </a:r>
            <a:r>
              <a:rPr lang="cs-CZ" sz="2400" dirty="0" err="1"/>
              <a:t>them</a:t>
            </a:r>
            <a:r>
              <a:rPr lang="cs-CZ" sz="2400" dirty="0"/>
              <a:t> are  </a:t>
            </a:r>
            <a:r>
              <a:rPr lang="cs-CZ" sz="2400" dirty="0" err="1"/>
              <a:t>uncommon</a:t>
            </a:r>
            <a:r>
              <a:rPr lang="cs-CZ" sz="2400" dirty="0"/>
              <a:t>, </a:t>
            </a:r>
            <a:r>
              <a:rPr lang="cs-CZ" sz="2400" dirty="0" err="1"/>
              <a:t>e.g</a:t>
            </a:r>
            <a:r>
              <a:rPr lang="cs-CZ" sz="2400" dirty="0"/>
              <a:t>. </a:t>
            </a:r>
            <a:r>
              <a:rPr lang="en-US" sz="2400" dirty="0"/>
              <a:t>apples</a:t>
            </a:r>
            <a:r>
              <a:rPr lang="cs-CZ" sz="2400" dirty="0"/>
              <a:t> </a:t>
            </a:r>
            <a:r>
              <a:rPr lang="en-US" sz="2400" dirty="0"/>
              <a:t>or pear </a:t>
            </a:r>
            <a:r>
              <a:rPr lang="cs-CZ" sz="2400" dirty="0"/>
              <a:t>.</a:t>
            </a:r>
          </a:p>
          <a:p>
            <a:endParaRPr lang="cs-CZ" sz="2200" dirty="0"/>
          </a:p>
          <a:p>
            <a:endParaRPr lang="cs-CZ" sz="2200" dirty="0"/>
          </a:p>
        </p:txBody>
      </p:sp>
      <p:sp>
        <p:nvSpPr>
          <p:cNvPr id="4" name="Nadpis 1"/>
          <p:cNvSpPr txBox="1">
            <a:spLocks/>
          </p:cNvSpPr>
          <p:nvPr/>
        </p:nvSpPr>
        <p:spPr>
          <a:xfrm>
            <a:off x="2133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Oldřichov na Markovci</a:t>
            </a:r>
          </a:p>
        </p:txBody>
      </p:sp>
    </p:spTree>
    <p:extLst>
      <p:ext uri="{BB962C8B-B14F-4D97-AF65-F5344CB8AC3E}">
        <p14:creationId xmlns:p14="http://schemas.microsoft.com/office/powerpoint/2010/main" val="2395319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2088914" y="1582342"/>
            <a:ext cx="8229600" cy="4525963"/>
          </a:xfrm>
        </p:spPr>
        <p:txBody>
          <a:bodyPr/>
          <a:lstStyle/>
          <a:p>
            <a:endParaRPr lang="cs-CZ" dirty="0"/>
          </a:p>
        </p:txBody>
      </p:sp>
      <p:pic>
        <p:nvPicPr>
          <p:cNvPr id="4"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7729" y="-243408"/>
            <a:ext cx="5111973" cy="5090765"/>
          </a:xfrm>
          <a:prstGeom prst="rect">
            <a:avLst/>
          </a:prstGeom>
          <a:noFill/>
          <a:ln>
            <a:noFill/>
          </a:ln>
        </p:spPr>
      </p:pic>
      <p:sp>
        <p:nvSpPr>
          <p:cNvPr id="6" name="Obdélník 5"/>
          <p:cNvSpPr/>
          <p:nvPr/>
        </p:nvSpPr>
        <p:spPr>
          <a:xfrm>
            <a:off x="1847230" y="4725144"/>
            <a:ext cx="8712968" cy="1754326"/>
          </a:xfrm>
          <a:prstGeom prst="rect">
            <a:avLst/>
          </a:prstGeom>
        </p:spPr>
        <p:txBody>
          <a:bodyPr wrap="square">
            <a:spAutoFit/>
          </a:bodyPr>
          <a:lstStyle/>
          <a:p>
            <a:r>
              <a:rPr lang="cs-CZ" b="1" dirty="0"/>
              <a:t>Late </a:t>
            </a:r>
            <a:r>
              <a:rPr lang="cs-CZ" b="1" dirty="0" err="1"/>
              <a:t>Hallstatt</a:t>
            </a:r>
            <a:r>
              <a:rPr lang="cs-CZ" b="1" dirty="0"/>
              <a:t> Period </a:t>
            </a:r>
            <a:r>
              <a:rPr lang="en-US" dirty="0"/>
              <a:t>contained large amounts of carbon</a:t>
            </a:r>
            <a:r>
              <a:rPr lang="cs-CZ" dirty="0" err="1"/>
              <a:t>ized</a:t>
            </a:r>
            <a:r>
              <a:rPr lang="en-US" dirty="0"/>
              <a:t> bread fragments. One </a:t>
            </a:r>
            <a:r>
              <a:rPr lang="cs-CZ" dirty="0"/>
              <a:t>fragment had </a:t>
            </a:r>
            <a:r>
              <a:rPr lang="en-US" dirty="0"/>
              <a:t>textile prints that had to be made before baking </a:t>
            </a:r>
            <a:r>
              <a:rPr lang="cs-CZ" dirty="0"/>
              <a:t> </a:t>
            </a:r>
            <a:r>
              <a:rPr lang="cs-CZ" dirty="0" err="1"/>
              <a:t>of</a:t>
            </a:r>
            <a:r>
              <a:rPr lang="cs-CZ" dirty="0"/>
              <a:t> </a:t>
            </a:r>
            <a:r>
              <a:rPr lang="cs-CZ" dirty="0" err="1"/>
              <a:t>the</a:t>
            </a:r>
            <a:r>
              <a:rPr lang="cs-CZ" dirty="0"/>
              <a:t> </a:t>
            </a:r>
            <a:r>
              <a:rPr lang="en-US" dirty="0"/>
              <a:t>bread. Fragments of bread are unusual in prehistoric contexts, and their more detailed analysis will certainly bring other interesting findings (e</a:t>
            </a:r>
            <a:r>
              <a:rPr lang="cs-CZ" dirty="0"/>
              <a:t>.</a:t>
            </a:r>
            <a:r>
              <a:rPr lang="en-US" dirty="0"/>
              <a:t>g</a:t>
            </a:r>
            <a:r>
              <a:rPr lang="cs-CZ" dirty="0"/>
              <a:t>.</a:t>
            </a:r>
            <a:r>
              <a:rPr lang="en-US" dirty="0"/>
              <a:t> dough composition, used plant species, etc.). It can be assumed that the bread, moreover found in the fill of several graves, is related to the burial rite.</a:t>
            </a:r>
            <a:endParaRPr lang="cs-CZ" dirty="0"/>
          </a:p>
        </p:txBody>
      </p:sp>
    </p:spTree>
    <p:extLst>
      <p:ext uri="{BB962C8B-B14F-4D97-AF65-F5344CB8AC3E}">
        <p14:creationId xmlns:p14="http://schemas.microsoft.com/office/powerpoint/2010/main" val="447891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2096791" y="116632"/>
            <a:ext cx="8229600" cy="1143000"/>
          </a:xfrm>
        </p:spPr>
        <p:txBody>
          <a:bodyPr/>
          <a:lstStyle/>
          <a:p>
            <a:r>
              <a:rPr lang="cs-CZ" dirty="0"/>
              <a:t>Podmoky</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1592" y="3140968"/>
            <a:ext cx="4297469" cy="3223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3140968"/>
            <a:ext cx="4317481" cy="323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ástupný symbol pro obsah 4"/>
          <p:cNvSpPr>
            <a:spLocks noGrp="1"/>
          </p:cNvSpPr>
          <p:nvPr>
            <p:ph idx="1"/>
          </p:nvPr>
        </p:nvSpPr>
        <p:spPr>
          <a:xfrm>
            <a:off x="1703512" y="1124745"/>
            <a:ext cx="8805548" cy="4353347"/>
          </a:xfrm>
        </p:spPr>
        <p:txBody>
          <a:bodyPr>
            <a:normAutofit/>
          </a:bodyPr>
          <a:lstStyle/>
          <a:p>
            <a:r>
              <a:rPr lang="cs-CZ" sz="2200" dirty="0"/>
              <a:t>Graves 1 and 2, </a:t>
            </a:r>
            <a:r>
              <a:rPr lang="en-US" sz="2200" dirty="0"/>
              <a:t>found in an amateur survey</a:t>
            </a:r>
            <a:endParaRPr lang="cs-CZ" sz="2200" dirty="0"/>
          </a:p>
          <a:p>
            <a:r>
              <a:rPr lang="cs-CZ" sz="2200" dirty="0"/>
              <a:t> Late </a:t>
            </a:r>
            <a:r>
              <a:rPr lang="cs-CZ" sz="2200" dirty="0" err="1"/>
              <a:t>Hallstatt</a:t>
            </a:r>
            <a:r>
              <a:rPr lang="cs-CZ" sz="2200" dirty="0"/>
              <a:t> Period</a:t>
            </a:r>
          </a:p>
          <a:p>
            <a:r>
              <a:rPr lang="cs-CZ" sz="2200" dirty="0"/>
              <a:t>Bronze </a:t>
            </a:r>
            <a:r>
              <a:rPr lang="cs-CZ" sz="2200" dirty="0" err="1"/>
              <a:t>bracelets</a:t>
            </a:r>
            <a:r>
              <a:rPr lang="cs-CZ" sz="2200" dirty="0"/>
              <a:t>: </a:t>
            </a:r>
            <a:r>
              <a:rPr lang="cs-CZ" sz="2200" dirty="0" err="1"/>
              <a:t>fragments</a:t>
            </a:r>
            <a:r>
              <a:rPr lang="cs-CZ" sz="2200" dirty="0"/>
              <a:t> </a:t>
            </a:r>
            <a:r>
              <a:rPr lang="cs-CZ" sz="2200" dirty="0" err="1"/>
              <a:t>of</a:t>
            </a:r>
            <a:r>
              <a:rPr lang="cs-CZ" sz="2200" dirty="0"/>
              <a:t> </a:t>
            </a:r>
            <a:r>
              <a:rPr lang="cs-CZ" sz="2200" dirty="0" err="1"/>
              <a:t>bones</a:t>
            </a:r>
            <a:r>
              <a:rPr lang="cs-CZ" sz="2200" dirty="0"/>
              <a:t> and plant </a:t>
            </a:r>
            <a:r>
              <a:rPr lang="cs-CZ" sz="2200" dirty="0" err="1"/>
              <a:t>remains</a:t>
            </a:r>
            <a:r>
              <a:rPr lang="cs-CZ" sz="2200" dirty="0"/>
              <a:t> </a:t>
            </a:r>
            <a:r>
              <a:rPr lang="cs-CZ" sz="2200" dirty="0" err="1"/>
              <a:t>preserved</a:t>
            </a:r>
            <a:r>
              <a:rPr lang="cs-CZ" sz="2200" dirty="0"/>
              <a:t> by </a:t>
            </a:r>
            <a:r>
              <a:rPr lang="cs-CZ" sz="2200" dirty="0" err="1"/>
              <a:t>copper</a:t>
            </a:r>
            <a:r>
              <a:rPr lang="cs-CZ" sz="2200" dirty="0"/>
              <a:t> </a:t>
            </a:r>
            <a:r>
              <a:rPr lang="cs-CZ" sz="2200" dirty="0" err="1"/>
              <a:t>oxides</a:t>
            </a:r>
            <a:r>
              <a:rPr lang="cs-CZ" sz="2200" dirty="0"/>
              <a:t> and </a:t>
            </a:r>
            <a:r>
              <a:rPr lang="cs-CZ" sz="2200" dirty="0" err="1"/>
              <a:t>sulfides</a:t>
            </a:r>
            <a:endParaRPr lang="cs-CZ" sz="2200" dirty="0"/>
          </a:p>
        </p:txBody>
      </p:sp>
    </p:spTree>
    <p:extLst>
      <p:ext uri="{BB962C8B-B14F-4D97-AF65-F5344CB8AC3E}">
        <p14:creationId xmlns:p14="http://schemas.microsoft.com/office/powerpoint/2010/main" val="446677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156" y="3277727"/>
            <a:ext cx="4112271" cy="308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3277727"/>
            <a:ext cx="4061344" cy="304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Obrázek 7"/>
          <p:cNvPicPr/>
          <p:nvPr/>
        </p:nvPicPr>
        <p:blipFill>
          <a:blip r:embed="rId4" cstate="print">
            <a:extLst>
              <a:ext uri="{28A0092B-C50C-407E-A947-70E740481C1C}">
                <a14:useLocalDpi xmlns:a14="http://schemas.microsoft.com/office/drawing/2010/main" val="0"/>
              </a:ext>
            </a:extLst>
          </a:blip>
          <a:stretch>
            <a:fillRect/>
          </a:stretch>
        </p:blipFill>
        <p:spPr>
          <a:xfrm>
            <a:off x="1703512" y="421383"/>
            <a:ext cx="4061344" cy="2856344"/>
          </a:xfrm>
          <a:prstGeom prst="rect">
            <a:avLst/>
          </a:prstGeom>
        </p:spPr>
      </p:pic>
      <p:graphicFrame>
        <p:nvGraphicFramePr>
          <p:cNvPr id="9" name="Graf 8"/>
          <p:cNvGraphicFramePr/>
          <p:nvPr/>
        </p:nvGraphicFramePr>
        <p:xfrm>
          <a:off x="5950155" y="421383"/>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ovéPole 4"/>
          <p:cNvSpPr txBox="1"/>
          <p:nvPr/>
        </p:nvSpPr>
        <p:spPr>
          <a:xfrm>
            <a:off x="9189126" y="436022"/>
            <a:ext cx="1056892" cy="369332"/>
          </a:xfrm>
          <a:prstGeom prst="rect">
            <a:avLst/>
          </a:prstGeom>
          <a:noFill/>
        </p:spPr>
        <p:txBody>
          <a:bodyPr wrap="none" rtlCol="0">
            <a:spAutoFit/>
          </a:bodyPr>
          <a:lstStyle/>
          <a:p>
            <a:r>
              <a:rPr lang="cs-CZ" dirty="0"/>
              <a:t>Podmoky</a:t>
            </a:r>
          </a:p>
        </p:txBody>
      </p:sp>
    </p:spTree>
    <p:extLst>
      <p:ext uri="{BB962C8B-B14F-4D97-AF65-F5344CB8AC3E}">
        <p14:creationId xmlns:p14="http://schemas.microsoft.com/office/powerpoint/2010/main" val="1608234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sz="half" idx="2"/>
          </p:nvPr>
        </p:nvSpPr>
        <p:spPr/>
        <p:txBody>
          <a:bodyPr>
            <a:normAutofit fontScale="62500" lnSpcReduction="20000"/>
          </a:bodyPr>
          <a:lstStyle/>
          <a:p>
            <a:endParaRPr lang="cs-CZ"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598" b="-12598"/>
          <a:stretch/>
        </p:blipFill>
        <p:spPr bwMode="auto">
          <a:xfrm>
            <a:off x="7536160" y="434782"/>
            <a:ext cx="3131840" cy="4067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obsah 6">
            <a:extLst>
              <a:ext uri="{FF2B5EF4-FFF2-40B4-BE49-F238E27FC236}">
                <a16:creationId xmlns:a16="http://schemas.microsoft.com/office/drawing/2014/main" id="{55CA19F6-4F28-4920-A3AC-E320A03BF74D}"/>
              </a:ext>
            </a:extLst>
          </p:cNvPr>
          <p:cNvSpPr>
            <a:spLocks noGrp="1"/>
          </p:cNvSpPr>
          <p:nvPr>
            <p:ph sz="half" idx="1"/>
          </p:nvPr>
        </p:nvSpPr>
        <p:spPr>
          <a:xfrm>
            <a:off x="1981200" y="620689"/>
            <a:ext cx="4038600" cy="5505475"/>
          </a:xfrm>
        </p:spPr>
        <p:txBody>
          <a:bodyPr>
            <a:normAutofit fontScale="62500" lnSpcReduction="20000"/>
          </a:bodyPr>
          <a:lstStyle/>
          <a:p>
            <a:r>
              <a:rPr lang="cs-CZ" dirty="0" err="1"/>
              <a:t>Crops</a:t>
            </a:r>
            <a:r>
              <a:rPr lang="cs-CZ" dirty="0"/>
              <a:t> and </a:t>
            </a:r>
            <a:r>
              <a:rPr lang="cs-CZ" dirty="0" err="1"/>
              <a:t>potentionaly</a:t>
            </a:r>
            <a:r>
              <a:rPr lang="cs-CZ" dirty="0"/>
              <a:t> utility </a:t>
            </a:r>
            <a:r>
              <a:rPr lang="cs-CZ" dirty="0" err="1"/>
              <a:t>plants</a:t>
            </a:r>
            <a:r>
              <a:rPr lang="cs-CZ" dirty="0"/>
              <a:t> : c</a:t>
            </a:r>
            <a:r>
              <a:rPr lang="en-US" dirty="0" err="1"/>
              <a:t>ommon</a:t>
            </a:r>
            <a:r>
              <a:rPr lang="en-US" dirty="0"/>
              <a:t> </a:t>
            </a:r>
            <a:r>
              <a:rPr lang="cs-CZ" dirty="0"/>
              <a:t>p</a:t>
            </a:r>
            <a:r>
              <a:rPr lang="en-US" dirty="0"/>
              <a:t>oppy</a:t>
            </a:r>
            <a:r>
              <a:rPr lang="cs-CZ" dirty="0"/>
              <a:t> (</a:t>
            </a:r>
            <a:r>
              <a:rPr lang="cs-CZ" i="1" dirty="0" err="1"/>
              <a:t>Papaver</a:t>
            </a:r>
            <a:r>
              <a:rPr lang="cs-CZ" i="1" dirty="0"/>
              <a:t> </a:t>
            </a:r>
            <a:r>
              <a:rPr lang="cs-CZ" i="1" dirty="0" err="1"/>
              <a:t>somniferum</a:t>
            </a:r>
            <a:r>
              <a:rPr lang="cs-CZ" i="1" dirty="0"/>
              <a:t>)</a:t>
            </a:r>
            <a:r>
              <a:rPr lang="en-US" dirty="0"/>
              <a:t>, </a:t>
            </a:r>
            <a:r>
              <a:rPr lang="cs-CZ" dirty="0"/>
              <a:t>f</a:t>
            </a:r>
            <a:r>
              <a:rPr lang="en-US" dirty="0"/>
              <a:t>lax</a:t>
            </a:r>
            <a:r>
              <a:rPr lang="cs-CZ" dirty="0"/>
              <a:t> </a:t>
            </a:r>
            <a:r>
              <a:rPr lang="cs-CZ" i="1" dirty="0" err="1"/>
              <a:t>Linum</a:t>
            </a:r>
            <a:r>
              <a:rPr lang="cs-CZ" i="1" dirty="0"/>
              <a:t> </a:t>
            </a:r>
            <a:r>
              <a:rPr lang="cs-CZ" i="1" dirty="0" err="1"/>
              <a:t>usitatissimum</a:t>
            </a:r>
            <a:r>
              <a:rPr lang="cs-CZ" dirty="0"/>
              <a:t>)</a:t>
            </a:r>
            <a:r>
              <a:rPr lang="en-US" dirty="0"/>
              <a:t>, </a:t>
            </a:r>
            <a:r>
              <a:rPr lang="cs-CZ" dirty="0"/>
              <a:t>s</a:t>
            </a:r>
            <a:r>
              <a:rPr lang="en-US" dirty="0" err="1"/>
              <a:t>trawberry</a:t>
            </a:r>
            <a:r>
              <a:rPr lang="cs-CZ" dirty="0"/>
              <a:t> (</a:t>
            </a:r>
            <a:r>
              <a:rPr lang="cs-CZ" i="1" dirty="0" err="1"/>
              <a:t>Fragara</a:t>
            </a:r>
            <a:r>
              <a:rPr lang="cs-CZ" i="1" dirty="0"/>
              <a:t> </a:t>
            </a:r>
            <a:r>
              <a:rPr lang="cs-CZ" i="1" dirty="0" err="1"/>
              <a:t>vesca</a:t>
            </a:r>
            <a:r>
              <a:rPr lang="cs-CZ" dirty="0"/>
              <a:t>), </a:t>
            </a:r>
            <a:r>
              <a:rPr lang="en-US" dirty="0"/>
              <a:t>black berries</a:t>
            </a:r>
            <a:r>
              <a:rPr lang="cs-CZ" dirty="0"/>
              <a:t> (</a:t>
            </a:r>
            <a:r>
              <a:rPr lang="cs-CZ" dirty="0" err="1"/>
              <a:t>S</a:t>
            </a:r>
            <a:r>
              <a:rPr lang="cs-CZ" i="1" dirty="0" err="1"/>
              <a:t>ambucus</a:t>
            </a:r>
            <a:r>
              <a:rPr lang="cs-CZ" dirty="0"/>
              <a:t> </a:t>
            </a:r>
            <a:r>
              <a:rPr lang="cs-CZ" dirty="0" err="1"/>
              <a:t>sp</a:t>
            </a:r>
            <a:r>
              <a:rPr lang="cs-CZ" dirty="0"/>
              <a:t>.)</a:t>
            </a:r>
          </a:p>
          <a:p>
            <a:endParaRPr lang="cs-CZ" dirty="0"/>
          </a:p>
          <a:p>
            <a:r>
              <a:rPr lang="cs-CZ" i="1" dirty="0" err="1"/>
              <a:t>Juncus</a:t>
            </a:r>
            <a:r>
              <a:rPr lang="cs-CZ" dirty="0"/>
              <a:t> </a:t>
            </a:r>
            <a:r>
              <a:rPr lang="cs-CZ" dirty="0" err="1"/>
              <a:t>sp</a:t>
            </a:r>
            <a:r>
              <a:rPr lang="cs-CZ" dirty="0"/>
              <a:t>. and  </a:t>
            </a:r>
            <a:r>
              <a:rPr lang="cs-CZ" i="1" dirty="0" err="1"/>
              <a:t>Rumex</a:t>
            </a:r>
            <a:r>
              <a:rPr lang="cs-CZ" dirty="0"/>
              <a:t> </a:t>
            </a:r>
            <a:r>
              <a:rPr lang="cs-CZ" dirty="0" err="1"/>
              <a:t>sp</a:t>
            </a:r>
            <a:r>
              <a:rPr lang="cs-CZ" dirty="0"/>
              <a:t>.  - </a:t>
            </a:r>
            <a:r>
              <a:rPr lang="cs-CZ" dirty="0" err="1"/>
              <a:t>wet</a:t>
            </a:r>
            <a:r>
              <a:rPr lang="cs-CZ" dirty="0"/>
              <a:t> environment </a:t>
            </a:r>
            <a:r>
              <a:rPr lang="cs-CZ" dirty="0" err="1"/>
              <a:t>of</a:t>
            </a:r>
            <a:r>
              <a:rPr lang="cs-CZ" dirty="0"/>
              <a:t> </a:t>
            </a:r>
            <a:r>
              <a:rPr lang="cs-CZ" dirty="0" err="1"/>
              <a:t>the</a:t>
            </a:r>
            <a:r>
              <a:rPr lang="cs-CZ" dirty="0"/>
              <a:t> </a:t>
            </a:r>
            <a:r>
              <a:rPr lang="cs-CZ" dirty="0" err="1"/>
              <a:t>site</a:t>
            </a:r>
            <a:r>
              <a:rPr lang="cs-CZ" dirty="0"/>
              <a:t>/ </a:t>
            </a:r>
            <a:r>
              <a:rPr lang="cs-CZ" dirty="0" err="1"/>
              <a:t>of</a:t>
            </a:r>
            <a:r>
              <a:rPr lang="cs-CZ" dirty="0"/>
              <a:t> </a:t>
            </a:r>
            <a:r>
              <a:rPr lang="cs-CZ" dirty="0" err="1"/>
              <a:t>the</a:t>
            </a:r>
            <a:r>
              <a:rPr lang="cs-CZ" dirty="0"/>
              <a:t> place, </a:t>
            </a:r>
            <a:r>
              <a:rPr lang="cs-CZ" dirty="0" err="1"/>
              <a:t>where</a:t>
            </a:r>
            <a:r>
              <a:rPr lang="cs-CZ" dirty="0"/>
              <a:t> </a:t>
            </a:r>
            <a:r>
              <a:rPr lang="cs-CZ" dirty="0" err="1"/>
              <a:t>the</a:t>
            </a:r>
            <a:r>
              <a:rPr lang="cs-CZ" dirty="0"/>
              <a:t> </a:t>
            </a:r>
            <a:r>
              <a:rPr lang="cs-CZ" dirty="0" err="1"/>
              <a:t>decreased</a:t>
            </a:r>
            <a:r>
              <a:rPr lang="cs-CZ" dirty="0"/>
              <a:t> </a:t>
            </a:r>
            <a:r>
              <a:rPr lang="cs-CZ" dirty="0" err="1"/>
              <a:t>were</a:t>
            </a:r>
            <a:r>
              <a:rPr lang="cs-CZ" dirty="0"/>
              <a:t> deposite </a:t>
            </a:r>
            <a:r>
              <a:rPr lang="cs-CZ" dirty="0" err="1"/>
              <a:t>before</a:t>
            </a:r>
            <a:r>
              <a:rPr lang="cs-CZ" dirty="0"/>
              <a:t> </a:t>
            </a:r>
            <a:r>
              <a:rPr lang="cs-CZ" dirty="0" err="1"/>
              <a:t>the</a:t>
            </a:r>
            <a:r>
              <a:rPr lang="cs-CZ" dirty="0"/>
              <a:t> </a:t>
            </a:r>
            <a:r>
              <a:rPr lang="cs-CZ" dirty="0" err="1"/>
              <a:t>burial</a:t>
            </a:r>
            <a:r>
              <a:rPr lang="cs-CZ" dirty="0"/>
              <a:t>/ </a:t>
            </a:r>
            <a:r>
              <a:rPr lang="en-US" dirty="0"/>
              <a:t>the origin of the material used during the funeral </a:t>
            </a:r>
            <a:endParaRPr lang="cs-CZ" dirty="0"/>
          </a:p>
          <a:p>
            <a:endParaRPr lang="cs-CZ" dirty="0"/>
          </a:p>
          <a:p>
            <a:r>
              <a:rPr lang="cs-CZ" b="1" dirty="0"/>
              <a:t>Poppy </a:t>
            </a:r>
            <a:r>
              <a:rPr lang="cs-CZ" b="1" dirty="0" err="1"/>
              <a:t>seeds</a:t>
            </a:r>
            <a:r>
              <a:rPr lang="cs-CZ" b="1" dirty="0"/>
              <a:t>: </a:t>
            </a:r>
            <a:r>
              <a:rPr lang="cs-CZ" dirty="0" err="1"/>
              <a:t>alkaloids</a:t>
            </a:r>
            <a:r>
              <a:rPr lang="cs-CZ" dirty="0"/>
              <a:t> ; </a:t>
            </a:r>
            <a:r>
              <a:rPr lang="en-US" dirty="0"/>
              <a:t>from latex, opium and other tranquilizers, narcotic and pain-relieving properties are produced</a:t>
            </a:r>
            <a:r>
              <a:rPr lang="cs-CZ" dirty="0"/>
              <a:t> („</a:t>
            </a:r>
            <a:r>
              <a:rPr lang="cs-CZ" dirty="0" err="1"/>
              <a:t>s</a:t>
            </a:r>
            <a:r>
              <a:rPr lang="cs-CZ" i="1" dirty="0" err="1"/>
              <a:t>omnus</a:t>
            </a:r>
            <a:r>
              <a:rPr lang="cs-CZ" dirty="0"/>
              <a:t> „  = </a:t>
            </a:r>
            <a:r>
              <a:rPr lang="cs-CZ" dirty="0" err="1"/>
              <a:t>sleep</a:t>
            </a:r>
            <a:r>
              <a:rPr lang="cs-CZ" dirty="0"/>
              <a:t>). </a:t>
            </a:r>
            <a:r>
              <a:rPr lang="en-US" dirty="0"/>
              <a:t>The seeds contain oil and are rich in minerals </a:t>
            </a:r>
            <a:endParaRPr lang="cs-CZ" dirty="0"/>
          </a:p>
          <a:p>
            <a:endParaRPr lang="cs-CZ" dirty="0"/>
          </a:p>
          <a:p>
            <a:r>
              <a:rPr lang="cs-CZ" b="1" dirty="0" err="1"/>
              <a:t>Flax</a:t>
            </a:r>
            <a:r>
              <a:rPr lang="cs-CZ" b="1" dirty="0"/>
              <a:t> </a:t>
            </a:r>
            <a:r>
              <a:rPr lang="cs-CZ" b="1" dirty="0" err="1"/>
              <a:t>seeds</a:t>
            </a:r>
            <a:r>
              <a:rPr lang="cs-CZ" b="1" dirty="0"/>
              <a:t>: </a:t>
            </a:r>
            <a:r>
              <a:rPr lang="cs-CZ" dirty="0" err="1"/>
              <a:t>oil</a:t>
            </a:r>
            <a:r>
              <a:rPr lang="cs-CZ" dirty="0"/>
              <a:t> </a:t>
            </a:r>
            <a:r>
              <a:rPr lang="cs-CZ" dirty="0" err="1"/>
              <a:t>from</a:t>
            </a:r>
            <a:r>
              <a:rPr lang="cs-CZ" dirty="0"/>
              <a:t> </a:t>
            </a:r>
            <a:r>
              <a:rPr lang="cs-CZ" dirty="0" err="1"/>
              <a:t>seeds</a:t>
            </a:r>
            <a:r>
              <a:rPr lang="cs-CZ" dirty="0"/>
              <a:t>; </a:t>
            </a:r>
            <a:r>
              <a:rPr lang="cs-CZ" dirty="0" err="1"/>
              <a:t>fibers</a:t>
            </a:r>
            <a:r>
              <a:rPr lang="cs-CZ" dirty="0"/>
              <a:t> </a:t>
            </a:r>
            <a:r>
              <a:rPr lang="cs-CZ" dirty="0" err="1"/>
              <a:t>from</a:t>
            </a:r>
            <a:r>
              <a:rPr lang="cs-CZ" dirty="0"/>
              <a:t> </a:t>
            </a:r>
            <a:r>
              <a:rPr lang="cs-CZ" dirty="0" err="1"/>
              <a:t>the</a:t>
            </a:r>
            <a:r>
              <a:rPr lang="cs-CZ" dirty="0"/>
              <a:t> stem</a:t>
            </a:r>
            <a:endParaRPr lang="cs-CZ" b="1" dirty="0"/>
          </a:p>
          <a:p>
            <a:endParaRPr lang="cs-CZ" dirty="0"/>
          </a:p>
        </p:txBody>
      </p:sp>
    </p:spTree>
    <p:extLst>
      <p:ext uri="{BB962C8B-B14F-4D97-AF65-F5344CB8AC3E}">
        <p14:creationId xmlns:p14="http://schemas.microsoft.com/office/powerpoint/2010/main" val="822527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r>
              <a:rPr lang="en-US" sz="2200" dirty="0"/>
              <a:t>The bracelets that are exhibited in the museum's exhibition were acquired by </a:t>
            </a:r>
            <a:r>
              <a:rPr lang="en-US" sz="2200" dirty="0" err="1"/>
              <a:t>Bedřich</a:t>
            </a:r>
            <a:r>
              <a:rPr lang="en-US" sz="2200" dirty="0"/>
              <a:t> </a:t>
            </a:r>
            <a:r>
              <a:rPr lang="en-US" sz="2200" dirty="0" err="1"/>
              <a:t>Dubský</a:t>
            </a:r>
            <a:r>
              <a:rPr lang="en-US" sz="2200" dirty="0"/>
              <a:t> during his research </a:t>
            </a:r>
            <a:r>
              <a:rPr lang="cs-CZ" sz="2200" dirty="0" err="1"/>
              <a:t>of</a:t>
            </a:r>
            <a:r>
              <a:rPr lang="en-US" sz="2200" dirty="0"/>
              <a:t> the </a:t>
            </a:r>
            <a:r>
              <a:rPr lang="cs-CZ" sz="2200" dirty="0" err="1"/>
              <a:t>burial</a:t>
            </a:r>
            <a:r>
              <a:rPr lang="cs-CZ" sz="2200" dirty="0"/>
              <a:t> </a:t>
            </a:r>
            <a:r>
              <a:rPr lang="en-US" sz="2200" dirty="0"/>
              <a:t>mound in </a:t>
            </a:r>
            <a:r>
              <a:rPr lang="en-US" sz="2200" dirty="0" err="1"/>
              <a:t>Dobešice</a:t>
            </a:r>
            <a:r>
              <a:rPr lang="en-US" sz="2200" dirty="0"/>
              <a:t>.</a:t>
            </a:r>
            <a:endParaRPr lang="cs-CZ" sz="2200" dirty="0"/>
          </a:p>
          <a:p>
            <a:r>
              <a:rPr lang="cs-CZ" sz="2200" dirty="0"/>
              <a:t>S</a:t>
            </a:r>
            <a:r>
              <a:rPr lang="en-US" sz="2200" dirty="0"/>
              <a:t>oil with the bones is preserved</a:t>
            </a:r>
            <a:r>
              <a:rPr lang="cs-CZ" sz="2200" dirty="0"/>
              <a:t> i</a:t>
            </a:r>
            <a:r>
              <a:rPr lang="en-US" sz="2200" dirty="0"/>
              <a:t>n</a:t>
            </a:r>
            <a:r>
              <a:rPr lang="cs-CZ" sz="2200" dirty="0" err="1"/>
              <a:t>side</a:t>
            </a:r>
            <a:r>
              <a:rPr lang="en-US" sz="2200" dirty="0"/>
              <a:t> the bracelets . The aim of the CT survey was to determine the condition of the bone, but CT did not detect the destroyed bone</a:t>
            </a:r>
            <a:r>
              <a:rPr lang="cs-CZ" sz="2200" dirty="0"/>
              <a:t>s</a:t>
            </a:r>
            <a:r>
              <a:rPr lang="en-US" sz="2200" dirty="0"/>
              <a:t>. But two hazelnuts - the original part of the funeral - were captured.</a:t>
            </a:r>
            <a:endParaRPr lang="cs-CZ" sz="2200" dirty="0"/>
          </a:p>
        </p:txBody>
      </p:sp>
      <p:sp>
        <p:nvSpPr>
          <p:cNvPr id="9" name="Nadpis 1"/>
          <p:cNvSpPr txBox="1">
            <a:spLocks/>
          </p:cNvSpPr>
          <p:nvPr/>
        </p:nvSpPr>
        <p:spPr>
          <a:xfrm>
            <a:off x="1991544" y="3315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err="1">
                <a:latin typeface="Arial" charset="0"/>
              </a:rPr>
              <a:t>Dobešice</a:t>
            </a:r>
            <a:r>
              <a:rPr lang="cs-CZ" b="1" dirty="0">
                <a:latin typeface="Arial" charset="0"/>
              </a:rPr>
              <a:t> (okr. Písek)</a:t>
            </a:r>
          </a:p>
        </p:txBody>
      </p:sp>
    </p:spTree>
    <p:extLst>
      <p:ext uri="{BB962C8B-B14F-4D97-AF65-F5344CB8AC3E}">
        <p14:creationId xmlns:p14="http://schemas.microsoft.com/office/powerpoint/2010/main" val="765353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577850"/>
            <a:ext cx="411003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2526" y="650876"/>
            <a:ext cx="4111625"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665539"/>
            <a:ext cx="4122738"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2526" y="3708400"/>
            <a:ext cx="41687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993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D4BD4C-6A33-4E69-8006-7E09F65DF89E}"/>
              </a:ext>
            </a:extLst>
          </p:cNvPr>
          <p:cNvSpPr>
            <a:spLocks noGrp="1"/>
          </p:cNvSpPr>
          <p:nvPr>
            <p:ph type="title"/>
          </p:nvPr>
        </p:nvSpPr>
        <p:spPr>
          <a:xfrm>
            <a:off x="1981200" y="274638"/>
            <a:ext cx="3682752" cy="1143000"/>
          </a:xfrm>
        </p:spPr>
        <p:txBody>
          <a:bodyPr/>
          <a:lstStyle/>
          <a:p>
            <a:r>
              <a:rPr lang="cs-CZ" dirty="0"/>
              <a:t>Rovná (St)</a:t>
            </a:r>
          </a:p>
        </p:txBody>
      </p:sp>
      <p:sp>
        <p:nvSpPr>
          <p:cNvPr id="3" name="Zástupný obsah 2">
            <a:extLst>
              <a:ext uri="{FF2B5EF4-FFF2-40B4-BE49-F238E27FC236}">
                <a16:creationId xmlns:a16="http://schemas.microsoft.com/office/drawing/2014/main" id="{60413F53-36CD-4416-B3AC-CDC759524F25}"/>
              </a:ext>
            </a:extLst>
          </p:cNvPr>
          <p:cNvSpPr>
            <a:spLocks noGrp="1"/>
          </p:cNvSpPr>
          <p:nvPr>
            <p:ph idx="1"/>
          </p:nvPr>
        </p:nvSpPr>
        <p:spPr/>
        <p:txBody>
          <a:bodyPr/>
          <a:lstStyle/>
          <a:p>
            <a:endParaRPr lang="cs-CZ"/>
          </a:p>
        </p:txBody>
      </p:sp>
      <p:pic>
        <p:nvPicPr>
          <p:cNvPr id="12290" name="Picture 2">
            <a:extLst>
              <a:ext uri="{FF2B5EF4-FFF2-40B4-BE49-F238E27FC236}">
                <a16:creationId xmlns:a16="http://schemas.microsoft.com/office/drawing/2014/main" id="{7E7C66E3-15B2-4DA9-AD9D-B5FA975FA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161118"/>
            <a:ext cx="5052611" cy="5688632"/>
          </a:xfrm>
          <a:prstGeom prst="rect">
            <a:avLst/>
          </a:prstGeom>
          <a:noFill/>
          <a:extLst>
            <a:ext uri="{909E8E84-426E-40DD-AFC4-6F175D3DCCD1}">
              <a14:hiddenFill xmlns:a14="http://schemas.microsoft.com/office/drawing/2010/main">
                <a:solidFill>
                  <a:srgbClr val="FFFFFF"/>
                </a:solidFill>
              </a14:hiddenFill>
            </a:ext>
          </a:extLst>
        </p:spPr>
      </p:pic>
      <p:pic>
        <p:nvPicPr>
          <p:cNvPr id="7" name="Zástupný obsah 4">
            <a:extLst>
              <a:ext uri="{FF2B5EF4-FFF2-40B4-BE49-F238E27FC236}">
                <a16:creationId xmlns:a16="http://schemas.microsoft.com/office/drawing/2014/main" id="{C480B065-31BB-42EE-8197-29198C4FE3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952" y="157898"/>
            <a:ext cx="4896544" cy="6700103"/>
          </a:xfrm>
          <a:prstGeom prst="rect">
            <a:avLst/>
          </a:prstGeom>
        </p:spPr>
      </p:pic>
    </p:spTree>
    <p:extLst>
      <p:ext uri="{BB962C8B-B14F-4D97-AF65-F5344CB8AC3E}">
        <p14:creationId xmlns:p14="http://schemas.microsoft.com/office/powerpoint/2010/main" val="449127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r>
              <a:rPr lang="cs-CZ" sz="2200" b="1" dirty="0" err="1"/>
              <a:t>Pollen</a:t>
            </a:r>
            <a:endParaRPr lang="cs-CZ" sz="2200" b="1" dirty="0"/>
          </a:p>
          <a:p>
            <a:endParaRPr lang="cs-CZ" sz="2200" b="1" dirty="0"/>
          </a:p>
          <a:p>
            <a:r>
              <a:rPr lang="cs-CZ" sz="2200" b="1" dirty="0"/>
              <a:t>Dry </a:t>
            </a:r>
            <a:r>
              <a:rPr lang="cs-CZ" sz="2200" b="1" dirty="0" err="1"/>
              <a:t>environment</a:t>
            </a:r>
            <a:r>
              <a:rPr lang="cs-CZ" sz="2200" b="1" dirty="0"/>
              <a:t>  </a:t>
            </a:r>
            <a:r>
              <a:rPr lang="cs-CZ" sz="2200" dirty="0"/>
              <a:t>- </a:t>
            </a:r>
            <a:r>
              <a:rPr lang="cs-CZ" sz="2200" dirty="0" err="1"/>
              <a:t>samples</a:t>
            </a:r>
            <a:r>
              <a:rPr lang="cs-CZ" sz="2200" dirty="0"/>
              <a:t> </a:t>
            </a:r>
            <a:r>
              <a:rPr lang="cs-CZ" sz="2200" dirty="0" err="1"/>
              <a:t>usually</a:t>
            </a:r>
            <a:r>
              <a:rPr lang="cs-CZ" sz="2200" dirty="0"/>
              <a:t> </a:t>
            </a:r>
            <a:r>
              <a:rPr lang="cs-CZ" sz="2200" dirty="0" err="1"/>
              <a:t>contaminated</a:t>
            </a:r>
            <a:r>
              <a:rPr lang="cs-CZ" sz="2200" dirty="0"/>
              <a:t>; </a:t>
            </a:r>
            <a:r>
              <a:rPr lang="cs-CZ" sz="2200" dirty="0" err="1"/>
              <a:t>pollen</a:t>
            </a:r>
            <a:r>
              <a:rPr lang="cs-CZ" sz="2200" dirty="0"/>
              <a:t> </a:t>
            </a:r>
            <a:r>
              <a:rPr lang="cs-CZ" sz="2200" dirty="0" err="1"/>
              <a:t>often</a:t>
            </a:r>
            <a:r>
              <a:rPr lang="cs-CZ" sz="2200" dirty="0"/>
              <a:t> </a:t>
            </a:r>
            <a:r>
              <a:rPr lang="cs-CZ" sz="2200" dirty="0" err="1"/>
              <a:t>destroied</a:t>
            </a:r>
            <a:endParaRPr lang="cs-CZ" sz="2200" dirty="0"/>
          </a:p>
          <a:p>
            <a:r>
              <a:rPr lang="cs-CZ" sz="2200" b="1" dirty="0"/>
              <a:t>Graves </a:t>
            </a:r>
            <a:r>
              <a:rPr lang="cs-CZ" sz="2200" b="1" dirty="0" err="1"/>
              <a:t>with</a:t>
            </a:r>
            <a:r>
              <a:rPr lang="cs-CZ" sz="2200" b="1" dirty="0"/>
              <a:t> </a:t>
            </a:r>
            <a:r>
              <a:rPr lang="cs-CZ" sz="2200" b="1" dirty="0" err="1"/>
              <a:t>large</a:t>
            </a:r>
            <a:r>
              <a:rPr lang="cs-CZ" sz="2200" b="1" dirty="0"/>
              <a:t> bronze </a:t>
            </a:r>
            <a:r>
              <a:rPr lang="cs-CZ" sz="2200" b="1" dirty="0" err="1"/>
              <a:t>artefacts</a:t>
            </a:r>
            <a:r>
              <a:rPr lang="cs-CZ" sz="2200" b="1" dirty="0"/>
              <a:t> </a:t>
            </a:r>
            <a:r>
              <a:rPr lang="cs-CZ" sz="2200" dirty="0"/>
              <a:t>– </a:t>
            </a:r>
            <a:r>
              <a:rPr lang="cs-CZ" sz="2200" dirty="0" err="1"/>
              <a:t>samples</a:t>
            </a:r>
            <a:r>
              <a:rPr lang="cs-CZ" sz="2200" dirty="0"/>
              <a:t> </a:t>
            </a:r>
            <a:r>
              <a:rPr lang="cs-CZ" sz="2200" dirty="0" err="1"/>
              <a:t>with</a:t>
            </a:r>
            <a:r>
              <a:rPr lang="cs-CZ" sz="2200" dirty="0"/>
              <a:t> </a:t>
            </a:r>
            <a:r>
              <a:rPr lang="en-US" sz="2200" dirty="0"/>
              <a:t>the immediate surroundings of the metal </a:t>
            </a:r>
            <a:r>
              <a:rPr lang="en-US" sz="2200" dirty="0" err="1"/>
              <a:t>arteacts</a:t>
            </a:r>
            <a:r>
              <a:rPr lang="cs-CZ" sz="2200" dirty="0"/>
              <a:t>, </a:t>
            </a:r>
            <a:r>
              <a:rPr lang="cs-CZ" sz="2200" dirty="0" err="1"/>
              <a:t>excellently</a:t>
            </a:r>
            <a:r>
              <a:rPr lang="cs-CZ" sz="2200" dirty="0"/>
              <a:t> </a:t>
            </a:r>
            <a:r>
              <a:rPr lang="cs-CZ" sz="2200" dirty="0" err="1"/>
              <a:t>preserved</a:t>
            </a:r>
            <a:r>
              <a:rPr lang="cs-CZ" sz="2200" dirty="0"/>
              <a:t> </a:t>
            </a:r>
            <a:r>
              <a:rPr lang="cs-CZ" sz="2200" dirty="0" err="1"/>
              <a:t>pollen</a:t>
            </a:r>
            <a:r>
              <a:rPr lang="cs-CZ" sz="2200" dirty="0"/>
              <a:t> </a:t>
            </a:r>
            <a:r>
              <a:rPr lang="cs-CZ" sz="2200" dirty="0" err="1"/>
              <a:t>grains</a:t>
            </a:r>
            <a:r>
              <a:rPr lang="cs-CZ" sz="2200" dirty="0"/>
              <a:t> (</a:t>
            </a:r>
            <a:r>
              <a:rPr lang="cs-CZ" sz="2200" dirty="0" err="1"/>
              <a:t>preserved</a:t>
            </a:r>
            <a:r>
              <a:rPr lang="cs-CZ" sz="2200" dirty="0"/>
              <a:t> by metal </a:t>
            </a:r>
            <a:r>
              <a:rPr lang="cs-CZ" sz="2200" dirty="0" err="1"/>
              <a:t>corrosion</a:t>
            </a:r>
            <a:r>
              <a:rPr lang="cs-CZ" sz="2200" dirty="0"/>
              <a:t> </a:t>
            </a:r>
            <a:r>
              <a:rPr lang="cs-CZ" sz="2200" dirty="0" err="1"/>
              <a:t>products</a:t>
            </a:r>
            <a:r>
              <a:rPr lang="cs-CZ" sz="2200" dirty="0"/>
              <a:t>) + </a:t>
            </a:r>
            <a:r>
              <a:rPr lang="cs-CZ" sz="2200" dirty="0" err="1"/>
              <a:t>samples</a:t>
            </a:r>
            <a:r>
              <a:rPr lang="cs-CZ" sz="2200" dirty="0"/>
              <a:t> </a:t>
            </a:r>
            <a:r>
              <a:rPr lang="cs-CZ" sz="2200" dirty="0" err="1"/>
              <a:t>from</a:t>
            </a:r>
            <a:r>
              <a:rPr lang="cs-CZ" sz="2200" dirty="0"/>
              <a:t> </a:t>
            </a:r>
            <a:r>
              <a:rPr lang="cs-CZ" sz="2200" dirty="0" err="1"/>
              <a:t>filling</a:t>
            </a:r>
            <a:r>
              <a:rPr lang="cs-CZ" sz="2200" dirty="0"/>
              <a:t> </a:t>
            </a:r>
            <a:r>
              <a:rPr lang="cs-CZ" sz="2200" dirty="0" err="1"/>
              <a:t>of</a:t>
            </a:r>
            <a:r>
              <a:rPr lang="cs-CZ" sz="2200" dirty="0"/>
              <a:t> </a:t>
            </a:r>
            <a:r>
              <a:rPr lang="cs-CZ" sz="2200" dirty="0" err="1"/>
              <a:t>the</a:t>
            </a:r>
            <a:r>
              <a:rPr lang="cs-CZ" sz="2200" dirty="0"/>
              <a:t> </a:t>
            </a:r>
            <a:r>
              <a:rPr lang="cs-CZ" sz="2200" dirty="0" err="1"/>
              <a:t>graves</a:t>
            </a:r>
            <a:r>
              <a:rPr lang="cs-CZ" sz="2200" dirty="0"/>
              <a:t> (</a:t>
            </a:r>
            <a:r>
              <a:rPr lang="cs-CZ" sz="2200" dirty="0" err="1"/>
              <a:t>comparation</a:t>
            </a:r>
            <a:r>
              <a:rPr lang="cs-CZ" sz="2200" dirty="0"/>
              <a:t>)</a:t>
            </a:r>
          </a:p>
          <a:p>
            <a:endParaRPr lang="cs-CZ" dirty="0"/>
          </a:p>
        </p:txBody>
      </p:sp>
    </p:spTree>
    <p:extLst>
      <p:ext uri="{BB962C8B-B14F-4D97-AF65-F5344CB8AC3E}">
        <p14:creationId xmlns:p14="http://schemas.microsoft.com/office/powerpoint/2010/main" val="412836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59BC52-235A-4D76-8D9B-597EEBF32CA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642B3EC-D6D5-474E-9093-0692BEF1B7FD}"/>
              </a:ext>
            </a:extLst>
          </p:cNvPr>
          <p:cNvSpPr>
            <a:spLocks noGrp="1"/>
          </p:cNvSpPr>
          <p:nvPr>
            <p:ph idx="1"/>
          </p:nvPr>
        </p:nvSpPr>
        <p:spPr/>
        <p:txBody>
          <a:bodyPr/>
          <a:lstStyle/>
          <a:p>
            <a:endParaRPr lang="cs-CZ"/>
          </a:p>
        </p:txBody>
      </p:sp>
      <p:pic>
        <p:nvPicPr>
          <p:cNvPr id="13314" name="Picture 2">
            <a:extLst>
              <a:ext uri="{FF2B5EF4-FFF2-40B4-BE49-F238E27FC236}">
                <a16:creationId xmlns:a16="http://schemas.microsoft.com/office/drawing/2014/main" id="{7CED8B64-B86A-4A08-8950-456F7432B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317169"/>
            <a:ext cx="3500206" cy="307011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25A1E36D-C9FD-4E87-90B7-86ADB901E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348" y="3331772"/>
            <a:ext cx="4246352" cy="3514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3C1BCF5-7B3B-4A49-BE14-D07AC3DE25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1" y="3918648"/>
            <a:ext cx="2363801" cy="2611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B3E87724-DB32-435E-A1DE-51A5AA0AB0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7379" y="11624"/>
            <a:ext cx="2547125" cy="319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918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C90DDD-7EBC-4610-89DA-07086F21966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E265479-3FA5-4DCC-A6CB-FAF70801E1DD}"/>
              </a:ext>
            </a:extLst>
          </p:cNvPr>
          <p:cNvSpPr>
            <a:spLocks noGrp="1"/>
          </p:cNvSpPr>
          <p:nvPr>
            <p:ph idx="1"/>
          </p:nvPr>
        </p:nvSpPr>
        <p:spPr/>
        <p:txBody>
          <a:bodyPr/>
          <a:lstStyle/>
          <a:p>
            <a:endParaRPr lang="cs-CZ"/>
          </a:p>
        </p:txBody>
      </p:sp>
      <p:pic>
        <p:nvPicPr>
          <p:cNvPr id="14338" name="Picture 2">
            <a:extLst>
              <a:ext uri="{FF2B5EF4-FFF2-40B4-BE49-F238E27FC236}">
                <a16:creationId xmlns:a16="http://schemas.microsoft.com/office/drawing/2014/main" id="{614083DC-7641-47FB-BA18-DEB93E167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033" y="1655589"/>
            <a:ext cx="3629877" cy="465313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E47EF7C6-EA36-488B-9121-12A6E323C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200" y="1773635"/>
            <a:ext cx="422318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728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51BD96-1601-4D32-8A8F-FE45D6574A9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CC94AD6-FBC3-404A-A9ED-700BFEB6211E}"/>
              </a:ext>
            </a:extLst>
          </p:cNvPr>
          <p:cNvSpPr>
            <a:spLocks noGrp="1"/>
          </p:cNvSpPr>
          <p:nvPr>
            <p:ph idx="1"/>
          </p:nvPr>
        </p:nvSpPr>
        <p:spPr/>
        <p:txBody>
          <a:bodyPr/>
          <a:lstStyle/>
          <a:p>
            <a:endParaRPr lang="cs-CZ"/>
          </a:p>
        </p:txBody>
      </p:sp>
      <p:pic>
        <p:nvPicPr>
          <p:cNvPr id="16386" name="Picture 2">
            <a:extLst>
              <a:ext uri="{FF2B5EF4-FFF2-40B4-BE49-F238E27FC236}">
                <a16:creationId xmlns:a16="http://schemas.microsoft.com/office/drawing/2014/main" id="{1D544377-FB62-4472-BF08-740673A41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672" y="404664"/>
            <a:ext cx="6124694"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423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A845C5-CA56-4693-A266-6BD84B1FBFF2}"/>
              </a:ext>
            </a:extLst>
          </p:cNvPr>
          <p:cNvSpPr>
            <a:spLocks noGrp="1"/>
          </p:cNvSpPr>
          <p:nvPr>
            <p:ph type="title"/>
          </p:nvPr>
        </p:nvSpPr>
        <p:spPr/>
        <p:txBody>
          <a:bodyPr/>
          <a:lstStyle/>
          <a:p>
            <a:endParaRPr lang="cs-CZ" dirty="0"/>
          </a:p>
        </p:txBody>
      </p:sp>
      <p:pic>
        <p:nvPicPr>
          <p:cNvPr id="7" name="Obrázek 6">
            <a:extLst>
              <a:ext uri="{FF2B5EF4-FFF2-40B4-BE49-F238E27FC236}">
                <a16:creationId xmlns:a16="http://schemas.microsoft.com/office/drawing/2014/main" id="{27035F18-78C1-4E31-B2DE-6332ECEE8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76" y="78596"/>
            <a:ext cx="4404968" cy="5974446"/>
          </a:xfrm>
          <a:prstGeom prst="rect">
            <a:avLst/>
          </a:prstGeom>
        </p:spPr>
      </p:pic>
      <p:sp>
        <p:nvSpPr>
          <p:cNvPr id="9" name="Zástupný obsah 8">
            <a:extLst>
              <a:ext uri="{FF2B5EF4-FFF2-40B4-BE49-F238E27FC236}">
                <a16:creationId xmlns:a16="http://schemas.microsoft.com/office/drawing/2014/main" id="{02E448BE-B158-4FA2-82C4-027046B450B4}"/>
              </a:ext>
            </a:extLst>
          </p:cNvPr>
          <p:cNvSpPr>
            <a:spLocks noGrp="1"/>
          </p:cNvSpPr>
          <p:nvPr>
            <p:ph idx="1"/>
          </p:nvPr>
        </p:nvSpPr>
        <p:spPr/>
        <p:txBody>
          <a:bodyPr/>
          <a:lstStyle/>
          <a:p>
            <a:endParaRPr lang="cs-CZ" dirty="0"/>
          </a:p>
        </p:txBody>
      </p:sp>
      <p:graphicFrame>
        <p:nvGraphicFramePr>
          <p:cNvPr id="3" name="Objekt 2">
            <a:extLst>
              <a:ext uri="{FF2B5EF4-FFF2-40B4-BE49-F238E27FC236}">
                <a16:creationId xmlns:a16="http://schemas.microsoft.com/office/drawing/2014/main" id="{F0747371-13A1-4E13-B468-A342AF5FAC0E}"/>
              </a:ext>
            </a:extLst>
          </p:cNvPr>
          <p:cNvGraphicFramePr>
            <a:graphicFrameLocks noChangeAspect="1"/>
          </p:cNvGraphicFramePr>
          <p:nvPr/>
        </p:nvGraphicFramePr>
        <p:xfrm>
          <a:off x="1415480" y="4734242"/>
          <a:ext cx="6369050" cy="1866900"/>
        </p:xfrm>
        <a:graphic>
          <a:graphicData uri="http://schemas.openxmlformats.org/presentationml/2006/ole">
            <mc:AlternateContent xmlns:mc="http://schemas.openxmlformats.org/markup-compatibility/2006">
              <mc:Choice xmlns:v="urn:schemas-microsoft-com:vml" Requires="v">
                <p:oleObj name="Image" r:id="rId3" imgW="12672720" imgH="3720600" progId="Photoshop.Image.18">
                  <p:embed/>
                </p:oleObj>
              </mc:Choice>
              <mc:Fallback>
                <p:oleObj name="Image" r:id="rId3" imgW="12672720" imgH="3720600" progId="Photoshop.Image.18">
                  <p:embed/>
                  <p:pic>
                    <p:nvPicPr>
                      <p:cNvPr id="3" name="Objekt 2">
                        <a:extLst>
                          <a:ext uri="{FF2B5EF4-FFF2-40B4-BE49-F238E27FC236}">
                            <a16:creationId xmlns:a16="http://schemas.microsoft.com/office/drawing/2014/main" id="{F0747371-13A1-4E13-B468-A342AF5FAC0E}"/>
                          </a:ext>
                        </a:extLst>
                      </p:cNvPr>
                      <p:cNvPicPr/>
                      <p:nvPr/>
                    </p:nvPicPr>
                    <p:blipFill>
                      <a:blip r:embed="rId4"/>
                      <a:stretch>
                        <a:fillRect/>
                      </a:stretch>
                    </p:blipFill>
                    <p:spPr>
                      <a:xfrm>
                        <a:off x="1415480" y="4734242"/>
                        <a:ext cx="6369050" cy="1866900"/>
                      </a:xfrm>
                      <a:prstGeom prst="rect">
                        <a:avLst/>
                      </a:prstGeom>
                    </p:spPr>
                  </p:pic>
                </p:oleObj>
              </mc:Fallback>
            </mc:AlternateContent>
          </a:graphicData>
        </a:graphic>
      </p:graphicFrame>
    </p:spTree>
    <p:extLst>
      <p:ext uri="{BB962C8B-B14F-4D97-AF65-F5344CB8AC3E}">
        <p14:creationId xmlns:p14="http://schemas.microsoft.com/office/powerpoint/2010/main" val="1219497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BDCB0D7-BD70-4873-9B8F-97085DC5A59D}"/>
              </a:ext>
            </a:extLst>
          </p:cNvPr>
          <p:cNvSpPr>
            <a:spLocks noGrp="1"/>
          </p:cNvSpPr>
          <p:nvPr>
            <p:ph idx="1"/>
          </p:nvPr>
        </p:nvSpPr>
        <p:spPr>
          <a:xfrm>
            <a:off x="1981200" y="404664"/>
            <a:ext cx="8229600" cy="6264696"/>
          </a:xfrm>
        </p:spPr>
        <p:txBody>
          <a:bodyPr>
            <a:normAutofit fontScale="85000" lnSpcReduction="20000"/>
          </a:bodyPr>
          <a:lstStyle/>
          <a:p>
            <a:pPr algn="just">
              <a:lnSpc>
                <a:spcPct val="107000"/>
              </a:lnSpc>
              <a:spcAft>
                <a:spcPts val="800"/>
              </a:spcAft>
            </a:pPr>
            <a:r>
              <a:rPr lang="cs-CZ" sz="1800" dirty="0">
                <a:latin typeface="Times New Roman" panose="02020603050405020304" pitchFamily="18" charset="0"/>
                <a:ea typeface="Arial" panose="020B0604020202020204" pitchFamily="34" charset="0"/>
                <a:cs typeface="Times New Roman" panose="02020603050405020304" pitchFamily="18" charset="0"/>
              </a:rPr>
              <a:t>Rostliny </a:t>
            </a:r>
            <a:r>
              <a:rPr lang="cs-CZ" sz="1800" dirty="0" err="1">
                <a:latin typeface="Times New Roman" panose="02020603050405020304" pitchFamily="18" charset="0"/>
                <a:ea typeface="Arial" panose="020B0604020202020204" pitchFamily="34" charset="0"/>
                <a:cs typeface="Times New Roman" panose="02020603050405020304" pitchFamily="18" charset="0"/>
              </a:rPr>
              <a:t>roustoucí</a:t>
            </a:r>
            <a:r>
              <a:rPr lang="cs-CZ" sz="1800" dirty="0">
                <a:latin typeface="Times New Roman" panose="02020603050405020304" pitchFamily="18" charset="0"/>
                <a:ea typeface="Arial" panose="020B0604020202020204" pitchFamily="34" charset="0"/>
                <a:cs typeface="Times New Roman" panose="02020603050405020304" pitchFamily="18" charset="0"/>
              </a:rPr>
              <a:t> v lesích, lesních lemech či na pasekách (např. lískové ořechy, semena hlohu, bezu černého, ostružiníku maliníku). Tato složka potenciálně sbíraného ovoce a ořechů je zvláště nápadná v </a:t>
            </a:r>
            <a:r>
              <a:rPr lang="cs-CZ" sz="1800" dirty="0" err="1">
                <a:latin typeface="Times New Roman" panose="02020603050405020304" pitchFamily="18" charset="0"/>
                <a:ea typeface="Arial" panose="020B0604020202020204" pitchFamily="34" charset="0"/>
                <a:cs typeface="Times New Roman" panose="02020603050405020304" pitchFamily="18" charset="0"/>
              </a:rPr>
              <a:t>obj</a:t>
            </a:r>
            <a:r>
              <a:rPr lang="cs-CZ" sz="1800" dirty="0">
                <a:latin typeface="Times New Roman" panose="02020603050405020304" pitchFamily="18" charset="0"/>
                <a:ea typeface="Arial" panose="020B0604020202020204" pitchFamily="34" charset="0"/>
                <a:cs typeface="Times New Roman" panose="02020603050405020304" pitchFamily="18" charset="0"/>
              </a:rPr>
              <a:t>. 11, který je </a:t>
            </a:r>
            <a:r>
              <a:rPr lang="cs-CZ" sz="1800" dirty="0" err="1">
                <a:latin typeface="Times New Roman" panose="02020603050405020304" pitchFamily="18" charset="0"/>
                <a:ea typeface="Arial" panose="020B0604020202020204" pitchFamily="34" charset="0"/>
                <a:cs typeface="Times New Roman" panose="02020603050405020304" pitchFamily="18" charset="0"/>
              </a:rPr>
              <a:t>intertetovaný</a:t>
            </a:r>
            <a:r>
              <a:rPr lang="cs-CZ" sz="1800" dirty="0">
                <a:latin typeface="Times New Roman" panose="02020603050405020304" pitchFamily="18" charset="0"/>
                <a:ea typeface="Arial" panose="020B0604020202020204" pitchFamily="34" charset="0"/>
                <a:cs typeface="Times New Roman" panose="02020603050405020304" pitchFamily="18" charset="0"/>
              </a:rPr>
              <a:t> jako mladší laténský zásah do halštatské mohyly – ovoce a ořechy mohly snad být rostlinnou obětinou. Zlomky šišek (borovice lesní), jehlic (smrk ztepilý, jedle bělokorá), jehnědy (olše) mohly být páleny náhodně, spolu s běžným palivovým dřívím, nebo záměrně, jako součást rituálu. </a:t>
            </a:r>
            <a:endParaRPr lang="cs-CZ" sz="1800" dirty="0">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cs-CZ" sz="1800" dirty="0">
                <a:latin typeface="Times New Roman" panose="02020603050405020304" pitchFamily="18" charset="0"/>
                <a:ea typeface="Arial" panose="020B0604020202020204" pitchFamily="34" charset="0"/>
                <a:cs typeface="Times New Roman" panose="02020603050405020304" pitchFamily="18" charset="0"/>
              </a:rPr>
              <a:t>Zbytky rostlin rumištních a plevelů (např. drchnička rolní, lebeda, merlík bílý a zvrhlý, svízel přítula, kopřiva žahavka), ty zřejmě odrážejí prostředí místa, kde probíhala část rituálů souvisejících s pohřbem. Všechny tyto rostliny, s výjimkou drchničky rolní, jsou ale rovněž využitelné jako potrava (listy nebo semena). Drchnička je jedovatá a etnografické prameny uvádějí její využívání jako léčivky (</a:t>
            </a:r>
            <a:r>
              <a:rPr lang="cs-CZ" sz="1800" i="1" dirty="0">
                <a:latin typeface="Times New Roman" panose="02020603050405020304" pitchFamily="18" charset="0"/>
                <a:ea typeface="Arial" panose="020B0604020202020204" pitchFamily="34" charset="0"/>
                <a:cs typeface="Times New Roman" panose="02020603050405020304" pitchFamily="18" charset="0"/>
              </a:rPr>
              <a:t>Frynta – Patočka 2008</a:t>
            </a:r>
            <a:r>
              <a:rPr lang="cs-CZ" sz="1800" dirty="0">
                <a:latin typeface="Times New Roman" panose="02020603050405020304" pitchFamily="18" charset="0"/>
                <a:ea typeface="Arial" panose="020B0604020202020204" pitchFamily="34" charset="0"/>
                <a:cs typeface="Times New Roman" panose="02020603050405020304" pitchFamily="18" charset="0"/>
              </a:rPr>
              <a:t>). </a:t>
            </a:r>
            <a:endParaRPr lang="cs-CZ" sz="1800" dirty="0">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cs-CZ" sz="1800" dirty="0">
                <a:latin typeface="Times New Roman" panose="02020603050405020304" pitchFamily="18" charset="0"/>
                <a:ea typeface="Arial" panose="020B0604020202020204" pitchFamily="34" charset="0"/>
                <a:cs typeface="Times New Roman" panose="02020603050405020304" pitchFamily="18" charset="0"/>
              </a:rPr>
              <a:t>Kulturní rostliny se našly v nízké koncentraci. V komoře mohyly byla doložená pšenice dvouzrnka, ječmen a hrách nebo vikev, v laténském </a:t>
            </a:r>
            <a:r>
              <a:rPr lang="cs-CZ" sz="1800" dirty="0" err="1">
                <a:latin typeface="Times New Roman" panose="02020603050405020304" pitchFamily="18" charset="0"/>
                <a:ea typeface="Arial" panose="020B0604020202020204" pitchFamily="34" charset="0"/>
                <a:cs typeface="Times New Roman" panose="02020603050405020304" pitchFamily="18" charset="0"/>
              </a:rPr>
              <a:t>obj</a:t>
            </a:r>
            <a:r>
              <a:rPr lang="cs-CZ" sz="1800" dirty="0">
                <a:latin typeface="Times New Roman" panose="02020603050405020304" pitchFamily="18" charset="0"/>
                <a:ea typeface="Arial" panose="020B0604020202020204" pitchFamily="34" charset="0"/>
                <a:cs typeface="Times New Roman" panose="02020603050405020304" pitchFamily="18" charset="0"/>
              </a:rPr>
              <a:t>. 11 ječmen. O druhovém složení pěstovaných obilnin v jižních Čechách není dosud mnoho známo (viz např. Chvojka a kol. 2011; Šálková a kol. 2017). Nejistý nález semene lnu pochází z komory mohyly. Nálezy lnu setého v </a:t>
            </a:r>
            <a:r>
              <a:rPr lang="cs-CZ" sz="1800" dirty="0" err="1">
                <a:latin typeface="Times New Roman" panose="02020603050405020304" pitchFamily="18" charset="0"/>
                <a:ea typeface="Arial" panose="020B0604020202020204" pitchFamily="34" charset="0"/>
                <a:cs typeface="Times New Roman" panose="02020603050405020304" pitchFamily="18" charset="0"/>
              </a:rPr>
              <a:t>archeobotanických</a:t>
            </a:r>
            <a:r>
              <a:rPr lang="cs-CZ" sz="1800" dirty="0">
                <a:latin typeface="Times New Roman" panose="02020603050405020304" pitchFamily="18" charset="0"/>
                <a:ea typeface="Arial" panose="020B0604020202020204" pitchFamily="34" charset="0"/>
                <a:cs typeface="Times New Roman" panose="02020603050405020304" pitchFamily="18" charset="0"/>
              </a:rPr>
              <a:t> souborech datovaných do pravěku jsou v ČR vzácné, nicméně len je starou kulturní rostlinou pěstovanou ve střední Evropě od neolitu (</a:t>
            </a:r>
            <a:r>
              <a:rPr lang="cs-CZ" sz="1800" i="1" dirty="0">
                <a:latin typeface="Times New Roman" panose="02020603050405020304" pitchFamily="18" charset="0"/>
                <a:ea typeface="Arial" panose="020B0604020202020204" pitchFamily="34" charset="0"/>
                <a:cs typeface="Times New Roman" panose="02020603050405020304" pitchFamily="18" charset="0"/>
              </a:rPr>
              <a:t>Kočár – Dreslerová</a:t>
            </a:r>
            <a:r>
              <a:rPr lang="cs-CZ" sz="1800" dirty="0">
                <a:latin typeface="Times New Roman" panose="02020603050405020304" pitchFamily="18" charset="0"/>
                <a:ea typeface="Arial" panose="020B0604020202020204" pitchFamily="34" charset="0"/>
                <a:cs typeface="Times New Roman" panose="02020603050405020304" pitchFamily="18" charset="0"/>
              </a:rPr>
              <a:t> 2010). Pěstoval se pro olej lisovatelný ze semen a pro vlákna ze stonku. Podle morfologie semen ovšem nelze rozlišit, které formě rostliny semena náleží. </a:t>
            </a:r>
            <a:endParaRPr lang="cs-CZ" sz="1800" dirty="0">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cs-CZ" sz="1800" dirty="0">
                <a:latin typeface="Times New Roman" panose="02020603050405020304" pitchFamily="18" charset="0"/>
                <a:ea typeface="Arial" panose="020B0604020202020204" pitchFamily="34" charset="0"/>
                <a:cs typeface="Times New Roman" panose="02020603050405020304" pitchFamily="18" charset="0"/>
              </a:rPr>
              <a:t>V malém množství, ale stabilně se ve vzorcích vyskytují vlhkomilné nebo přímo vodní rostliny.  Mohyla je situovaná mezi Rovenským potokem a levobřežním přítokem potoka </a:t>
            </a:r>
            <a:r>
              <a:rPr lang="cs-CZ" sz="1800" dirty="0" err="1">
                <a:latin typeface="Times New Roman" panose="02020603050405020304" pitchFamily="18" charset="0"/>
                <a:ea typeface="Arial" panose="020B0604020202020204" pitchFamily="34" charset="0"/>
                <a:cs typeface="Times New Roman" panose="02020603050405020304" pitchFamily="18" charset="0"/>
              </a:rPr>
              <a:t>Radomyšlského</a:t>
            </a:r>
            <a:r>
              <a:rPr lang="cs-CZ" sz="1800" dirty="0">
                <a:latin typeface="Times New Roman" panose="02020603050405020304" pitchFamily="18" charset="0"/>
                <a:ea typeface="Arial" panose="020B0604020202020204" pitchFamily="34" charset="0"/>
                <a:cs typeface="Times New Roman" panose="02020603050405020304" pitchFamily="18" charset="0"/>
              </a:rPr>
              <a:t> (od obou vzdálená cca 500 m), jejichž okolí mohlo být zdrojem těchto rostlin. Vodní a vlhkomilné rostliny, které byly v mohyle doloženy (stulík žlutý, rdest, zevar vzpřímený, bika, ostřice vlčí) mají nápadné květy, jejich využití pro dekorativní účely se nabízí. Stulík žlutý navíc obsahuje alkaloidy a jeho květy nápadně voní (Slavík 1997). Další v souboru doloženou rostlinou s nápadnými a dekorativními květy je orlíček obecný, který je rovněž jedovatý (obsahuje alkaloidy a glykosidy; </a:t>
            </a:r>
            <a:r>
              <a:rPr lang="cs-CZ" sz="1800" dirty="0" err="1">
                <a:latin typeface="Times New Roman" panose="02020603050405020304" pitchFamily="18" charset="0"/>
                <a:ea typeface="Arial" panose="020B0604020202020204" pitchFamily="34" charset="0"/>
                <a:cs typeface="Times New Roman" panose="02020603050405020304" pitchFamily="18" charset="0"/>
              </a:rPr>
              <a:t>Chrtková</a:t>
            </a:r>
            <a:r>
              <a:rPr lang="cs-CZ" sz="1800" dirty="0">
                <a:latin typeface="Times New Roman" panose="02020603050405020304" pitchFamily="18" charset="0"/>
                <a:ea typeface="Arial" panose="020B0604020202020204" pitchFamily="34" charset="0"/>
                <a:cs typeface="Times New Roman" panose="02020603050405020304" pitchFamily="18" charset="0"/>
              </a:rPr>
              <a:t> 1988).</a:t>
            </a:r>
          </a:p>
          <a:p>
            <a:pPr algn="just">
              <a:lnSpc>
                <a:spcPct val="107000"/>
              </a:lnSpc>
              <a:spcAft>
                <a:spcPts val="800"/>
              </a:spcAft>
            </a:pPr>
            <a:endParaRPr lang="cs-CZ" sz="1800" dirty="0">
              <a:latin typeface="Arial" panose="020B0604020202020204" pitchFamily="34" charset="0"/>
              <a:ea typeface="Arial" panose="020B060402020202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87827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3B859AE-2E8B-4514-A778-33AB3AA82A0B}"/>
              </a:ext>
            </a:extLst>
          </p:cNvPr>
          <p:cNvSpPr>
            <a:spLocks noGrp="1"/>
          </p:cNvSpPr>
          <p:nvPr>
            <p:ph idx="1"/>
          </p:nvPr>
        </p:nvSpPr>
        <p:spPr>
          <a:xfrm>
            <a:off x="1981200" y="620689"/>
            <a:ext cx="8229600" cy="4525963"/>
          </a:xfrm>
        </p:spPr>
        <p:txBody>
          <a:bodyPr/>
          <a:lstStyle/>
          <a:p>
            <a:r>
              <a:rPr lang="cs-CZ" sz="1800" dirty="0">
                <a:latin typeface="Times New Roman" panose="02020603050405020304" pitchFamily="18" charset="0"/>
                <a:ea typeface="Arial" panose="020B0604020202020204" pitchFamily="34" charset="0"/>
                <a:cs typeface="Times New Roman" panose="02020603050405020304" pitchFamily="18" charset="0"/>
              </a:rPr>
              <a:t>Celkově bylo zjištěno 10 druhů dřevin. Analyzovaný soubor je charakteristický vysokým zastoupením jehličnatých dřevin (smrk ztepilý, jedle bělokorá, borovice lesní). Listnaté dřeviny byly hojněji zastoupeny v komoře mohyly (38,31%), kdežto v plášti (11,31%) či v objektu 11 (4,08%) bylo jejich zastoupení velmi omezené.</a:t>
            </a:r>
            <a:endParaRPr lang="cs-CZ" sz="1800" dirty="0">
              <a:latin typeface="Arial" panose="020B0604020202020204" pitchFamily="34" charset="0"/>
              <a:ea typeface="Arial" panose="020B0604020202020204" pitchFamily="34" charset="0"/>
              <a:cs typeface="Times New Roman" panose="02020603050405020304" pitchFamily="18" charset="0"/>
            </a:endParaRPr>
          </a:p>
          <a:p>
            <a:endParaRPr lang="cs-CZ" dirty="0"/>
          </a:p>
        </p:txBody>
      </p:sp>
      <p:graphicFrame>
        <p:nvGraphicFramePr>
          <p:cNvPr id="2" name="Objekt 1">
            <a:extLst>
              <a:ext uri="{FF2B5EF4-FFF2-40B4-BE49-F238E27FC236}">
                <a16:creationId xmlns:a16="http://schemas.microsoft.com/office/drawing/2014/main" id="{43484312-5FA3-488D-9911-5AA226ECE3B3}"/>
              </a:ext>
            </a:extLst>
          </p:cNvPr>
          <p:cNvGraphicFramePr>
            <a:graphicFrameLocks noChangeAspect="1"/>
          </p:cNvGraphicFramePr>
          <p:nvPr/>
        </p:nvGraphicFramePr>
        <p:xfrm>
          <a:off x="2660650" y="1980988"/>
          <a:ext cx="3723382" cy="4755743"/>
        </p:xfrm>
        <a:graphic>
          <a:graphicData uri="http://schemas.openxmlformats.org/presentationml/2006/ole">
            <mc:AlternateContent xmlns:mc="http://schemas.openxmlformats.org/markup-compatibility/2006">
              <mc:Choice xmlns:v="urn:schemas-microsoft-com:vml" Requires="v">
                <p:oleObj name="Image" r:id="rId2" imgW="6831720" imgH="8736480" progId="Photoshop.Image.18">
                  <p:embed/>
                </p:oleObj>
              </mc:Choice>
              <mc:Fallback>
                <p:oleObj name="Image" r:id="rId2" imgW="6831720" imgH="8736480" progId="Photoshop.Image.18">
                  <p:embed/>
                  <p:pic>
                    <p:nvPicPr>
                      <p:cNvPr id="2" name="Objekt 1">
                        <a:extLst>
                          <a:ext uri="{FF2B5EF4-FFF2-40B4-BE49-F238E27FC236}">
                            <a16:creationId xmlns:a16="http://schemas.microsoft.com/office/drawing/2014/main" id="{43484312-5FA3-488D-9911-5AA226ECE3B3}"/>
                          </a:ext>
                        </a:extLst>
                      </p:cNvPr>
                      <p:cNvPicPr/>
                      <p:nvPr/>
                    </p:nvPicPr>
                    <p:blipFill>
                      <a:blip r:embed="rId3"/>
                      <a:stretch>
                        <a:fillRect/>
                      </a:stretch>
                    </p:blipFill>
                    <p:spPr>
                      <a:xfrm>
                        <a:off x="2660650" y="1980988"/>
                        <a:ext cx="3723382" cy="4755743"/>
                      </a:xfrm>
                      <a:prstGeom prst="rect">
                        <a:avLst/>
                      </a:prstGeom>
                    </p:spPr>
                  </p:pic>
                </p:oleObj>
              </mc:Fallback>
            </mc:AlternateContent>
          </a:graphicData>
        </a:graphic>
      </p:graphicFrame>
    </p:spTree>
    <p:extLst>
      <p:ext uri="{BB962C8B-B14F-4D97-AF65-F5344CB8AC3E}">
        <p14:creationId xmlns:p14="http://schemas.microsoft.com/office/powerpoint/2010/main" val="189074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ata\pro Word\Fotky-digitál\Lokality\lokality jižní Čechy\mohyly\Zahrádka u Chabičovic 1\Turbany 2011\P4151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1524000" y="0"/>
            <a:ext cx="9144000" cy="94615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cs-CZ" altLang="cs-CZ" sz="2800" b="1"/>
              <a:t>Organické materiály z mohyly starší doby železné ze Zahrádky na Českokrumlovsku</a:t>
            </a:r>
            <a:endParaRPr lang="cs-CZ" altLang="cs-CZ" sz="900" b="1"/>
          </a:p>
        </p:txBody>
      </p:sp>
    </p:spTree>
    <p:extLst>
      <p:ext uri="{BB962C8B-B14F-4D97-AF65-F5344CB8AC3E}">
        <p14:creationId xmlns:p14="http://schemas.microsoft.com/office/powerpoint/2010/main" val="139262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Zahrádka u Mirkovic</a:t>
            </a:r>
          </a:p>
        </p:txBody>
      </p:sp>
      <p:sp>
        <p:nvSpPr>
          <p:cNvPr id="3" name="Zástupný symbol pro obsah 2"/>
          <p:cNvSpPr>
            <a:spLocks noGrp="1"/>
          </p:cNvSpPr>
          <p:nvPr>
            <p:ph idx="1"/>
          </p:nvPr>
        </p:nvSpPr>
        <p:spPr/>
        <p:txBody>
          <a:bodyPr>
            <a:normAutofit fontScale="77500" lnSpcReduction="20000"/>
          </a:bodyPr>
          <a:lstStyle/>
          <a:p>
            <a:r>
              <a:rPr lang="en-US" dirty="0"/>
              <a:t>The Hallstatt and Early La </a:t>
            </a:r>
            <a:r>
              <a:rPr lang="en-US" dirty="0" err="1"/>
              <a:t>Tène</a:t>
            </a:r>
            <a:r>
              <a:rPr lang="en-US" dirty="0"/>
              <a:t> Period (800-400/380 BC) burial mound no. 1 at the site was discovered accidentally in 2011. In subsequent small-scale excavations of the disturbed tumulus, two bronze hollow rings (anklets) with fragments of human tibia, and the remains of textile on the surface of one of these rings were found. Thanks to the corrosion products (cooper salts and oxides) of the bronze rings, a wide range of organic material and textile fragments were preserved in their filling and surroundings. </a:t>
            </a:r>
            <a:endParaRPr lang="cs-CZ" dirty="0"/>
          </a:p>
          <a:p>
            <a:r>
              <a:rPr lang="en-US" dirty="0"/>
              <a:t>Ongoing interdisciplinary research involving </a:t>
            </a:r>
            <a:r>
              <a:rPr lang="en-US" dirty="0" err="1"/>
              <a:t>macroremains</a:t>
            </a:r>
            <a:r>
              <a:rPr lang="en-US" dirty="0"/>
              <a:t>, pollen, xylotomy, entomology, and </a:t>
            </a:r>
            <a:r>
              <a:rPr lang="en-US" dirty="0" err="1"/>
              <a:t>archaeozoology</a:t>
            </a:r>
            <a:r>
              <a:rPr lang="en-US" dirty="0"/>
              <a:t> analysis has yielded interesting data especially in terms of plant </a:t>
            </a:r>
            <a:r>
              <a:rPr lang="en-US" dirty="0" err="1"/>
              <a:t>macroremains</a:t>
            </a:r>
            <a:r>
              <a:rPr lang="en-US" dirty="0"/>
              <a:t> preserved in the grave and natural environment of the site during the Iron Age. Based on obtained data, it was possible to partially reconstruct the burial rite and develop the methodology of burial rite reconstruction for graves with organic material, preserved thanks to large metal grave goods.</a:t>
            </a:r>
            <a:endParaRPr lang="cs-CZ" dirty="0"/>
          </a:p>
          <a:p>
            <a:endParaRPr lang="cs-CZ" dirty="0"/>
          </a:p>
          <a:p>
            <a:r>
              <a:rPr lang="cs-CZ" dirty="0" err="1"/>
              <a:t>Pamatky</a:t>
            </a:r>
            <a:r>
              <a:rPr lang="cs-CZ" dirty="0"/>
              <a:t> </a:t>
            </a:r>
            <a:r>
              <a:rPr lang="cs-CZ" dirty="0" err="1"/>
              <a:t>Archeologicke</a:t>
            </a:r>
            <a:r>
              <a:rPr lang="cs-CZ" dirty="0"/>
              <a:t> 106:95-135</a:t>
            </a:r>
          </a:p>
        </p:txBody>
      </p:sp>
    </p:spTree>
    <p:extLst>
      <p:ext uri="{BB962C8B-B14F-4D97-AF65-F5344CB8AC3E}">
        <p14:creationId xmlns:p14="http://schemas.microsoft.com/office/powerpoint/2010/main" val="1587159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cs-CZ" altLang="cs-CZ"/>
          </a:p>
        </p:txBody>
      </p:sp>
      <p:sp>
        <p:nvSpPr>
          <p:cNvPr id="4099" name="Rectangle 3"/>
          <p:cNvSpPr>
            <a:spLocks noGrp="1" noChangeArrowheads="1"/>
          </p:cNvSpPr>
          <p:nvPr>
            <p:ph type="body" idx="1"/>
          </p:nvPr>
        </p:nvSpPr>
        <p:spPr/>
        <p:txBody>
          <a:bodyPr/>
          <a:lstStyle/>
          <a:p>
            <a:pPr eaLnBrk="1" hangingPunct="1">
              <a:spcBef>
                <a:spcPct val="0"/>
              </a:spcBef>
              <a:buFontTx/>
              <a:buChar char="-"/>
            </a:pPr>
            <a:endParaRPr lang="cs-CZ" altLang="cs-CZ" sz="1800"/>
          </a:p>
        </p:txBody>
      </p:sp>
      <p:pic>
        <p:nvPicPr>
          <p:cNvPr id="4100" name="Picture 4" descr="C:\Documents and Settings\Tereziáš z Hradu\Plocha\evrop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3214" y="76201"/>
            <a:ext cx="665638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C:\Documents and Settings\Tereziáš z Hradu\Plocha\mapka rm\mapa terezky makrozbytky kop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26" y="3573464"/>
            <a:ext cx="441007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AutoShape 6"/>
          <p:cNvSpPr>
            <a:spLocks noChangeArrowheads="1"/>
          </p:cNvSpPr>
          <p:nvPr/>
        </p:nvSpPr>
        <p:spPr bwMode="auto">
          <a:xfrm>
            <a:off x="8077201" y="5562601"/>
            <a:ext cx="257175" cy="366713"/>
          </a:xfrm>
          <a:prstGeom prst="downArrow">
            <a:avLst>
              <a:gd name="adj1" fmla="val 50000"/>
              <a:gd name="adj2" fmla="val 3564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Tree>
    <p:extLst>
      <p:ext uri="{BB962C8B-B14F-4D97-AF65-F5344CB8AC3E}">
        <p14:creationId xmlns:p14="http://schemas.microsoft.com/office/powerpoint/2010/main" val="2399844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Ondřej Chvojka\Dokumenty\Word\Mapy\Mapy jednotlivá období\Doba železná jč\obrázek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7114" y="914400"/>
            <a:ext cx="456088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Oval 3"/>
          <p:cNvSpPr>
            <a:spLocks noChangeArrowheads="1"/>
          </p:cNvSpPr>
          <p:nvPr/>
        </p:nvSpPr>
        <p:spPr bwMode="auto">
          <a:xfrm>
            <a:off x="8686800" y="4876800"/>
            <a:ext cx="2286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
        <p:nvSpPr>
          <p:cNvPr id="5124" name="Text Box 4"/>
          <p:cNvSpPr txBox="1">
            <a:spLocks noChangeArrowheads="1"/>
          </p:cNvSpPr>
          <p:nvPr/>
        </p:nvSpPr>
        <p:spPr bwMode="auto">
          <a:xfrm>
            <a:off x="8610600" y="381000"/>
            <a:ext cx="1219200"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2000" b="1">
                <a:latin typeface="Arial" pitchFamily="34" charset="0"/>
              </a:rPr>
              <a:t>Ha C-D</a:t>
            </a:r>
          </a:p>
        </p:txBody>
      </p:sp>
      <p:sp>
        <p:nvSpPr>
          <p:cNvPr id="5125" name="Text Box 5"/>
          <p:cNvSpPr txBox="1">
            <a:spLocks noChangeArrowheads="1"/>
          </p:cNvSpPr>
          <p:nvPr/>
        </p:nvSpPr>
        <p:spPr bwMode="auto">
          <a:xfrm>
            <a:off x="3581400" y="1"/>
            <a:ext cx="4648200" cy="4667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b="1"/>
              <a:t>Lokalita v sídelním kontextu</a:t>
            </a:r>
          </a:p>
        </p:txBody>
      </p:sp>
      <p:sp>
        <p:nvSpPr>
          <p:cNvPr id="5126" name="Text Box 6"/>
          <p:cNvSpPr txBox="1">
            <a:spLocks noChangeArrowheads="1"/>
          </p:cNvSpPr>
          <p:nvPr/>
        </p:nvSpPr>
        <p:spPr bwMode="auto">
          <a:xfrm>
            <a:off x="8839200" y="6096000"/>
            <a:ext cx="1828800"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12. mohylník na okr. ČK</a:t>
            </a:r>
          </a:p>
        </p:txBody>
      </p:sp>
      <p:pic>
        <p:nvPicPr>
          <p:cNvPr id="5127" name="Picture 7" descr="D:\data\pro Word\Fotky-digitál\Lokality\lokality jižní Čechy\mohyly\Zahrádka u Chabičovic 1\Turbany 2011\P41513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4267200" cy="3200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225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cs-CZ" altLang="cs-CZ"/>
          </a:p>
        </p:txBody>
      </p:sp>
      <p:sp>
        <p:nvSpPr>
          <p:cNvPr id="6147" name="Rectangle 3"/>
          <p:cNvSpPr>
            <a:spLocks noGrp="1" noChangeArrowheads="1"/>
          </p:cNvSpPr>
          <p:nvPr>
            <p:ph type="body" idx="1"/>
          </p:nvPr>
        </p:nvSpPr>
        <p:spPr/>
        <p:txBody>
          <a:bodyPr/>
          <a:lstStyle/>
          <a:p>
            <a:pPr eaLnBrk="1" hangingPunct="1"/>
            <a:endParaRPr lang="cs-CZ" altLang="cs-CZ"/>
          </a:p>
        </p:txBody>
      </p:sp>
      <p:pic>
        <p:nvPicPr>
          <p:cNvPr id="6148" name="Picture 4" descr="C:\Documents and Settings\Tereziáš z Hradu\Plocha\složky\turbany_env\slid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970" y="-2"/>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8542900" y="5877272"/>
            <a:ext cx="1726819" cy="369332"/>
          </a:xfrm>
          <a:prstGeom prst="rect">
            <a:avLst/>
          </a:prstGeom>
          <a:solidFill>
            <a:schemeClr val="accent1"/>
          </a:solidFill>
        </p:spPr>
        <p:txBody>
          <a:bodyPr wrap="none" rtlCol="0">
            <a:spAutoFit/>
          </a:bodyPr>
          <a:lstStyle/>
          <a:p>
            <a:r>
              <a:rPr lang="cs-CZ" dirty="0"/>
              <a:t>Obrázky z Lidaru</a:t>
            </a:r>
          </a:p>
        </p:txBody>
      </p:sp>
    </p:spTree>
    <p:extLst>
      <p:ext uri="{BB962C8B-B14F-4D97-AF65-F5344CB8AC3E}">
        <p14:creationId xmlns:p14="http://schemas.microsoft.com/office/powerpoint/2010/main" val="87009922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1966</Words>
  <Application>Microsoft Office PowerPoint</Application>
  <PresentationFormat>Širokoúhlá obrazovka</PresentationFormat>
  <Paragraphs>177</Paragraphs>
  <Slides>45</Slides>
  <Notes>0</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4</vt:i4>
      </vt:variant>
      <vt:variant>
        <vt:lpstr>Nadpisy snímků</vt:lpstr>
      </vt:variant>
      <vt:variant>
        <vt:i4>45</vt:i4>
      </vt:variant>
    </vt:vector>
  </HeadingPairs>
  <TitlesOfParts>
    <vt:vector size="54" baseType="lpstr">
      <vt:lpstr>Arial</vt:lpstr>
      <vt:lpstr>Calibri</vt:lpstr>
      <vt:lpstr>Calibri Light</vt:lpstr>
      <vt:lpstr>Times New Roman</vt:lpstr>
      <vt:lpstr>Motiv Office</vt:lpstr>
      <vt:lpstr>List</vt:lpstr>
      <vt:lpstr>Microsoft Excel Chart</vt:lpstr>
      <vt:lpstr>Graf</vt:lpstr>
      <vt:lpstr>Image</vt:lpstr>
      <vt:lpstr>Archeobotanika hrobů Starší doba železná</vt:lpstr>
      <vt:lpstr>Prezentace aplikace PowerPoint</vt:lpstr>
      <vt:lpstr>Prezentace aplikace PowerPoint</vt:lpstr>
      <vt:lpstr>Prezentace aplikace PowerPoint</vt:lpstr>
      <vt:lpstr>Prezentace aplikace PowerPoint</vt:lpstr>
      <vt:lpstr>Zahrádka u Mirkovic</vt:lpstr>
      <vt:lpstr>Prezentace aplikace PowerPoint</vt:lpstr>
      <vt:lpstr>Prezentace aplikace PowerPoint</vt:lpstr>
      <vt:lpstr>Prezentace aplikace PowerPoint</vt:lpstr>
      <vt:lpstr>Prezentace aplikace PowerPoint</vt:lpstr>
      <vt:lpstr>Přepálené zvířecí kosti v počtu 10</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Pyl, rostlinné makrozbytky, uhlíky a dřevo</vt:lpstr>
      <vt:lpstr>Prezentace aplikace PowerPoint</vt:lpstr>
      <vt:lpstr>Prezentace aplikace PowerPoint</vt:lpstr>
      <vt:lpstr>Prezentace aplikace PowerPoint</vt:lpstr>
      <vt:lpstr>Prezentace aplikace PowerPoint</vt:lpstr>
      <vt:lpstr>Prezentace aplikace PowerPoint</vt:lpstr>
      <vt:lpstr>uhlíky</vt:lpstr>
      <vt:lpstr>Prezentace aplikace PowerPoint</vt:lpstr>
      <vt:lpstr>Prezentace aplikace PowerPoint</vt:lpstr>
      <vt:lpstr>Prezentace aplikace PowerPoint</vt:lpstr>
      <vt:lpstr>Prezentace aplikace PowerPoint</vt:lpstr>
      <vt:lpstr>Prezentace aplikace PowerPoint</vt:lpstr>
      <vt:lpstr>Závěr</vt:lpstr>
      <vt:lpstr>Oldřichov, Na Markovci (2012) Analýza rostlinných makrozbytků z hrobových kontextů </vt:lpstr>
      <vt:lpstr>Prezentace aplikace PowerPoint</vt:lpstr>
      <vt:lpstr>Prezentace aplikace PowerPoint</vt:lpstr>
      <vt:lpstr>Podmoky</vt:lpstr>
      <vt:lpstr>Prezentace aplikace PowerPoint</vt:lpstr>
      <vt:lpstr>Prezentace aplikace PowerPoint</vt:lpstr>
      <vt:lpstr>Prezentace aplikace PowerPoint</vt:lpstr>
      <vt:lpstr>Prezentace aplikace PowerPoint</vt:lpstr>
      <vt:lpstr>Rovná (St)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Tereza Šálková</dc:creator>
  <cp:lastModifiedBy>Šálková Tereza Mgr.</cp:lastModifiedBy>
  <cp:revision>1</cp:revision>
  <dcterms:created xsi:type="dcterms:W3CDTF">2022-06-09T08:26:37Z</dcterms:created>
  <dcterms:modified xsi:type="dcterms:W3CDTF">2023-03-16T09:27:17Z</dcterms:modified>
</cp:coreProperties>
</file>