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3"/>
  </p:notes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</p:sldIdLst>
  <p:sldSz cx="10693400" cy="756126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5" d="100"/>
          <a:sy n="95" d="100"/>
        </p:scale>
        <p:origin x="354" y="114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D14C-5566-445D-BD74-763B41037513}" type="datetimeFigureOut">
              <a:rPr lang="cs-CZ" smtClean="0"/>
              <a:t>11.02.2019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68CE-66E3-4B61-B1C6-4A829A625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6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1224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0" y="1887568"/>
            <a:ext cx="10693400" cy="1890000"/>
          </a:xfrm>
          <a:prstGeom prst="rect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65225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Clara Sans" pitchFamily="50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2284" y="2024330"/>
            <a:ext cx="8289110" cy="1503745"/>
          </a:xfrm>
        </p:spPr>
        <p:txBody>
          <a:bodyPr/>
          <a:lstStyle>
            <a:lvl1pPr marL="0" indent="0" algn="l">
              <a:defRPr sz="4400">
                <a:solidFill>
                  <a:schemeClr val="bg1"/>
                </a:solidFill>
                <a:latin typeface="Clara Sans" pitchFamily="50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7200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861E5E6D-9964-443D-8A1A-2F174139E214}" type="datetime1">
              <a:rPr lang="cs-CZ" smtClean="0"/>
              <a:t>11.02.2019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9251B02E-AEA4-4A25-B995-7FBC9F8D11D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3030538" cy="126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212887"/>
            <a:ext cx="3973746" cy="101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0913" y="6228903"/>
            <a:ext cx="4610100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4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390B-2DF6-4A98-8CD3-57C620926EC6}" type="datetime1">
              <a:rPr lang="cs-CZ" smtClean="0"/>
              <a:t>11.02.2019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0E49-5BFC-4E79-BF4D-A767D26BC0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6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52716" y="1044327"/>
            <a:ext cx="2406015" cy="571005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4670" y="1044327"/>
            <a:ext cx="7039822" cy="571005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73E3-272C-49D3-A172-02F9E4E9562B}" type="datetime1">
              <a:rPr lang="cs-CZ" smtClean="0"/>
              <a:t>11.02.2019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4864-5606-4A31-B3E2-746352118B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74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D660-356F-4B7B-9477-B5CEBBE7ED6F}" type="datetime1">
              <a:rPr lang="cs-CZ" smtClean="0"/>
              <a:t>11.02.2019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1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90E3-EF82-41EA-9CBB-69D0C1CE9A68}" type="datetime1">
              <a:rPr lang="cs-CZ" smtClean="0"/>
              <a:t>11.02.2019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0EE9-DB36-4AC0-93AC-EAF55A4D2F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9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F439-A903-4BAB-BE0E-D1DEB9C70BCB}" type="datetime1">
              <a:rPr lang="cs-CZ" smtClean="0"/>
              <a:t>11.02.2019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203F-6002-47B2-BA6E-0944EEA532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8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2164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1" y="1980431"/>
            <a:ext cx="4724775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44605" y="118834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100" y="1980431"/>
            <a:ext cx="4726631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1EA3-E2BC-48E8-A352-50577628A881}" type="datetime1">
              <a:rPr lang="cs-CZ" smtClean="0"/>
              <a:t>11.02.2019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4537-99EA-4D2E-83BE-317CA3E7C59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6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245D-D6AC-44C9-87B3-4C6EEA36FB51}" type="datetime1">
              <a:rPr lang="cs-CZ" smtClean="0"/>
              <a:t>11.02.2019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3024-765D-4A8F-A60F-9D142B3F15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94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81568-6828-4203-9B7C-12AC327FE14E}" type="datetime1">
              <a:rPr lang="cs-CZ" smtClean="0"/>
              <a:t>11.02.2019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965D-B6FC-48F4-BDEB-A25D835DCF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6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2" y="972318"/>
            <a:ext cx="3518055" cy="609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B92B-E7FC-4C9D-A25B-8D733F1B7F04}" type="datetime1">
              <a:rPr lang="cs-CZ" smtClean="0"/>
              <a:t>11.02.2019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5B1B-A23A-4D82-B975-BDB1401989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36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972319"/>
            <a:ext cx="6416040" cy="42400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6EB7-D81F-404B-ACAE-5954E4C5B005}" type="datetime1">
              <a:rPr lang="cs-CZ" smtClean="0"/>
              <a:t>11.02.2019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E438-300D-426D-956D-FF05AA67C7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50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6333"/>
            <a:ext cx="10693400" cy="6564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30538" y="145125"/>
            <a:ext cx="74883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 smtClean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34988" y="1260475"/>
            <a:ext cx="9623425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B5044EDA-262F-488C-9A1C-4884F878AF7B}" type="datetime1">
              <a:rPr lang="cs-CZ" smtClean="0"/>
              <a:t>11.02.2019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C0EA4A2D-1AC4-4A39-9436-83225DB5FE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216823"/>
            <a:ext cx="2376264" cy="6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2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Clara Sans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Financial</a:t>
            </a:r>
            <a:r>
              <a:rPr lang="cs-CZ" dirty="0" smtClean="0"/>
              <a:t> </a:t>
            </a:r>
            <a:r>
              <a:rPr lang="cs-CZ" dirty="0" err="1" smtClean="0"/>
              <a:t>statements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REGULATING AND HARMONIZATION OF ACCOUNTING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721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Situation </a:t>
            </a:r>
            <a:r>
              <a:rPr lang="en-US" dirty="0"/>
              <a:t>in Europe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11.02.2019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→ </a:t>
            </a:r>
            <a:r>
              <a:rPr lang="en-US" sz="2800" dirty="0"/>
              <a:t>EU accounting legislation = three directives (directives): 4, 7, 8</a:t>
            </a:r>
            <a:r>
              <a:rPr lang="en-US" sz="2800" dirty="0" smtClean="0"/>
              <a:t>:</a:t>
            </a:r>
            <a:endParaRPr lang="cs-CZ" sz="2800" dirty="0" smtClean="0"/>
          </a:p>
          <a:p>
            <a:pPr marL="857250" lvl="1" indent="-457200">
              <a:buFont typeface="Wingdings" panose="05000000000000000000" pitchFamily="2" charset="2"/>
              <a:buChar char="q"/>
            </a:pPr>
            <a:r>
              <a:rPr lang="en-GB" sz="2400" b="1" strike="sngStrike" dirty="0"/>
              <a:t>Fourth Directive No 78/660 EEC of 25.7.1978 </a:t>
            </a:r>
            <a:r>
              <a:rPr lang="en-GB" sz="2400" b="1" dirty="0"/>
              <a:t>(now cancelled)</a:t>
            </a:r>
            <a:endParaRPr lang="cs-CZ" sz="2400" dirty="0"/>
          </a:p>
          <a:p>
            <a:pPr marL="857250" lvl="1" indent="-457200">
              <a:buFont typeface="Wingdings" panose="05000000000000000000" pitchFamily="2" charset="2"/>
              <a:buChar char="q"/>
            </a:pPr>
            <a:r>
              <a:rPr lang="en-GB" sz="2400" b="1" strike="sngStrike" dirty="0"/>
              <a:t>Seventh Directive 83/349 / EEC of 13 June 1983 </a:t>
            </a:r>
            <a:r>
              <a:rPr lang="en-GB" sz="2400" b="1" dirty="0"/>
              <a:t>(now cancelled)</a:t>
            </a:r>
            <a:endParaRPr lang="cs-CZ" sz="2400" dirty="0"/>
          </a:p>
          <a:p>
            <a:pPr marL="857250" lvl="1" indent="-457200">
              <a:buFont typeface="Wingdings" panose="05000000000000000000" pitchFamily="2" charset="2"/>
              <a:buChar char="q"/>
            </a:pPr>
            <a:r>
              <a:rPr lang="en-GB" sz="2400" b="1" dirty="0"/>
              <a:t>Eighth Directive 84/253 / EEC of 10.4.1984</a:t>
            </a:r>
            <a:endParaRPr lang="cs-CZ" sz="2400" dirty="0"/>
          </a:p>
          <a:p>
            <a:pPr marL="857250" lvl="1" indent="-457200">
              <a:buFont typeface="Wingdings" panose="05000000000000000000" pitchFamily="2" charset="2"/>
              <a:buChar char="q"/>
            </a:pPr>
            <a:r>
              <a:rPr lang="en-GB" sz="2400" b="1" dirty="0"/>
              <a:t>Directive 2006/43 / EC of the European Parliament and of the Council and repealing Council Directives 78/660 / EEC and 83 / 349 / EEC</a:t>
            </a:r>
            <a:endParaRPr lang="cs-CZ" sz="2400" dirty="0"/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916389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Situation </a:t>
            </a:r>
            <a:r>
              <a:rPr lang="en-US" dirty="0"/>
              <a:t>in </a:t>
            </a:r>
            <a:r>
              <a:rPr lang="cs-CZ" smtClean="0"/>
              <a:t>Czech Republic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11.02.2019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Czech </a:t>
            </a:r>
            <a:r>
              <a:rPr lang="en-US" sz="2000" dirty="0"/>
              <a:t>accounting regulations, as well as a number of other national adjustments, are mainly focused on tax (mainly historical reasons)</a:t>
            </a:r>
          </a:p>
          <a:p>
            <a:r>
              <a:rPr lang="en-US" sz="2000" dirty="0" smtClean="0"/>
              <a:t>Act </a:t>
            </a:r>
            <a:r>
              <a:rPr lang="en-US" sz="2000" dirty="0"/>
              <a:t>No. 563/1991 Coll., on Accounting - Section 19 (9) (as of 1 January 2011) and Section 23a (1) provide accounting entities which are issuers of securities registered in a regulated securities market in the EU Member States to compile individual, respectively. consolidated financial statements in accordance with IFRSs</a:t>
            </a:r>
          </a:p>
          <a:p>
            <a:pPr marL="0" indent="0">
              <a:buNone/>
            </a:pPr>
            <a:r>
              <a:rPr lang="cs-CZ" sz="2000" dirty="0" smtClean="0"/>
              <a:t>	</a:t>
            </a:r>
            <a:r>
              <a:rPr lang="en-US" sz="2000" dirty="0" smtClean="0"/>
              <a:t>→ </a:t>
            </a:r>
            <a:r>
              <a:rPr lang="en-US" sz="2000" dirty="0"/>
              <a:t>parallel reports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499316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General </a:t>
            </a:r>
            <a:r>
              <a:rPr lang="cs-CZ" dirty="0" err="1"/>
              <a:t>points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view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users </a:t>
            </a:r>
            <a:r>
              <a:rPr lang="en-US" sz="2800" dirty="0"/>
              <a:t>of financial statements require reliable, objective and comprehensible information</a:t>
            </a:r>
          </a:p>
          <a:p>
            <a:r>
              <a:rPr lang="en-US" sz="2800" dirty="0" smtClean="0"/>
              <a:t>the </a:t>
            </a:r>
            <a:r>
              <a:rPr lang="en-US" sz="2800" dirty="0"/>
              <a:t>necessary formal form of the statements → information ability - a degree of control or regulation </a:t>
            </a:r>
            <a:r>
              <a:rPr lang="en-US" sz="2800" dirty="0" smtClean="0"/>
              <a:t>necessary</a:t>
            </a:r>
          </a:p>
          <a:p>
            <a:r>
              <a:rPr lang="en-US" sz="2800" dirty="0" smtClean="0"/>
              <a:t>global trends of globalization and internationalization (international financial flows) → convergence of generally accepted accounting principles and procedures = harmonization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6CC4F1-5057-4CD5-A5C6-D728C577C984}" type="datetime1">
              <a:rPr lang="cs-CZ" smtClean="0"/>
              <a:t>11.02.2019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51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Classification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accounting</a:t>
            </a:r>
            <a:r>
              <a:rPr lang="cs-CZ" dirty="0"/>
              <a:t> </a:t>
            </a:r>
            <a:r>
              <a:rPr lang="cs-CZ" dirty="0" err="1"/>
              <a:t>systems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11.02.2019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deductive </a:t>
            </a:r>
            <a:r>
              <a:rPr lang="en-US" sz="2400" b="1" dirty="0"/>
              <a:t>approach </a:t>
            </a:r>
            <a:r>
              <a:rPr lang="en-US" sz="2400" dirty="0"/>
              <a:t>(from general to specific, from totals to parts; for developed countries); concepts:</a:t>
            </a:r>
          </a:p>
          <a:p>
            <a:pPr lvl="1"/>
            <a:r>
              <a:rPr lang="cs-CZ" sz="2000" dirty="0" smtClean="0"/>
              <a:t>m</a:t>
            </a:r>
            <a:r>
              <a:rPr lang="en-US" sz="2000" dirty="0" err="1" smtClean="0"/>
              <a:t>acroeconomic</a:t>
            </a:r>
            <a:endParaRPr lang="cs-CZ" sz="2000" dirty="0" smtClean="0"/>
          </a:p>
          <a:p>
            <a:pPr lvl="1"/>
            <a:r>
              <a:rPr lang="en-US" sz="2000" dirty="0" smtClean="0"/>
              <a:t>microeconomic </a:t>
            </a:r>
            <a:endParaRPr lang="cs-CZ" sz="2000" dirty="0" smtClean="0"/>
          </a:p>
          <a:p>
            <a:r>
              <a:rPr lang="en-US" sz="2400" b="1" dirty="0" smtClean="0"/>
              <a:t>inductive </a:t>
            </a:r>
            <a:r>
              <a:rPr lang="en-US" sz="2400" b="1" dirty="0"/>
              <a:t>approach </a:t>
            </a:r>
            <a:r>
              <a:rPr lang="en-US" sz="2400" dirty="0"/>
              <a:t>(process from specific to general)</a:t>
            </a:r>
          </a:p>
          <a:p>
            <a:r>
              <a:rPr lang="en-US" sz="2400" b="1" dirty="0" smtClean="0"/>
              <a:t>the </a:t>
            </a:r>
            <a:r>
              <a:rPr lang="en-US" sz="2400" b="1" dirty="0"/>
              <a:t>cultural and social approach </a:t>
            </a:r>
            <a:r>
              <a:rPr lang="en-US" sz="2400" dirty="0"/>
              <a:t>(accounting as part of the traditional cultural and social values that society recognizes).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84950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 smtClean="0"/>
              <a:t>Generally </a:t>
            </a:r>
            <a:r>
              <a:rPr lang="en-US" sz="2800" dirty="0"/>
              <a:t>Accepted Accounting Principles (GAAP)</a:t>
            </a:r>
            <a:endParaRPr lang="cs-CZ" sz="28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11.02.2019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fundamental </a:t>
            </a:r>
            <a:r>
              <a:rPr lang="en-US" b="1" i="1" dirty="0">
                <a:solidFill>
                  <a:srgbClr val="FF0000"/>
                </a:solidFill>
              </a:rPr>
              <a:t>postulates </a:t>
            </a:r>
            <a:r>
              <a:rPr lang="en-US" sz="2800" dirty="0"/>
              <a:t>- ideological assumptions and principles: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3200" dirty="0" smtClean="0"/>
              <a:t>Basic </a:t>
            </a:r>
            <a:r>
              <a:rPr lang="en-US" sz="3200" dirty="0"/>
              <a:t>assumptions:</a:t>
            </a:r>
          </a:p>
          <a:p>
            <a:pPr lvl="2"/>
            <a:r>
              <a:rPr lang="en-US" sz="2000" dirty="0" smtClean="0"/>
              <a:t>the </a:t>
            </a:r>
            <a:r>
              <a:rPr lang="en-US" sz="2000" dirty="0"/>
              <a:t>concept of accounting (economic) unit</a:t>
            </a:r>
          </a:p>
          <a:p>
            <a:pPr lvl="2"/>
            <a:r>
              <a:rPr lang="en-US" sz="2000" dirty="0" smtClean="0"/>
              <a:t>business </a:t>
            </a:r>
            <a:r>
              <a:rPr lang="en-US" sz="2000" dirty="0"/>
              <a:t>continuity assumption</a:t>
            </a:r>
          </a:p>
          <a:p>
            <a:pPr lvl="2"/>
            <a:r>
              <a:rPr lang="en-US" sz="2000" dirty="0" smtClean="0"/>
              <a:t>valuation </a:t>
            </a:r>
            <a:r>
              <a:rPr lang="en-US" sz="2000" dirty="0"/>
              <a:t>by monetary unit</a:t>
            </a:r>
          </a:p>
          <a:p>
            <a:pPr lvl="2"/>
            <a:r>
              <a:rPr lang="en-US" sz="2000" dirty="0" smtClean="0"/>
              <a:t>assumption </a:t>
            </a:r>
            <a:r>
              <a:rPr lang="en-US" sz="2000" dirty="0"/>
              <a:t>of a stable dollar</a:t>
            </a:r>
          </a:p>
          <a:p>
            <a:pPr lvl="2"/>
            <a:r>
              <a:rPr lang="en-US" sz="2000" dirty="0" smtClean="0"/>
              <a:t>periodicity</a:t>
            </a:r>
            <a:endParaRPr lang="en-US" sz="2000" dirty="0"/>
          </a:p>
          <a:p>
            <a:pPr lvl="2"/>
            <a:r>
              <a:rPr lang="en-US" sz="2000" dirty="0" smtClean="0"/>
              <a:t>accrual </a:t>
            </a:r>
            <a:r>
              <a:rPr lang="en-US" sz="2000" dirty="0"/>
              <a:t>concept</a:t>
            </a:r>
          </a:p>
          <a:p>
            <a:pPr lvl="2"/>
            <a:r>
              <a:rPr lang="en-US" sz="2000" dirty="0" smtClean="0"/>
              <a:t>concept </a:t>
            </a:r>
            <a:r>
              <a:rPr lang="en-US" sz="2000" dirty="0"/>
              <a:t>of asset preservation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35239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/>
              <a:t>Generally Accepted Accounting Principles (GAAP)</a:t>
            </a:r>
            <a:endParaRPr lang="cs-CZ" sz="28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11.02.2019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Basic </a:t>
            </a:r>
            <a:r>
              <a:rPr lang="en-US" dirty="0"/>
              <a:t>principles, principles</a:t>
            </a:r>
            <a:r>
              <a:rPr lang="en-US" sz="2000" dirty="0"/>
              <a:t>:</a:t>
            </a:r>
          </a:p>
          <a:p>
            <a:pPr lvl="2"/>
            <a:r>
              <a:rPr lang="en-US" sz="2000" dirty="0" smtClean="0"/>
              <a:t>the </a:t>
            </a:r>
            <a:r>
              <a:rPr lang="en-US" sz="2000" dirty="0"/>
              <a:t>principle of prudence (conservatism)</a:t>
            </a:r>
          </a:p>
          <a:p>
            <a:pPr lvl="2"/>
            <a:r>
              <a:rPr lang="en-US" sz="2000" dirty="0" smtClean="0"/>
              <a:t>the </a:t>
            </a:r>
            <a:r>
              <a:rPr lang="en-US" sz="2000" dirty="0"/>
              <a:t>principle of historical accounting</a:t>
            </a:r>
          </a:p>
          <a:p>
            <a:pPr lvl="2"/>
            <a:r>
              <a:rPr lang="en-US" sz="2000" dirty="0" smtClean="0"/>
              <a:t>implementation </a:t>
            </a:r>
            <a:r>
              <a:rPr lang="en-US" sz="2000" dirty="0"/>
              <a:t>principle</a:t>
            </a:r>
          </a:p>
          <a:p>
            <a:pPr lvl="2"/>
            <a:r>
              <a:rPr lang="en-US" sz="2000" dirty="0" smtClean="0"/>
              <a:t>the </a:t>
            </a:r>
            <a:r>
              <a:rPr lang="en-US" sz="2000" dirty="0"/>
              <a:t>principle of factual connection</a:t>
            </a:r>
          </a:p>
          <a:p>
            <a:pPr lvl="2"/>
            <a:r>
              <a:rPr lang="en-US" sz="2000" dirty="0" smtClean="0"/>
              <a:t>the </a:t>
            </a:r>
            <a:r>
              <a:rPr lang="en-US" sz="2000" dirty="0"/>
              <a:t>principle of consistency between accounting periods</a:t>
            </a:r>
          </a:p>
          <a:p>
            <a:pPr lvl="2"/>
            <a:r>
              <a:rPr lang="en-US" sz="2000" dirty="0" smtClean="0"/>
              <a:t>the </a:t>
            </a:r>
            <a:r>
              <a:rPr lang="en-US" sz="2000" dirty="0"/>
              <a:t>principle of objectivity of accounting information</a:t>
            </a:r>
          </a:p>
          <a:p>
            <a:pPr lvl="2"/>
            <a:r>
              <a:rPr lang="en-US" sz="2000" dirty="0" smtClean="0"/>
              <a:t>the </a:t>
            </a:r>
            <a:r>
              <a:rPr lang="en-US" sz="2000" dirty="0"/>
              <a:t>principle of materiality</a:t>
            </a:r>
          </a:p>
          <a:p>
            <a:pPr lvl="2"/>
            <a:r>
              <a:rPr lang="en-US" sz="2000" dirty="0" smtClean="0"/>
              <a:t>preference </a:t>
            </a:r>
            <a:r>
              <a:rPr lang="en-US" sz="2000" dirty="0"/>
              <a:t>of content before form</a:t>
            </a:r>
          </a:p>
          <a:p>
            <a:pPr lvl="2"/>
            <a:r>
              <a:rPr lang="en-US" sz="2000" dirty="0" smtClean="0"/>
              <a:t>clarity</a:t>
            </a:r>
            <a:endParaRPr lang="en-US" sz="2000" dirty="0"/>
          </a:p>
          <a:p>
            <a:pPr lvl="2"/>
            <a:r>
              <a:rPr lang="en-US" sz="2000" dirty="0" smtClean="0"/>
              <a:t>intercompany </a:t>
            </a:r>
            <a:r>
              <a:rPr lang="en-US" sz="2000" dirty="0"/>
              <a:t>comparability</a:t>
            </a:r>
          </a:p>
          <a:p>
            <a:pPr lvl="2"/>
            <a:r>
              <a:rPr lang="en-US" sz="2000" dirty="0" smtClean="0"/>
              <a:t>relevancy</a:t>
            </a:r>
            <a:endParaRPr lang="en-US" sz="2000" dirty="0"/>
          </a:p>
          <a:p>
            <a:pPr lvl="2"/>
            <a:r>
              <a:rPr lang="en-US" sz="2000" dirty="0" smtClean="0"/>
              <a:t>the </a:t>
            </a:r>
            <a:r>
              <a:rPr lang="en-US" sz="2000" dirty="0"/>
              <a:t>principle of true and fair view,</a:t>
            </a:r>
          </a:p>
          <a:p>
            <a:pPr lvl="2"/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736357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/>
              <a:t>Generally Accepted Accounting Principles (GAAP)</a:t>
            </a:r>
            <a:endParaRPr lang="cs-CZ" sz="28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11.02.2019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b="1" i="1" dirty="0">
                <a:solidFill>
                  <a:srgbClr val="FF0000"/>
                </a:solidFill>
              </a:rPr>
              <a:t>comprehensive theoretical basis </a:t>
            </a:r>
            <a:r>
              <a:rPr lang="en-GB" dirty="0"/>
              <a:t>- a general approach to the processing of accounting procedures (standards)</a:t>
            </a:r>
            <a:endParaRPr lang="cs-CZ" dirty="0"/>
          </a:p>
          <a:p>
            <a:pPr lvl="0"/>
            <a:r>
              <a:rPr lang="en-GB" b="1" i="1" dirty="0">
                <a:solidFill>
                  <a:srgbClr val="FF0000"/>
                </a:solidFill>
              </a:rPr>
              <a:t>Accounting Standards </a:t>
            </a:r>
            <a:r>
              <a:rPr lang="en-GB" dirty="0"/>
              <a:t>(Statements of Financial Accounting Standards) - lowest level, most detailed, over 100 standards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7195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IAS</a:t>
            </a:r>
            <a:r>
              <a:rPr lang="cs-CZ" sz="3200" dirty="0" smtClean="0"/>
              <a:t>/</a:t>
            </a:r>
            <a:r>
              <a:rPr lang="en-US" sz="3200" dirty="0" smtClean="0"/>
              <a:t>IFRS</a:t>
            </a:r>
            <a:endParaRPr lang="cs-CZ" sz="32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11.02.2019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-457200">
              <a:buFont typeface="Wingdings" panose="05000000000000000000" pitchFamily="2" charset="2"/>
              <a:buChar char="Ø"/>
            </a:pPr>
            <a:r>
              <a:rPr lang="en-GB" b="1" dirty="0">
                <a:solidFill>
                  <a:srgbClr val="FF0000"/>
                </a:solidFill>
              </a:rPr>
              <a:t>IAS = International Accounting </a:t>
            </a:r>
            <a:r>
              <a:rPr lang="en-GB" b="1" dirty="0" smtClean="0">
                <a:solidFill>
                  <a:srgbClr val="FF0000"/>
                </a:solidFill>
              </a:rPr>
              <a:t>Standards</a:t>
            </a:r>
            <a:endParaRPr lang="cs-CZ" b="1" dirty="0" smtClean="0">
              <a:solidFill>
                <a:srgbClr val="FF0000"/>
              </a:solidFill>
            </a:endParaRPr>
          </a:p>
          <a:p>
            <a:pPr marL="457200" lvl="1" indent="-457200">
              <a:buFont typeface="Wingdings" panose="05000000000000000000" pitchFamily="2" charset="2"/>
              <a:buChar char="Ø"/>
            </a:pPr>
            <a:r>
              <a:rPr lang="en-GB" b="1" dirty="0" smtClean="0">
                <a:solidFill>
                  <a:srgbClr val="FF0000"/>
                </a:solidFill>
              </a:rPr>
              <a:t>IFRS </a:t>
            </a:r>
            <a:r>
              <a:rPr lang="en-GB" b="1" dirty="0">
                <a:solidFill>
                  <a:srgbClr val="FF0000"/>
                </a:solidFill>
              </a:rPr>
              <a:t>= International Financial Reporting Standards</a:t>
            </a:r>
            <a:endParaRPr lang="cs-CZ" b="1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are </a:t>
            </a:r>
            <a:r>
              <a:rPr lang="en-US" sz="2400" dirty="0"/>
              <a:t>issued by the International Accounting Standards Committee (IASC), established as a private organization in 1973, London.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the </a:t>
            </a:r>
            <a:r>
              <a:rPr lang="en-US" sz="2400" dirty="0"/>
              <a:t>extent and sophistication of the adaptation is documented by the fact that the full text of the standards is based on 2,200 pages of demanding text which - in order to be fully understood and applied correctly - requires not only good knowledge of practical accounting and financial issues, but above all understanding of the general principles of accounting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4670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IAS</a:t>
            </a:r>
            <a:r>
              <a:rPr lang="cs-CZ" dirty="0"/>
              <a:t>/</a:t>
            </a:r>
            <a:r>
              <a:rPr lang="en-US" dirty="0"/>
              <a:t>IFRS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11.02.2019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standards </a:t>
            </a:r>
            <a:r>
              <a:rPr lang="en-US" sz="2400" dirty="0"/>
              <a:t>are not a manual, a manual, an algorithm, or even a "chart of accounts", which would make it easy to start accounting; are principally formulated so as to be generic enough for application on a global scale and across a wide range of all possible economic sectors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the </a:t>
            </a:r>
            <a:r>
              <a:rPr lang="en-US" sz="2400" dirty="0"/>
              <a:t>aim is to align the composition and content of the items of the financial statements to the global level, which also entails the reasons for their creation:</a:t>
            </a:r>
          </a:p>
          <a:p>
            <a:pPr lvl="1"/>
            <a:r>
              <a:rPr lang="en-US" sz="2000" dirty="0"/>
              <a:t>(a) the emergence of international companies</a:t>
            </a:r>
          </a:p>
          <a:p>
            <a:pPr lvl="1"/>
            <a:r>
              <a:rPr lang="en-US" sz="2000" dirty="0"/>
              <a:t>(b) trading in securities on the capital market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68058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IAS</a:t>
            </a:r>
            <a:r>
              <a:rPr lang="cs-CZ" dirty="0"/>
              <a:t>/</a:t>
            </a:r>
            <a:r>
              <a:rPr lang="en-US" dirty="0"/>
              <a:t>IFRS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11.02.2019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IAS </a:t>
            </a:r>
            <a:r>
              <a:rPr lang="en-US" sz="2400" dirty="0"/>
              <a:t>/ IFRSs include: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 smtClean="0"/>
              <a:t>t</a:t>
            </a:r>
            <a:r>
              <a:rPr lang="en-US" sz="2000" dirty="0" smtClean="0"/>
              <a:t>he </a:t>
            </a:r>
            <a:r>
              <a:rPr lang="en-US" sz="2000" dirty="0"/>
              <a:t>conceptual framework (function of statements, policies, items, valuation ...)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/>
              <a:t>accounting </a:t>
            </a:r>
            <a:r>
              <a:rPr lang="en-US" sz="2000" dirty="0"/>
              <a:t>standards (statements, inventories, depreciation, CF ...)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/>
              <a:t>interpretation </a:t>
            </a:r>
            <a:r>
              <a:rPr lang="en-US" sz="2000" dirty="0"/>
              <a:t>(troubleshooting guide)</a:t>
            </a:r>
          </a:p>
          <a:p>
            <a:endParaRPr lang="cs-CZ" sz="2400" dirty="0" smtClean="0"/>
          </a:p>
          <a:p>
            <a:r>
              <a:rPr lang="cs-CZ" sz="2400" dirty="0" err="1" smtClean="0"/>
              <a:t>Also</a:t>
            </a:r>
            <a:r>
              <a:rPr lang="cs-CZ" sz="2400" dirty="0" smtClean="0"/>
              <a:t> </a:t>
            </a:r>
            <a:r>
              <a:rPr lang="cs-CZ" sz="2400" dirty="0" err="1" smtClean="0"/>
              <a:t>exist</a:t>
            </a:r>
            <a:r>
              <a:rPr lang="cs-CZ" sz="2400" dirty="0" smtClean="0"/>
              <a:t>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b="1" dirty="0" smtClean="0">
                <a:solidFill>
                  <a:srgbClr val="FF0000"/>
                </a:solidFill>
              </a:rPr>
              <a:t>International </a:t>
            </a:r>
            <a:r>
              <a:rPr lang="en-US" sz="2000" b="1" dirty="0">
                <a:solidFill>
                  <a:srgbClr val="FF0000"/>
                </a:solidFill>
              </a:rPr>
              <a:t>Financial Reporting Standard for Small and Medium-Sized Entities (IFRS for SMEs, IFRS for SMEs)</a:t>
            </a:r>
            <a:endParaRPr lang="cs-CZ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935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U_OPVVV">
  <a:themeElements>
    <a:clrScheme name="JU">
      <a:dk1>
        <a:srgbClr val="151515"/>
      </a:dk1>
      <a:lt1>
        <a:sysClr val="window" lastClr="FFFFFF"/>
      </a:lt1>
      <a:dk2>
        <a:srgbClr val="E00034"/>
      </a:dk2>
      <a:lt2>
        <a:srgbClr val="D8D8D8"/>
      </a:lt2>
      <a:accent1>
        <a:srgbClr val="E00034"/>
      </a:accent1>
      <a:accent2>
        <a:srgbClr val="E98300"/>
      </a:accent2>
      <a:accent3>
        <a:srgbClr val="007D57"/>
      </a:accent3>
      <a:accent4>
        <a:srgbClr val="9C5FB5"/>
      </a:accent4>
      <a:accent5>
        <a:srgbClr val="5BBBB7"/>
      </a:accent5>
      <a:accent6>
        <a:srgbClr val="D10074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_OPVVV" id="{308B95AC-FC2F-4F17-80AD-0B8665254CCB}" vid="{353A2476-A1C0-4E71-97AE-34FA5EB80CF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50</TotalTime>
  <Words>714</Words>
  <Application>Microsoft Office PowerPoint</Application>
  <PresentationFormat>Vlastní</PresentationFormat>
  <Paragraphs>88</Paragraphs>
  <Slides>11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Clara Sans</vt:lpstr>
      <vt:lpstr>Wingdings</vt:lpstr>
      <vt:lpstr>JU_OPVVV</vt:lpstr>
      <vt:lpstr>Financial statements</vt:lpstr>
      <vt:lpstr>General points of view</vt:lpstr>
      <vt:lpstr>Classification of accounting systems</vt:lpstr>
      <vt:lpstr>Generally Accepted Accounting Principles (GAAP)</vt:lpstr>
      <vt:lpstr>Generally Accepted Accounting Principles (GAAP)</vt:lpstr>
      <vt:lpstr>Generally Accepted Accounting Principles (GAAP)</vt:lpstr>
      <vt:lpstr>IAS/IFRS</vt:lpstr>
      <vt:lpstr>IAS/IFRS</vt:lpstr>
      <vt:lpstr>IAS/IFRS</vt:lpstr>
      <vt:lpstr>Situation in Europe</vt:lpstr>
      <vt:lpstr>Situation in Czech Republic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Tomáš Lysenko-Chvíla</dc:creator>
  <cp:lastModifiedBy>Svoboda Jaroslav Ing. Ph.D.</cp:lastModifiedBy>
  <cp:revision>14</cp:revision>
  <dcterms:created xsi:type="dcterms:W3CDTF">2017-07-17T18:52:59Z</dcterms:created>
  <dcterms:modified xsi:type="dcterms:W3CDTF">2019-02-11T08:43:06Z</dcterms:modified>
</cp:coreProperties>
</file>