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8" d="100"/>
          <a:sy n="78" d="100"/>
        </p:scale>
        <p:origin x="678" y="102"/>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13.08.2018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111020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3693697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559628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889308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524567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2173204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13.08.2018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13.08.2018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13.08.2018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13.08.2018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13.08.2018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13.08.2018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a:t>Financial</a:t>
            </a:r>
            <a:r>
              <a:rPr lang="cs-CZ" dirty="0"/>
              <a:t> </a:t>
            </a:r>
            <a:r>
              <a:rPr lang="cs-CZ" dirty="0" err="1"/>
              <a:t>statements</a:t>
            </a:r>
            <a:endParaRPr lang="cs-CZ" dirty="0"/>
          </a:p>
        </p:txBody>
      </p:sp>
      <p:sp>
        <p:nvSpPr>
          <p:cNvPr id="3" name="Podnadpis 2"/>
          <p:cNvSpPr>
            <a:spLocks noGrp="1"/>
          </p:cNvSpPr>
          <p:nvPr>
            <p:ph type="subTitle" idx="1"/>
          </p:nvPr>
        </p:nvSpPr>
        <p:spPr/>
        <p:txBody>
          <a:bodyPr/>
          <a:lstStyle/>
          <a:p>
            <a:pPr algn="ctr"/>
            <a:r>
              <a:rPr lang="en-US" dirty="0"/>
              <a:t>NOTES (ANNEX, SUPPLEMENT) OF FINANCIAL STATEMENTS</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GB" sz="2800" b="1" dirty="0" smtClean="0">
                <a:solidFill>
                  <a:srgbClr val="FF0000"/>
                </a:solidFill>
              </a:rPr>
              <a:t>N</a:t>
            </a:r>
            <a:r>
              <a:rPr lang="cs-CZ" sz="2800" b="1" dirty="0" smtClean="0">
                <a:solidFill>
                  <a:srgbClr val="FF0000"/>
                </a:solidFill>
              </a:rPr>
              <a:t>OTES</a:t>
            </a:r>
            <a:r>
              <a:rPr lang="en-GB" sz="2800" b="1" dirty="0" smtClean="0">
                <a:solidFill>
                  <a:srgbClr val="FF0000"/>
                </a:solidFill>
              </a:rPr>
              <a:t> </a:t>
            </a:r>
            <a:r>
              <a:rPr lang="en-GB" sz="2800" b="1" dirty="0">
                <a:solidFill>
                  <a:srgbClr val="FF0000"/>
                </a:solidFill>
              </a:rPr>
              <a:t>to financial statements </a:t>
            </a:r>
            <a:r>
              <a:rPr lang="en-GB" sz="2800" b="1" dirty="0">
                <a:solidFill>
                  <a:srgbClr val="FF0000"/>
                </a:solidFill>
              </a:rPr>
              <a:t>(ANNEX, </a:t>
            </a:r>
            <a:r>
              <a:rPr lang="en-GB" sz="2800" b="1" dirty="0" smtClean="0">
                <a:solidFill>
                  <a:srgbClr val="FF0000"/>
                </a:solidFill>
              </a:rPr>
              <a:t>SUPPLEMENT</a:t>
            </a:r>
            <a:r>
              <a:rPr lang="cs-CZ" sz="2800" b="1" dirty="0" smtClean="0">
                <a:solidFill>
                  <a:srgbClr val="FF0000"/>
                </a:solidFill>
              </a:rPr>
              <a:t>, APENDIX</a:t>
            </a:r>
            <a:r>
              <a:rPr lang="en-GB" sz="2800" b="1" dirty="0" smtClean="0">
                <a:solidFill>
                  <a:srgbClr val="FF0000"/>
                </a:solidFill>
              </a:rPr>
              <a:t>) </a:t>
            </a:r>
            <a:r>
              <a:rPr lang="en-GB" sz="2800" dirty="0"/>
              <a:t>are additional information added to the end of financial statements that help explain specific items in the statements as well as provide a more comprehensive assessment of a company's financial condition. Notes to financial statements can include information on debt, going concern criteria, accounts, contingent liabilities or contextual information explaining the financial numbers (e.g. to indicate a lawsuit).</a:t>
            </a:r>
            <a:endParaRPr lang="cs-CZ" sz="28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r>
              <a:rPr lang="en-GB" dirty="0"/>
              <a:t>The general purpose of the financial statements is to provide information about the results of operations, financial position, and cash flows of an organization. This information is used by the readers of financial statements to make decisions regarding the allocation of resources.</a:t>
            </a:r>
            <a:endParaRPr lang="cs-CZ"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95404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pPr lvl="0"/>
            <a:r>
              <a:rPr lang="en-GB" dirty="0"/>
              <a:t>a mandatory part of the financial statements</a:t>
            </a:r>
            <a:endParaRPr lang="cs-CZ" dirty="0"/>
          </a:p>
          <a:p>
            <a:pPr lvl="0"/>
            <a:r>
              <a:rPr lang="en-GB" dirty="0"/>
              <a:t>serves to assess the overall financial and property situation, especially in time comparability (policy stability</a:t>
            </a:r>
            <a:r>
              <a:rPr lang="en-GB" dirty="0" smtClean="0"/>
              <a:t>)</a:t>
            </a:r>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810039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DEFINITIONS </a:t>
            </a:r>
            <a:endParaRPr lang="cs-CZ" dirty="0"/>
          </a:p>
        </p:txBody>
      </p:sp>
      <p:sp>
        <p:nvSpPr>
          <p:cNvPr id="3" name="Zástupný symbol pro obsah 2"/>
          <p:cNvSpPr>
            <a:spLocks noGrp="1"/>
          </p:cNvSpPr>
          <p:nvPr>
            <p:ph idx="1"/>
          </p:nvPr>
        </p:nvSpPr>
        <p:spPr/>
        <p:txBody>
          <a:bodyPr/>
          <a:lstStyle/>
          <a:p>
            <a:pPr lvl="0"/>
            <a:r>
              <a:rPr lang="en-GB" dirty="0"/>
              <a:t>task - in general:</a:t>
            </a:r>
            <a:endParaRPr lang="cs-CZ" dirty="0"/>
          </a:p>
          <a:p>
            <a:pPr lvl="1"/>
            <a:r>
              <a:rPr lang="en-GB" dirty="0" smtClean="0"/>
              <a:t>comment </a:t>
            </a:r>
            <a:r>
              <a:rPr lang="en-GB" dirty="0"/>
              <a:t>on and distribute the information contained in the balance sheet, profit and loss statement</a:t>
            </a:r>
            <a:endParaRPr lang="cs-CZ" dirty="0"/>
          </a:p>
          <a:p>
            <a:pPr lvl="1"/>
            <a:r>
              <a:rPr lang="en-GB" dirty="0" smtClean="0"/>
              <a:t>to </a:t>
            </a:r>
            <a:r>
              <a:rPr lang="en-GB" dirty="0"/>
              <a:t>add significant information not included in the balance sheet, profit and loss statement, as:</a:t>
            </a:r>
            <a:endParaRPr lang="cs-CZ" dirty="0"/>
          </a:p>
          <a:p>
            <a:pPr lvl="2"/>
            <a:r>
              <a:rPr lang="en-GB" dirty="0"/>
              <a:t>they do not belong to the statement items</a:t>
            </a:r>
            <a:endParaRPr lang="cs-CZ" dirty="0"/>
          </a:p>
          <a:p>
            <a:pPr lvl="2"/>
            <a:r>
              <a:rPr lang="en-GB" dirty="0"/>
              <a:t>the accounting period ended</a:t>
            </a:r>
            <a:endParaRPr lang="cs-CZ"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2292534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CONTENT </a:t>
            </a:r>
            <a:endParaRPr lang="cs-CZ" dirty="0"/>
          </a:p>
        </p:txBody>
      </p:sp>
      <p:sp>
        <p:nvSpPr>
          <p:cNvPr id="3" name="Zástupný symbol pro obsah 2"/>
          <p:cNvSpPr>
            <a:spLocks noGrp="1"/>
          </p:cNvSpPr>
          <p:nvPr>
            <p:ph idx="1"/>
          </p:nvPr>
        </p:nvSpPr>
        <p:spPr/>
        <p:txBody>
          <a:bodyPr/>
          <a:lstStyle/>
          <a:p>
            <a:pPr lvl="0"/>
            <a:r>
              <a:rPr lang="en-GB" sz="2400" dirty="0"/>
              <a:t>see type of entity → § 3a + §39 Edict of Ministry of Finance No. 500/2002:</a:t>
            </a:r>
            <a:endParaRPr lang="cs-CZ" sz="2400" dirty="0"/>
          </a:p>
          <a:p>
            <a:r>
              <a:rPr lang="en-GB" sz="2400" dirty="0"/>
              <a:t> </a:t>
            </a:r>
            <a:r>
              <a:rPr lang="en-GB" sz="2400" dirty="0" smtClean="0"/>
              <a:t>a</a:t>
            </a:r>
            <a:r>
              <a:rPr lang="en-GB" sz="2400" dirty="0"/>
              <a:t>) according to §39 and §39b and is made by the accounting entity which is</a:t>
            </a:r>
            <a:endParaRPr lang="cs-CZ" sz="2400" dirty="0"/>
          </a:p>
          <a:p>
            <a:pPr marL="914400" lvl="2" indent="0">
              <a:buNone/>
            </a:pPr>
            <a:r>
              <a:rPr lang="en-GB" sz="1600" dirty="0"/>
              <a:t>1. Large Entity; that entity shall also provide the additional information specified in §39c or</a:t>
            </a:r>
            <a:endParaRPr lang="cs-CZ" sz="1600" dirty="0"/>
          </a:p>
          <a:p>
            <a:pPr marL="914400" lvl="2" indent="0">
              <a:buNone/>
            </a:pPr>
            <a:r>
              <a:rPr lang="en-GB" sz="1600" dirty="0"/>
              <a:t>2. the middle accounting unit,</a:t>
            </a:r>
            <a:endParaRPr lang="cs-CZ" sz="1600" dirty="0"/>
          </a:p>
          <a:p>
            <a:r>
              <a:rPr lang="en-GB" sz="2400" dirty="0"/>
              <a:t>b) according to §39 and §39a and is made by the accounting entity, which is</a:t>
            </a:r>
            <a:endParaRPr lang="cs-CZ" sz="2400" dirty="0"/>
          </a:p>
          <a:p>
            <a:pPr marL="914400" lvl="2" indent="0">
              <a:buNone/>
            </a:pPr>
            <a:r>
              <a:rPr lang="en-GB" sz="1600" dirty="0"/>
              <a:t>1. a small entity that is required to have the financial statements audited by an auditor, or</a:t>
            </a:r>
            <a:endParaRPr lang="cs-CZ" sz="1600" dirty="0"/>
          </a:p>
          <a:p>
            <a:pPr marL="914400" lvl="2" indent="0">
              <a:buNone/>
            </a:pPr>
            <a:r>
              <a:rPr lang="en-GB" sz="1600" dirty="0"/>
              <a:t>2. a micro entity that is required to have the financial statements audited by the auditor.</a:t>
            </a:r>
            <a:endParaRPr lang="cs-CZ" sz="1600" dirty="0"/>
          </a:p>
          <a:p>
            <a:pPr lvl="0"/>
            <a:r>
              <a:rPr lang="en-GB" sz="2400" dirty="0"/>
              <a:t>The Annex to the Financial Statements summarizes the information under §39 and can be compiled by a small entity and a micro entity that is not required to have the financial statements certified by the auditor.</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12780603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CONTENT </a:t>
            </a:r>
            <a:endParaRPr lang="cs-CZ" dirty="0"/>
          </a:p>
        </p:txBody>
      </p:sp>
      <p:sp>
        <p:nvSpPr>
          <p:cNvPr id="3" name="Zástupný symbol pro obsah 2"/>
          <p:cNvSpPr>
            <a:spLocks noGrp="1"/>
          </p:cNvSpPr>
          <p:nvPr>
            <p:ph idx="1"/>
          </p:nvPr>
        </p:nvSpPr>
        <p:spPr/>
        <p:txBody>
          <a:bodyPr/>
          <a:lstStyle/>
          <a:p>
            <a:pPr lvl="0"/>
            <a:r>
              <a:rPr lang="en-GB" sz="2400" dirty="0" smtClean="0"/>
              <a:t>The </a:t>
            </a:r>
            <a:r>
              <a:rPr lang="en-GB" sz="2400" dirty="0"/>
              <a:t>Annex to the Financial Statements summarizes the information under §39 and can be compiled by a small entity and a micro entity that is not required to have the financial statements certified by the auditor.</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613253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CONTENT </a:t>
            </a:r>
            <a:endParaRPr lang="cs-CZ" dirty="0"/>
          </a:p>
        </p:txBody>
      </p:sp>
      <p:sp>
        <p:nvSpPr>
          <p:cNvPr id="3" name="Zástupný symbol pro obsah 2"/>
          <p:cNvSpPr>
            <a:spLocks noGrp="1"/>
          </p:cNvSpPr>
          <p:nvPr>
            <p:ph idx="1"/>
          </p:nvPr>
        </p:nvSpPr>
        <p:spPr/>
        <p:txBody>
          <a:bodyPr/>
          <a:lstStyle/>
          <a:p>
            <a:pPr lvl="0">
              <a:buFont typeface="Wingdings" panose="05000000000000000000" pitchFamily="2" charset="2"/>
              <a:buChar char="Ø"/>
            </a:pPr>
            <a:r>
              <a:rPr lang="en-GB" b="1" dirty="0" smtClean="0"/>
              <a:t>general </a:t>
            </a:r>
            <a:r>
              <a:rPr lang="en-GB" b="1" dirty="0"/>
              <a:t>data on the entity, </a:t>
            </a:r>
            <a:r>
              <a:rPr lang="en-GB" b="1" dirty="0" err="1"/>
              <a:t>eg</a:t>
            </a:r>
            <a:r>
              <a:rPr lang="en-GB" b="1" dirty="0"/>
              <a:t>:</a:t>
            </a:r>
            <a:endParaRPr lang="cs-CZ" dirty="0"/>
          </a:p>
          <a:p>
            <a:pPr lvl="0">
              <a:buFont typeface="Wingdings" panose="05000000000000000000" pitchFamily="2" charset="2"/>
              <a:buChar char="Ø"/>
            </a:pPr>
            <a:r>
              <a:rPr lang="en-GB" b="1" dirty="0"/>
              <a:t>information on the application of general accounting principles, accounting methods used, valuation methods and depreciation</a:t>
            </a:r>
            <a:endParaRPr lang="cs-CZ" dirty="0"/>
          </a:p>
          <a:p>
            <a:pPr lvl="0">
              <a:buFont typeface="Wingdings" panose="05000000000000000000" pitchFamily="2" charset="2"/>
              <a:buChar char="Ø"/>
            </a:pPr>
            <a:r>
              <a:rPr lang="en-GB" b="1" dirty="0"/>
              <a:t>supplementary information for the balance sheet and the profit and loss statement; e.g.:</a:t>
            </a:r>
            <a:endParaRPr lang="cs-CZ" dirty="0"/>
          </a:p>
          <a:p>
            <a:pPr lvl="0">
              <a:buFont typeface="Wingdings" panose="05000000000000000000" pitchFamily="2" charset="2"/>
              <a:buChar char="Ø"/>
            </a:pPr>
            <a:r>
              <a:rPr lang="en-GB" b="1" dirty="0"/>
              <a:t>other important information, </a:t>
            </a:r>
            <a:r>
              <a:rPr lang="en-GB" b="1" dirty="0" err="1"/>
              <a:t>eg</a:t>
            </a:r>
            <a:r>
              <a:rPr lang="en-GB" b="1" dirty="0"/>
              <a:t>.:</a:t>
            </a:r>
            <a:endParaRPr lang="cs-CZ" dirty="0"/>
          </a:p>
          <a:p>
            <a:endParaRPr lang="cs-CZ"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13.08.2018</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0418703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TotalTime>
  <Words>341</Words>
  <Application>Microsoft Office PowerPoint</Application>
  <PresentationFormat>Vlastní</PresentationFormat>
  <Paragraphs>52</Paragraphs>
  <Slides>8</Slides>
  <Notes>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Clara Sans</vt:lpstr>
      <vt:lpstr>Arial</vt:lpstr>
      <vt:lpstr>Calibri</vt:lpstr>
      <vt:lpstr>Wingdings</vt:lpstr>
      <vt:lpstr>JU_OPVVV</vt:lpstr>
      <vt:lpstr>Financial statements</vt:lpstr>
      <vt:lpstr>DEFINITIONS </vt:lpstr>
      <vt:lpstr>DEFINITIONS </vt:lpstr>
      <vt:lpstr>DEFINITIONS </vt:lpstr>
      <vt:lpstr>DEFINITIONS </vt:lpstr>
      <vt:lpstr>CONTENT </vt:lpstr>
      <vt:lpstr>CONTENT </vt:lpstr>
      <vt:lpstr>CONTENT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9</cp:revision>
  <dcterms:created xsi:type="dcterms:W3CDTF">2017-07-17T18:52:59Z</dcterms:created>
  <dcterms:modified xsi:type="dcterms:W3CDTF">2018-08-13T16:31:33Z</dcterms:modified>
</cp:coreProperties>
</file>