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6" d="100"/>
          <a:sy n="76" d="100"/>
        </p:scale>
        <p:origin x="738" y="138"/>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04.01.2019</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11</a:t>
            </a:fld>
            <a:endParaRPr lang="cs-CZ"/>
          </a:p>
        </p:txBody>
      </p:sp>
    </p:spTree>
    <p:extLst>
      <p:ext uri="{BB962C8B-B14F-4D97-AF65-F5344CB8AC3E}">
        <p14:creationId xmlns:p14="http://schemas.microsoft.com/office/powerpoint/2010/main" val="4181362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12</a:t>
            </a:fld>
            <a:endParaRPr lang="cs-CZ"/>
          </a:p>
        </p:txBody>
      </p:sp>
    </p:spTree>
    <p:extLst>
      <p:ext uri="{BB962C8B-B14F-4D97-AF65-F5344CB8AC3E}">
        <p14:creationId xmlns:p14="http://schemas.microsoft.com/office/powerpoint/2010/main" val="24376019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13</a:t>
            </a:fld>
            <a:endParaRPr lang="cs-CZ"/>
          </a:p>
        </p:txBody>
      </p:sp>
    </p:spTree>
    <p:extLst>
      <p:ext uri="{BB962C8B-B14F-4D97-AF65-F5344CB8AC3E}">
        <p14:creationId xmlns:p14="http://schemas.microsoft.com/office/powerpoint/2010/main" val="3944841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3</a:t>
            </a:fld>
            <a:endParaRPr lang="cs-CZ"/>
          </a:p>
        </p:txBody>
      </p:sp>
    </p:spTree>
    <p:extLst>
      <p:ext uri="{BB962C8B-B14F-4D97-AF65-F5344CB8AC3E}">
        <p14:creationId xmlns:p14="http://schemas.microsoft.com/office/powerpoint/2010/main" val="2202999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4</a:t>
            </a:fld>
            <a:endParaRPr lang="cs-CZ"/>
          </a:p>
        </p:txBody>
      </p:sp>
    </p:spTree>
    <p:extLst>
      <p:ext uri="{BB962C8B-B14F-4D97-AF65-F5344CB8AC3E}">
        <p14:creationId xmlns:p14="http://schemas.microsoft.com/office/powerpoint/2010/main" val="3229028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5</a:t>
            </a:fld>
            <a:endParaRPr lang="cs-CZ"/>
          </a:p>
        </p:txBody>
      </p:sp>
    </p:spTree>
    <p:extLst>
      <p:ext uri="{BB962C8B-B14F-4D97-AF65-F5344CB8AC3E}">
        <p14:creationId xmlns:p14="http://schemas.microsoft.com/office/powerpoint/2010/main" val="315126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6</a:t>
            </a:fld>
            <a:endParaRPr lang="cs-CZ"/>
          </a:p>
        </p:txBody>
      </p:sp>
    </p:spTree>
    <p:extLst>
      <p:ext uri="{BB962C8B-B14F-4D97-AF65-F5344CB8AC3E}">
        <p14:creationId xmlns:p14="http://schemas.microsoft.com/office/powerpoint/2010/main" val="4266196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7</a:t>
            </a:fld>
            <a:endParaRPr lang="cs-CZ"/>
          </a:p>
        </p:txBody>
      </p:sp>
    </p:spTree>
    <p:extLst>
      <p:ext uri="{BB962C8B-B14F-4D97-AF65-F5344CB8AC3E}">
        <p14:creationId xmlns:p14="http://schemas.microsoft.com/office/powerpoint/2010/main" val="2480814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8</a:t>
            </a:fld>
            <a:endParaRPr lang="cs-CZ"/>
          </a:p>
        </p:txBody>
      </p:sp>
    </p:spTree>
    <p:extLst>
      <p:ext uri="{BB962C8B-B14F-4D97-AF65-F5344CB8AC3E}">
        <p14:creationId xmlns:p14="http://schemas.microsoft.com/office/powerpoint/2010/main" val="13429798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9</a:t>
            </a:fld>
            <a:endParaRPr lang="cs-CZ"/>
          </a:p>
        </p:txBody>
      </p:sp>
    </p:spTree>
    <p:extLst>
      <p:ext uri="{BB962C8B-B14F-4D97-AF65-F5344CB8AC3E}">
        <p14:creationId xmlns:p14="http://schemas.microsoft.com/office/powerpoint/2010/main" val="419026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10</a:t>
            </a:fld>
            <a:endParaRPr lang="cs-CZ"/>
          </a:p>
        </p:txBody>
      </p:sp>
    </p:spTree>
    <p:extLst>
      <p:ext uri="{BB962C8B-B14F-4D97-AF65-F5344CB8AC3E}">
        <p14:creationId xmlns:p14="http://schemas.microsoft.com/office/powerpoint/2010/main" val="442944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04.01.2019</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04.01.2019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04.01.2019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04.01.2019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04.01.2019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04.01.2019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04.01.2019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04.01.2019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04.01.2019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04.01.2019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04.01.2019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04.01.2019</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cap="all" dirty="0" err="1"/>
              <a:t>Financial</a:t>
            </a:r>
            <a:r>
              <a:rPr lang="cs-CZ" cap="all" dirty="0"/>
              <a:t> </a:t>
            </a:r>
            <a:r>
              <a:rPr lang="cs-CZ" cap="all" dirty="0" err="1"/>
              <a:t>statements</a:t>
            </a:r>
            <a:endParaRPr lang="cs-CZ" dirty="0"/>
          </a:p>
        </p:txBody>
      </p:sp>
      <p:sp>
        <p:nvSpPr>
          <p:cNvPr id="3" name="Podnadpis 2"/>
          <p:cNvSpPr>
            <a:spLocks noGrp="1"/>
          </p:cNvSpPr>
          <p:nvPr>
            <p:ph type="subTitle" idx="1"/>
          </p:nvPr>
        </p:nvSpPr>
        <p:spPr/>
        <p:txBody>
          <a:bodyPr/>
          <a:lstStyle/>
          <a:p>
            <a:r>
              <a:rPr lang="en-US" dirty="0"/>
              <a:t>FINANCIAL </a:t>
            </a:r>
            <a:r>
              <a:rPr lang="en-US" dirty="0" smtClean="0"/>
              <a:t>ANALYSIS</a:t>
            </a:r>
            <a:r>
              <a:rPr lang="cs-CZ" dirty="0" smtClean="0"/>
              <a:t> – part 1 (</a:t>
            </a:r>
            <a:r>
              <a:rPr lang="cs-CZ" dirty="0" err="1" smtClean="0"/>
              <a:t>introduction</a:t>
            </a:r>
            <a:r>
              <a:rPr lang="cs-CZ" dirty="0" smtClean="0"/>
              <a:t>)</a:t>
            </a:r>
            <a:endParaRPr lang="en-US" dirty="0"/>
          </a:p>
          <a:p>
            <a:pPr algn="ctr"/>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Classification</a:t>
            </a:r>
            <a:r>
              <a:rPr lang="cs-CZ" dirty="0"/>
              <a:t> </a:t>
            </a:r>
            <a:r>
              <a:rPr lang="cs-CZ" dirty="0" err="1"/>
              <a:t>of</a:t>
            </a:r>
            <a:r>
              <a:rPr lang="cs-CZ" dirty="0"/>
              <a:t> </a:t>
            </a:r>
            <a:r>
              <a:rPr lang="cs-CZ" dirty="0" err="1"/>
              <a:t>financial</a:t>
            </a:r>
            <a:r>
              <a:rPr lang="cs-CZ" dirty="0"/>
              <a:t> </a:t>
            </a:r>
            <a:r>
              <a:rPr lang="cs-CZ" dirty="0" err="1"/>
              <a:t>analysis</a:t>
            </a:r>
            <a:endParaRPr lang="cs-CZ" dirty="0"/>
          </a:p>
        </p:txBody>
      </p:sp>
      <p:sp>
        <p:nvSpPr>
          <p:cNvPr id="3" name="Zástupný symbol pro obsah 2"/>
          <p:cNvSpPr>
            <a:spLocks noGrp="1"/>
          </p:cNvSpPr>
          <p:nvPr>
            <p:ph idx="1"/>
          </p:nvPr>
        </p:nvSpPr>
        <p:spPr/>
        <p:txBody>
          <a:bodyPr/>
          <a:lstStyle/>
          <a:p>
            <a:r>
              <a:rPr lang="en-US" sz="2400" dirty="0"/>
              <a:t>Fundamental analysis involves analyzing a company’s financial statements to determine the fair value of the business.</a:t>
            </a:r>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pic>
        <p:nvPicPr>
          <p:cNvPr id="6" name="Obrázek 5"/>
          <p:cNvPicPr>
            <a:picLocks noChangeAspect="1"/>
          </p:cNvPicPr>
          <p:nvPr/>
        </p:nvPicPr>
        <p:blipFill>
          <a:blip r:embed="rId3"/>
          <a:stretch>
            <a:fillRect/>
          </a:stretch>
        </p:blipFill>
        <p:spPr>
          <a:xfrm>
            <a:off x="1187624" y="2348880"/>
            <a:ext cx="7392000" cy="4509120"/>
          </a:xfrm>
          <a:prstGeom prst="rect">
            <a:avLst/>
          </a:prstGeom>
        </p:spPr>
      </p:pic>
    </p:spTree>
    <p:extLst>
      <p:ext uri="{BB962C8B-B14F-4D97-AF65-F5344CB8AC3E}">
        <p14:creationId xmlns:p14="http://schemas.microsoft.com/office/powerpoint/2010/main" val="300284888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Horizontal</a:t>
            </a:r>
            <a:r>
              <a:rPr lang="cs-CZ" dirty="0"/>
              <a:t> </a:t>
            </a:r>
            <a:r>
              <a:rPr lang="cs-CZ" dirty="0" err="1"/>
              <a:t>Analysis</a:t>
            </a:r>
            <a:endParaRPr lang="cs-CZ" dirty="0"/>
          </a:p>
        </p:txBody>
      </p:sp>
      <p:sp>
        <p:nvSpPr>
          <p:cNvPr id="3" name="Zástupný symbol pro obsah 2"/>
          <p:cNvSpPr>
            <a:spLocks noGrp="1"/>
          </p:cNvSpPr>
          <p:nvPr>
            <p:ph idx="1"/>
          </p:nvPr>
        </p:nvSpPr>
        <p:spPr/>
        <p:txBody>
          <a:bodyPr/>
          <a:lstStyle/>
          <a:p>
            <a:r>
              <a:rPr lang="en-US" sz="2400" dirty="0"/>
              <a:t>A horizontal analysis, or trend analysis, is a procedure in fundamental analysis in which an analyst compares ratios or line items in a company's financial statements over a certain period of time. </a:t>
            </a:r>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pic>
        <p:nvPicPr>
          <p:cNvPr id="6" name="Obrázek 5"/>
          <p:cNvPicPr>
            <a:picLocks noChangeAspect="1"/>
          </p:cNvPicPr>
          <p:nvPr/>
        </p:nvPicPr>
        <p:blipFill>
          <a:blip r:embed="rId3"/>
          <a:stretch>
            <a:fillRect/>
          </a:stretch>
        </p:blipFill>
        <p:spPr>
          <a:xfrm>
            <a:off x="848544" y="3105175"/>
            <a:ext cx="8283871" cy="4104456"/>
          </a:xfrm>
          <a:prstGeom prst="rect">
            <a:avLst/>
          </a:prstGeom>
        </p:spPr>
      </p:pic>
    </p:spTree>
    <p:extLst>
      <p:ext uri="{BB962C8B-B14F-4D97-AF65-F5344CB8AC3E}">
        <p14:creationId xmlns:p14="http://schemas.microsoft.com/office/powerpoint/2010/main" val="26194095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Vertical</a:t>
            </a:r>
            <a:r>
              <a:rPr lang="cs-CZ" dirty="0"/>
              <a:t> </a:t>
            </a:r>
            <a:r>
              <a:rPr lang="cs-CZ" dirty="0" err="1"/>
              <a:t>analysis</a:t>
            </a:r>
            <a:endParaRPr lang="cs-CZ" dirty="0"/>
          </a:p>
        </p:txBody>
      </p:sp>
      <p:sp>
        <p:nvSpPr>
          <p:cNvPr id="3" name="Zástupný symbol pro obsah 2"/>
          <p:cNvSpPr>
            <a:spLocks noGrp="1"/>
          </p:cNvSpPr>
          <p:nvPr>
            <p:ph idx="1"/>
          </p:nvPr>
        </p:nvSpPr>
        <p:spPr/>
        <p:txBody>
          <a:bodyPr/>
          <a:lstStyle/>
          <a:p>
            <a:r>
              <a:rPr lang="en-GB" sz="2400" dirty="0"/>
              <a:t>With this method of analysis of financial statements, we will look up and down the statement (hence, “</a:t>
            </a:r>
            <a:r>
              <a:rPr lang="en-GB" sz="2400" b="1" dirty="0"/>
              <a:t>vertical” analysis</a:t>
            </a:r>
            <a:r>
              <a:rPr lang="cs-CZ" sz="2400" b="1" dirty="0"/>
              <a:t>, </a:t>
            </a:r>
            <a:r>
              <a:rPr lang="en-GB" sz="2400" b="1" dirty="0"/>
              <a:t>common-size analysis</a:t>
            </a:r>
            <a:r>
              <a:rPr lang="en-GB" sz="2400" dirty="0"/>
              <a:t>) to see how every line item compares for example to assets, revenues, etc. as a percentage</a:t>
            </a:r>
            <a:r>
              <a:rPr lang="cs-CZ" sz="2400" dirty="0"/>
              <a:t>.</a:t>
            </a:r>
          </a:p>
          <a:p>
            <a:r>
              <a:rPr lang="en-GB" sz="2400" dirty="0"/>
              <a:t>Vertical analysis</a:t>
            </a:r>
            <a:r>
              <a:rPr lang="cs-CZ" sz="2400" dirty="0"/>
              <a:t> </a:t>
            </a:r>
            <a:r>
              <a:rPr lang="en-GB" sz="2400" dirty="0"/>
              <a:t>can be used as a useful starting point for a firm's operations and financial position</a:t>
            </a:r>
            <a:r>
              <a:rPr lang="en-GB" dirty="0"/>
              <a:t>. </a:t>
            </a:r>
            <a:endParaRPr lang="cs-CZ" dirty="0"/>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25448355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Vertical</a:t>
            </a:r>
            <a:r>
              <a:rPr lang="cs-CZ" dirty="0"/>
              <a:t> </a:t>
            </a:r>
            <a:r>
              <a:rPr lang="cs-CZ" dirty="0" err="1"/>
              <a:t>analysis</a:t>
            </a:r>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pic>
        <p:nvPicPr>
          <p:cNvPr id="6" name="Zástupný symbol pro obsah 5"/>
          <p:cNvPicPr>
            <a:picLocks noGrp="1" noChangeAspect="1"/>
          </p:cNvPicPr>
          <p:nvPr>
            <p:ph idx="1"/>
          </p:nvPr>
        </p:nvPicPr>
        <p:blipFill>
          <a:blip r:embed="rId3"/>
          <a:stretch>
            <a:fillRect/>
          </a:stretch>
        </p:blipFill>
        <p:spPr>
          <a:xfrm>
            <a:off x="824881" y="1854200"/>
            <a:ext cx="9033465" cy="4229100"/>
          </a:xfrm>
          <a:prstGeom prst="rect">
            <a:avLst/>
          </a:prstGeom>
        </p:spPr>
      </p:pic>
    </p:spTree>
    <p:extLst>
      <p:ext uri="{BB962C8B-B14F-4D97-AF65-F5344CB8AC3E}">
        <p14:creationId xmlns:p14="http://schemas.microsoft.com/office/powerpoint/2010/main" val="402776647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TOPICS</a:t>
            </a:r>
            <a:br>
              <a:rPr lang="cs-CZ" dirty="0"/>
            </a:br>
            <a:endParaRPr lang="cs-CZ" dirty="0"/>
          </a:p>
        </p:txBody>
      </p:sp>
      <p:sp>
        <p:nvSpPr>
          <p:cNvPr id="3" name="Zástupný symbol pro obsah 2"/>
          <p:cNvSpPr>
            <a:spLocks noGrp="1"/>
          </p:cNvSpPr>
          <p:nvPr>
            <p:ph idx="1"/>
          </p:nvPr>
        </p:nvSpPr>
        <p:spPr/>
        <p:txBody>
          <a:bodyPr/>
          <a:lstStyle/>
          <a:p>
            <a:r>
              <a:rPr lang="en-US" dirty="0"/>
              <a:t>Definitions of financial analysis</a:t>
            </a:r>
          </a:p>
          <a:p>
            <a:r>
              <a:rPr lang="en-US" dirty="0"/>
              <a:t>Users of financial analysis</a:t>
            </a:r>
          </a:p>
          <a:p>
            <a:r>
              <a:rPr lang="en-US" dirty="0"/>
              <a:t>Data of financial analysis – accounting</a:t>
            </a:r>
          </a:p>
          <a:p>
            <a:r>
              <a:rPr lang="en-US" dirty="0"/>
              <a:t>Classification of financial analysis</a:t>
            </a:r>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Definition</a:t>
            </a:r>
            <a:r>
              <a:rPr lang="cs-CZ" dirty="0"/>
              <a:t> </a:t>
            </a:r>
            <a:r>
              <a:rPr lang="cs-CZ" dirty="0" err="1"/>
              <a:t>of</a:t>
            </a:r>
            <a:r>
              <a:rPr lang="cs-CZ" dirty="0"/>
              <a:t> </a:t>
            </a:r>
            <a:r>
              <a:rPr lang="cs-CZ" dirty="0" err="1"/>
              <a:t>financial</a:t>
            </a:r>
            <a:r>
              <a:rPr lang="cs-CZ" dirty="0"/>
              <a:t> </a:t>
            </a:r>
            <a:r>
              <a:rPr lang="cs-CZ" dirty="0" err="1"/>
              <a:t>analysis</a:t>
            </a:r>
            <a:endParaRPr lang="cs-CZ" dirty="0"/>
          </a:p>
        </p:txBody>
      </p:sp>
      <p:sp>
        <p:nvSpPr>
          <p:cNvPr id="3" name="Zástupný symbol pro obsah 2"/>
          <p:cNvSpPr>
            <a:spLocks noGrp="1"/>
          </p:cNvSpPr>
          <p:nvPr>
            <p:ph idx="1"/>
          </p:nvPr>
        </p:nvSpPr>
        <p:spPr/>
        <p:txBody>
          <a:bodyPr/>
          <a:lstStyle/>
          <a:p>
            <a:r>
              <a:rPr lang="en-US" sz="2400" dirty="0"/>
              <a:t>Financial analysis it the selection, evaluation, and interpretation of financial data and other pertinent information to assist in evaluating the operating performance and financial condition of company.</a:t>
            </a:r>
          </a:p>
          <a:p>
            <a:endParaRPr lang="en-US" sz="2400" dirty="0"/>
          </a:p>
          <a:p>
            <a:r>
              <a:rPr lang="en-US" sz="2400" dirty="0"/>
              <a:t>Financial analysis is the process of evaluating businesses, projects, budgets and other finance-related entities to determine their performance and suitability. </a:t>
            </a:r>
          </a:p>
          <a:p>
            <a:endParaRPr lang="en-US" sz="2400" dirty="0"/>
          </a:p>
          <a:p>
            <a:r>
              <a:rPr lang="en-US" sz="2400" dirty="0"/>
              <a:t>This is done through the synthesis of financial numbers and data.</a:t>
            </a:r>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8092661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Financial</a:t>
            </a:r>
            <a:r>
              <a:rPr lang="cs-CZ" dirty="0"/>
              <a:t> </a:t>
            </a:r>
            <a:r>
              <a:rPr lang="cs-CZ" dirty="0" err="1"/>
              <a:t>analysis</a:t>
            </a:r>
            <a:r>
              <a:rPr lang="cs-CZ" dirty="0"/>
              <a:t> – </a:t>
            </a:r>
            <a:r>
              <a:rPr lang="cs-CZ" dirty="0" err="1"/>
              <a:t>corporate</a:t>
            </a:r>
            <a:r>
              <a:rPr lang="cs-CZ" dirty="0"/>
              <a:t> finance</a:t>
            </a:r>
            <a:endParaRPr lang="cs-CZ" dirty="0"/>
          </a:p>
        </p:txBody>
      </p:sp>
      <p:sp>
        <p:nvSpPr>
          <p:cNvPr id="3" name="Zástupný symbol pro obsah 2"/>
          <p:cNvSpPr>
            <a:spLocks noGrp="1"/>
          </p:cNvSpPr>
          <p:nvPr>
            <p:ph idx="1"/>
          </p:nvPr>
        </p:nvSpPr>
        <p:spPr/>
        <p:txBody>
          <a:bodyPr/>
          <a:lstStyle/>
          <a:p>
            <a:r>
              <a:rPr lang="en-US" sz="2400" dirty="0"/>
              <a:t>Corporate finance is the area of finance dealing with the sources of funding and the capital structure of corporations, the actions that managers take to increase the value of the firm to the shareholders, and the tools and analysis used to allocate financial resources. </a:t>
            </a:r>
          </a:p>
          <a:p>
            <a:endParaRPr lang="en-US" sz="2400" dirty="0"/>
          </a:p>
          <a:p>
            <a:r>
              <a:rPr lang="en-US" sz="2400" dirty="0"/>
              <a:t>Financial management overlaps with the financial function of the accounting profession. However, financial accounting is the reporting of historical financial information, while financial management is concerned with the allocation of capital resources to increase a firm's value to the shareholders</a:t>
            </a:r>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27737690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dirty="0"/>
              <a:t>Financial flows in the company</a:t>
            </a:r>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pic>
        <p:nvPicPr>
          <p:cNvPr id="6" name="Zástupný symbol pro obsah 3"/>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524400" y="1818845"/>
            <a:ext cx="7644601" cy="4304572"/>
          </a:xfrm>
          <a:prstGeom prst="rect">
            <a:avLst/>
          </a:prstGeom>
          <a:noFill/>
          <a:ln>
            <a:noFill/>
          </a:ln>
        </p:spPr>
      </p:pic>
    </p:spTree>
    <p:extLst>
      <p:ext uri="{BB962C8B-B14F-4D97-AF65-F5344CB8AC3E}">
        <p14:creationId xmlns:p14="http://schemas.microsoft.com/office/powerpoint/2010/main" val="309096504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Users</a:t>
            </a:r>
            <a:r>
              <a:rPr lang="cs-CZ" dirty="0"/>
              <a:t> </a:t>
            </a:r>
            <a:r>
              <a:rPr lang="cs-CZ" dirty="0" err="1"/>
              <a:t>of</a:t>
            </a:r>
            <a:r>
              <a:rPr lang="cs-CZ" dirty="0"/>
              <a:t> </a:t>
            </a:r>
            <a:r>
              <a:rPr lang="cs-CZ" dirty="0" err="1"/>
              <a:t>financial</a:t>
            </a:r>
            <a:r>
              <a:rPr lang="cs-CZ" dirty="0"/>
              <a:t> </a:t>
            </a:r>
            <a:r>
              <a:rPr lang="cs-CZ" dirty="0" err="1"/>
              <a:t>analysis</a:t>
            </a:r>
            <a:endParaRPr lang="cs-CZ" dirty="0"/>
          </a:p>
        </p:txBody>
      </p:sp>
      <p:sp>
        <p:nvSpPr>
          <p:cNvPr id="3" name="Zástupný symbol pro obsah 2"/>
          <p:cNvSpPr>
            <a:spLocks noGrp="1"/>
          </p:cNvSpPr>
          <p:nvPr>
            <p:ph idx="1"/>
          </p:nvPr>
        </p:nvSpPr>
        <p:spPr/>
        <p:txBody>
          <a:bodyPr/>
          <a:lstStyle/>
          <a:p>
            <a:pPr lvl="0"/>
            <a:r>
              <a:rPr lang="en-GB" sz="2000" b="1" u="sng" dirty="0"/>
              <a:t>Internal users</a:t>
            </a:r>
            <a:r>
              <a:rPr lang="en-GB" sz="2000" b="1" dirty="0"/>
              <a:t>:</a:t>
            </a:r>
            <a:r>
              <a:rPr lang="en-GB" sz="2000" dirty="0"/>
              <a:t> </a:t>
            </a:r>
            <a:endParaRPr lang="cs-CZ" sz="2000" dirty="0"/>
          </a:p>
          <a:p>
            <a:pPr lvl="1">
              <a:buFont typeface="Wingdings" panose="05000000000000000000" pitchFamily="2" charset="2"/>
              <a:buChar char="q"/>
            </a:pPr>
            <a:r>
              <a:rPr lang="en-GB" sz="2000" b="1" i="1" dirty="0"/>
              <a:t>Owners and managers </a:t>
            </a:r>
            <a:r>
              <a:rPr lang="en-GB" sz="2000" dirty="0"/>
              <a:t>require financial statements to make important business decisions that affect its continued operations. </a:t>
            </a:r>
            <a:endParaRPr lang="cs-CZ" sz="2000" dirty="0"/>
          </a:p>
          <a:p>
            <a:pPr lvl="1">
              <a:buFont typeface="Wingdings" panose="05000000000000000000" pitchFamily="2" charset="2"/>
              <a:buChar char="q"/>
            </a:pPr>
            <a:r>
              <a:rPr lang="en-GB" sz="2000" b="1" i="1" dirty="0"/>
              <a:t>Employees</a:t>
            </a:r>
            <a:r>
              <a:rPr lang="en-GB" sz="2000" dirty="0"/>
              <a:t> also need these reports in making collective bargaining agreements with the management, in the case of labour unions or for individuals in discussing their compensation, promotion and rankings. </a:t>
            </a:r>
            <a:endParaRPr lang="cs-CZ" sz="2000" dirty="0"/>
          </a:p>
          <a:p>
            <a:pPr lvl="1"/>
            <a:endParaRPr lang="cs-CZ" sz="2000" dirty="0"/>
          </a:p>
          <a:p>
            <a:endParaRPr lang="en-US" dirty="0"/>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263849776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Users</a:t>
            </a:r>
            <a:r>
              <a:rPr lang="cs-CZ" dirty="0"/>
              <a:t> </a:t>
            </a:r>
            <a:r>
              <a:rPr lang="cs-CZ" dirty="0" err="1"/>
              <a:t>of</a:t>
            </a:r>
            <a:r>
              <a:rPr lang="cs-CZ" dirty="0"/>
              <a:t> </a:t>
            </a:r>
            <a:r>
              <a:rPr lang="cs-CZ" dirty="0" err="1"/>
              <a:t>financial</a:t>
            </a:r>
            <a:r>
              <a:rPr lang="cs-CZ" dirty="0"/>
              <a:t> </a:t>
            </a:r>
            <a:r>
              <a:rPr lang="cs-CZ" dirty="0" err="1"/>
              <a:t>analysis</a:t>
            </a:r>
            <a:endParaRPr lang="cs-CZ" dirty="0"/>
          </a:p>
        </p:txBody>
      </p:sp>
      <p:sp>
        <p:nvSpPr>
          <p:cNvPr id="3" name="Zástupný symbol pro obsah 2"/>
          <p:cNvSpPr>
            <a:spLocks noGrp="1"/>
          </p:cNvSpPr>
          <p:nvPr>
            <p:ph idx="1"/>
          </p:nvPr>
        </p:nvSpPr>
        <p:spPr/>
        <p:txBody>
          <a:bodyPr/>
          <a:lstStyle/>
          <a:p>
            <a:r>
              <a:rPr lang="en-US" sz="2000" b="1" u="sng" dirty="0"/>
              <a:t>External users</a:t>
            </a:r>
            <a:r>
              <a:rPr lang="en-US" sz="2000" dirty="0"/>
              <a:t>:</a:t>
            </a:r>
          </a:p>
          <a:p>
            <a:pPr lvl="1">
              <a:buFont typeface="Wingdings" panose="05000000000000000000" pitchFamily="2" charset="2"/>
              <a:buChar char="q"/>
            </a:pPr>
            <a:r>
              <a:rPr lang="cs-CZ" sz="2000" dirty="0"/>
              <a:t>T</a:t>
            </a:r>
            <a:r>
              <a:rPr lang="en-US" sz="2000" dirty="0"/>
              <a:t>hose who </a:t>
            </a:r>
            <a:r>
              <a:rPr lang="en-US" sz="2000" b="1" i="1" dirty="0"/>
              <a:t>invest or may invest </a:t>
            </a:r>
            <a:r>
              <a:rPr lang="en-US" sz="2000" dirty="0"/>
              <a:t>in a business, and acquire a part ownership are interested in its past success and its potential earnings. </a:t>
            </a:r>
            <a:endParaRPr lang="cs-CZ" sz="2000" dirty="0"/>
          </a:p>
          <a:p>
            <a:pPr lvl="1">
              <a:buFont typeface="Wingdings" panose="05000000000000000000" pitchFamily="2" charset="2"/>
              <a:buChar char="q"/>
            </a:pPr>
            <a:r>
              <a:rPr lang="en-GB" sz="2000" b="1" i="1" dirty="0"/>
              <a:t>Financial institutions </a:t>
            </a:r>
            <a:r>
              <a:rPr lang="en-GB" sz="2000" i="1" dirty="0"/>
              <a:t>(banks and other lending companies</a:t>
            </a:r>
            <a:r>
              <a:rPr lang="en-GB" sz="2000" dirty="0"/>
              <a:t>) use them to decide whether to grant a company</a:t>
            </a:r>
            <a:r>
              <a:rPr lang="cs-CZ" sz="2000" dirty="0"/>
              <a:t>. </a:t>
            </a:r>
          </a:p>
          <a:p>
            <a:pPr lvl="1">
              <a:buFont typeface="Wingdings" panose="05000000000000000000" pitchFamily="2" charset="2"/>
              <a:buChar char="q"/>
            </a:pPr>
            <a:r>
              <a:rPr lang="en-GB" sz="2000" b="1" i="1" dirty="0"/>
              <a:t>Government entities </a:t>
            </a:r>
            <a:r>
              <a:rPr lang="en-GB" sz="2000" i="1" dirty="0"/>
              <a:t>(tax authorities</a:t>
            </a:r>
            <a:r>
              <a:rPr lang="cs-CZ" sz="2000" i="1" dirty="0"/>
              <a:t>, </a:t>
            </a:r>
            <a:r>
              <a:rPr lang="cs-CZ" sz="2000" i="1" dirty="0" err="1"/>
              <a:t>insurance</a:t>
            </a:r>
            <a:r>
              <a:rPr lang="cs-CZ" sz="2000" i="1" dirty="0"/>
              <a:t> </a:t>
            </a:r>
            <a:r>
              <a:rPr lang="cs-CZ" sz="2000" i="1" dirty="0" err="1"/>
              <a:t>authorities</a:t>
            </a:r>
            <a:r>
              <a:rPr lang="cs-CZ" sz="2000" i="1" dirty="0"/>
              <a:t>)</a:t>
            </a:r>
            <a:r>
              <a:rPr lang="en-GB" sz="2000" i="1" dirty="0"/>
              <a:t>. </a:t>
            </a:r>
            <a:endParaRPr lang="cs-CZ" sz="2000" i="1" dirty="0"/>
          </a:p>
          <a:p>
            <a:pPr lvl="1">
              <a:buFont typeface="Wingdings" panose="05000000000000000000" pitchFamily="2" charset="2"/>
              <a:buChar char="q"/>
            </a:pPr>
            <a:r>
              <a:rPr lang="en-GB" sz="2000" b="1" i="1" dirty="0"/>
              <a:t>Media and the general public</a:t>
            </a:r>
            <a:r>
              <a:rPr lang="en-GB" sz="2000" dirty="0"/>
              <a:t> are also interested in financial statements for a variety of reasons.</a:t>
            </a:r>
            <a:endParaRPr lang="cs-CZ" sz="2000" dirty="0"/>
          </a:p>
          <a:p>
            <a:pPr lvl="1">
              <a:buFont typeface="Wingdings" panose="05000000000000000000" pitchFamily="2" charset="2"/>
              <a:buChar char="q"/>
            </a:pPr>
            <a:r>
              <a:rPr lang="en-GB" sz="2000" b="1" i="1" dirty="0"/>
              <a:t>Regulatory Agencies</a:t>
            </a:r>
            <a:r>
              <a:rPr lang="en-GB" sz="2000" b="1" dirty="0"/>
              <a:t> </a:t>
            </a:r>
            <a:r>
              <a:rPr lang="en-GB" sz="2000" dirty="0"/>
              <a:t>- most companies must report to one or more regulatory agencies at the federal, state, and local levels.</a:t>
            </a:r>
            <a:endParaRPr lang="cs-CZ" sz="2000" dirty="0"/>
          </a:p>
          <a:p>
            <a:pPr lvl="1">
              <a:buFont typeface="Wingdings" panose="05000000000000000000" pitchFamily="2" charset="2"/>
              <a:buChar char="q"/>
            </a:pPr>
            <a:endParaRPr lang="cs-CZ" sz="2000" i="1" dirty="0"/>
          </a:p>
          <a:p>
            <a:pPr lvl="1">
              <a:buFont typeface="Wingdings" panose="05000000000000000000" pitchFamily="2" charset="2"/>
              <a:buChar char="q"/>
            </a:pPr>
            <a:endParaRPr lang="cs-CZ" sz="2000" dirty="0"/>
          </a:p>
          <a:p>
            <a:endParaRPr lang="cs-CZ" dirty="0"/>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42169690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Data </a:t>
            </a:r>
            <a:r>
              <a:rPr lang="cs-CZ" dirty="0" err="1"/>
              <a:t>of</a:t>
            </a:r>
            <a:r>
              <a:rPr lang="cs-CZ" dirty="0"/>
              <a:t> </a:t>
            </a:r>
            <a:r>
              <a:rPr lang="cs-CZ" dirty="0" err="1"/>
              <a:t>financial</a:t>
            </a:r>
            <a:r>
              <a:rPr lang="cs-CZ" dirty="0"/>
              <a:t> </a:t>
            </a:r>
            <a:r>
              <a:rPr lang="cs-CZ" dirty="0" err="1"/>
              <a:t>analysis</a:t>
            </a:r>
            <a:r>
              <a:rPr lang="cs-CZ" dirty="0"/>
              <a:t> </a:t>
            </a:r>
            <a:endParaRPr lang="cs-CZ" dirty="0"/>
          </a:p>
        </p:txBody>
      </p:sp>
      <p:sp>
        <p:nvSpPr>
          <p:cNvPr id="3" name="Zástupný symbol pro obsah 2"/>
          <p:cNvSpPr>
            <a:spLocks noGrp="1"/>
          </p:cNvSpPr>
          <p:nvPr>
            <p:ph idx="1"/>
          </p:nvPr>
        </p:nvSpPr>
        <p:spPr/>
        <p:txBody>
          <a:bodyPr/>
          <a:lstStyle/>
          <a:p>
            <a:pPr marL="342900" lvl="1" indent="-342900">
              <a:buFont typeface="Arial" pitchFamily="34" charset="0"/>
              <a:buChar char="•"/>
            </a:pPr>
            <a:r>
              <a:rPr lang="en-US" sz="2200" i="1" dirty="0">
                <a:solidFill>
                  <a:srgbClr val="FF0000"/>
                </a:solidFill>
              </a:rPr>
              <a:t>Accounting is an information system that measures processes, and communicates financial information about identifiable economic entity</a:t>
            </a:r>
            <a:r>
              <a:rPr lang="en-US" sz="1800" i="1" dirty="0">
                <a:solidFill>
                  <a:srgbClr val="FF0000"/>
                </a:solidFill>
              </a:rPr>
              <a:t>. </a:t>
            </a:r>
            <a:endParaRPr lang="cs-CZ" sz="1800" i="1" dirty="0">
              <a:solidFill>
                <a:srgbClr val="FF0000"/>
              </a:solidFill>
            </a:endParaRPr>
          </a:p>
          <a:p>
            <a:r>
              <a:rPr lang="en-GB" sz="2200" b="1" dirty="0"/>
              <a:t>Financial statements</a:t>
            </a:r>
            <a:r>
              <a:rPr lang="en-GB" sz="2200" dirty="0"/>
              <a:t> are the primary means of communicating important accounting information to users. It is helpful to think of these statements as a model of the business enterprise because they show the business in financial terms. </a:t>
            </a:r>
            <a:endParaRPr lang="cs-CZ" sz="2200" dirty="0"/>
          </a:p>
          <a:p>
            <a:pPr marL="0" indent="0">
              <a:buNone/>
            </a:pPr>
            <a:endParaRPr lang="cs-CZ" sz="2200" dirty="0"/>
          </a:p>
          <a:p>
            <a:pPr lvl="1">
              <a:buFont typeface="Wingdings" panose="05000000000000000000" pitchFamily="2" charset="2"/>
              <a:buChar char="q"/>
            </a:pPr>
            <a:r>
              <a:rPr lang="en-GB" sz="2200" b="1" cap="all" dirty="0">
                <a:solidFill>
                  <a:srgbClr val="FF0000"/>
                </a:solidFill>
              </a:rPr>
              <a:t>BALANCE SHEET</a:t>
            </a:r>
            <a:r>
              <a:rPr lang="cs-CZ" sz="2200" b="1" cap="all" dirty="0">
                <a:solidFill>
                  <a:srgbClr val="FF0000"/>
                </a:solidFill>
              </a:rPr>
              <a:t> </a:t>
            </a:r>
          </a:p>
          <a:p>
            <a:pPr lvl="1">
              <a:buFont typeface="Wingdings" panose="05000000000000000000" pitchFamily="2" charset="2"/>
              <a:buChar char="q"/>
            </a:pPr>
            <a:r>
              <a:rPr lang="en-GB" sz="2200" b="1" cap="all" dirty="0">
                <a:solidFill>
                  <a:srgbClr val="FF0000"/>
                </a:solidFill>
              </a:rPr>
              <a:t>PROFIT/LOSS STATEMENT – INCOME STATEMENT </a:t>
            </a:r>
            <a:endParaRPr lang="cs-CZ" sz="2200" dirty="0">
              <a:solidFill>
                <a:srgbClr val="FF0000"/>
              </a:solidFill>
            </a:endParaRPr>
          </a:p>
          <a:p>
            <a:pPr lvl="1">
              <a:buFont typeface="Wingdings" panose="05000000000000000000" pitchFamily="2" charset="2"/>
              <a:buChar char="q"/>
            </a:pPr>
            <a:r>
              <a:rPr lang="en-GB" sz="2200" b="1" cap="all" dirty="0">
                <a:solidFill>
                  <a:srgbClr val="FF0000"/>
                </a:solidFill>
              </a:rPr>
              <a:t>notes (appendix) to financial statements</a:t>
            </a:r>
            <a:endParaRPr lang="cs-CZ" sz="2200" dirty="0"/>
          </a:p>
          <a:p>
            <a:pPr lvl="1">
              <a:buFont typeface="Wingdings" panose="05000000000000000000" pitchFamily="2" charset="2"/>
              <a:buChar char="q"/>
            </a:pPr>
            <a:r>
              <a:rPr lang="en-GB" sz="2200" b="1" cap="all" dirty="0">
                <a:solidFill>
                  <a:srgbClr val="FF0000"/>
                </a:solidFill>
              </a:rPr>
              <a:t>statement of cash flows</a:t>
            </a:r>
            <a:endParaRPr lang="cs-CZ" sz="2200" dirty="0">
              <a:solidFill>
                <a:srgbClr val="FF0000"/>
              </a:solidFill>
            </a:endParaRPr>
          </a:p>
          <a:p>
            <a:pPr lvl="1">
              <a:buFont typeface="Wingdings" panose="05000000000000000000" pitchFamily="2" charset="2"/>
              <a:buChar char="q"/>
            </a:pPr>
            <a:r>
              <a:rPr lang="en-GB" sz="2200" b="1" cap="all" dirty="0">
                <a:solidFill>
                  <a:srgbClr val="FF0000"/>
                </a:solidFill>
              </a:rPr>
              <a:t>statement of changes in equity</a:t>
            </a:r>
            <a:endParaRPr lang="cs-CZ" sz="2200" dirty="0">
              <a:solidFill>
                <a:srgbClr val="FF0000"/>
              </a:solidFill>
            </a:endParaRPr>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2266068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Classification</a:t>
            </a:r>
            <a:r>
              <a:rPr lang="cs-CZ" dirty="0"/>
              <a:t> </a:t>
            </a:r>
            <a:r>
              <a:rPr lang="cs-CZ" dirty="0" err="1"/>
              <a:t>of</a:t>
            </a:r>
            <a:r>
              <a:rPr lang="cs-CZ" dirty="0"/>
              <a:t> </a:t>
            </a:r>
            <a:r>
              <a:rPr lang="cs-CZ" dirty="0" err="1"/>
              <a:t>financial</a:t>
            </a:r>
            <a:r>
              <a:rPr lang="cs-CZ" dirty="0"/>
              <a:t> </a:t>
            </a:r>
            <a:r>
              <a:rPr lang="cs-CZ" dirty="0" err="1"/>
              <a:t>analysis</a:t>
            </a:r>
            <a:endParaRPr lang="cs-CZ" dirty="0"/>
          </a:p>
        </p:txBody>
      </p:sp>
      <p:sp>
        <p:nvSpPr>
          <p:cNvPr id="3" name="Zástupný symbol pro obsah 2"/>
          <p:cNvSpPr>
            <a:spLocks noGrp="1"/>
          </p:cNvSpPr>
          <p:nvPr>
            <p:ph idx="1"/>
          </p:nvPr>
        </p:nvSpPr>
        <p:spPr/>
        <p:txBody>
          <a:bodyPr/>
          <a:lstStyle/>
          <a:p>
            <a:r>
              <a:rPr lang="en-US" sz="2400" b="1" dirty="0"/>
              <a:t>Technical analysis </a:t>
            </a:r>
            <a:r>
              <a:rPr lang="en-US" sz="2400" dirty="0"/>
              <a:t>boils down to an analysis of supply and demand in the market to determine where the price trend is headed. </a:t>
            </a:r>
            <a:endParaRPr lang="cs-CZ" sz="2400" dirty="0"/>
          </a:p>
          <a:p>
            <a:r>
              <a:rPr lang="en-US" sz="2400" dirty="0"/>
              <a:t>Technical analysis attempts to understand the market sentiment behind price trends rather than analyzing a security’s fundamental attributes. </a:t>
            </a:r>
            <a:endParaRPr lang="cs-CZ" sz="2400" dirty="0"/>
          </a:p>
          <a:p>
            <a:r>
              <a:rPr lang="en-US" sz="2400" dirty="0"/>
              <a:t>Technical analysis is a trading tool employed to evaluate securities and attempt to forecast their future movement by analyzing statistics gathered from trading activity, such as price movement and volume.</a:t>
            </a:r>
            <a:endParaRPr lang="cs-CZ" sz="2400" dirty="0"/>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14846215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12</TotalTime>
  <Words>682</Words>
  <Application>Microsoft Office PowerPoint</Application>
  <PresentationFormat>Vlastní</PresentationFormat>
  <Paragraphs>89</Paragraphs>
  <Slides>13</Slides>
  <Notes>12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13</vt:i4>
      </vt:variant>
    </vt:vector>
  </HeadingPairs>
  <TitlesOfParts>
    <vt:vector size="18" baseType="lpstr">
      <vt:lpstr>Clara Sans</vt:lpstr>
      <vt:lpstr>Arial</vt:lpstr>
      <vt:lpstr>Calibri</vt:lpstr>
      <vt:lpstr>Wingdings</vt:lpstr>
      <vt:lpstr>JU_OPVVV</vt:lpstr>
      <vt:lpstr>Financial statements</vt:lpstr>
      <vt:lpstr>TOPICS </vt:lpstr>
      <vt:lpstr>Definition of financial analysis</vt:lpstr>
      <vt:lpstr>Financial analysis – corporate finance</vt:lpstr>
      <vt:lpstr>Financial flows in the company</vt:lpstr>
      <vt:lpstr>Users of financial analysis</vt:lpstr>
      <vt:lpstr>Users of financial analysis</vt:lpstr>
      <vt:lpstr>Data of financial analysis </vt:lpstr>
      <vt:lpstr>Classification of financial analysis</vt:lpstr>
      <vt:lpstr>Classification of financial analysis</vt:lpstr>
      <vt:lpstr>Horizontal Analysis</vt:lpstr>
      <vt:lpstr>Vertical analysis</vt:lpstr>
      <vt:lpstr>Vertical analysis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admin</cp:lastModifiedBy>
  <cp:revision>6</cp:revision>
  <dcterms:created xsi:type="dcterms:W3CDTF">2017-07-17T18:52:59Z</dcterms:created>
  <dcterms:modified xsi:type="dcterms:W3CDTF">2019-01-04T13:14:36Z</dcterms:modified>
</cp:coreProperties>
</file>